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E6769_AF645FAE.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E684E_454E8AD8.xml" ContentType="application/vnd.ms-powerpoint.comments+xml"/>
  <Override PartName="/ppt/notesSlides/notesSlide43.xml" ContentType="application/vnd.openxmlformats-officedocument.presentationml.notesSlide+xml"/>
  <Override PartName="/ppt/comments/modernComment_7FFE684F_9F35D9BB.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32C_91669EF0.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E6850_25CAB73E.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modernComment_7FFE6851_5D1D6E6B.xml" ContentType="application/vnd.ms-powerpoint.comments+xml"/>
  <Override PartName="/ppt/notesSlides/notesSlide58.xml" ContentType="application/vnd.openxmlformats-officedocument.presentationml.notesSlide+xml"/>
  <Override PartName="/ppt/comments/modernComment_7FFE6852_64F345FC.xml" ContentType="application/vnd.ms-powerpoint.comments+xml"/>
  <Override PartName="/ppt/notesSlides/notesSlide59.xml" ContentType="application/vnd.openxmlformats-officedocument.presentationml.notesSlide+xml"/>
  <Override PartName="/ppt/comments/modernComment_7FFE6853_5E703078.xml" ContentType="application/vnd.ms-powerpoint.comments+xml"/>
  <Override PartName="/ppt/notesSlides/notesSlide60.xml" ContentType="application/vnd.openxmlformats-officedocument.presentationml.notesSlide+xml"/>
  <Override PartName="/ppt/comments/modernComment_7FFE6854_779D9456.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modernComment_7FFE6824_D10958FD.xml" ContentType="application/vnd.ms-powerpoint.comments+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4"/>
  </p:notesMasterIdLst>
  <p:sldIdLst>
    <p:sldId id="2147379039" r:id="rId5"/>
    <p:sldId id="327" r:id="rId6"/>
    <p:sldId id="2147379051" r:id="rId7"/>
    <p:sldId id="2147379050" r:id="rId8"/>
    <p:sldId id="2147379052" r:id="rId9"/>
    <p:sldId id="2147379043" r:id="rId10"/>
    <p:sldId id="2147379049" r:id="rId11"/>
    <p:sldId id="2147379044" r:id="rId12"/>
    <p:sldId id="2147379045" r:id="rId13"/>
    <p:sldId id="2147379053" r:id="rId14"/>
    <p:sldId id="2147379054" r:id="rId15"/>
    <p:sldId id="2147379055" r:id="rId16"/>
    <p:sldId id="2147379056" r:id="rId17"/>
    <p:sldId id="706" r:id="rId18"/>
    <p:sldId id="2147379057" r:id="rId19"/>
    <p:sldId id="2147379058" r:id="rId20"/>
    <p:sldId id="2147379274" r:id="rId21"/>
    <p:sldId id="2147379060" r:id="rId22"/>
    <p:sldId id="2147379061" r:id="rId23"/>
    <p:sldId id="2147379062" r:id="rId24"/>
    <p:sldId id="2147379063" r:id="rId25"/>
    <p:sldId id="2147379275" r:id="rId26"/>
    <p:sldId id="424" r:id="rId27"/>
    <p:sldId id="2147379065" r:id="rId28"/>
    <p:sldId id="1535" r:id="rId29"/>
    <p:sldId id="2147379066" r:id="rId30"/>
    <p:sldId id="2147379067" r:id="rId31"/>
    <p:sldId id="2147379068" r:id="rId32"/>
    <p:sldId id="285" r:id="rId33"/>
    <p:sldId id="2147379069" r:id="rId34"/>
    <p:sldId id="2147379070" r:id="rId35"/>
    <p:sldId id="2147379071" r:id="rId36"/>
    <p:sldId id="2147379072" r:id="rId37"/>
    <p:sldId id="2147379074" r:id="rId38"/>
    <p:sldId id="2147379075" r:id="rId39"/>
    <p:sldId id="2147379076" r:id="rId40"/>
    <p:sldId id="2147379077" r:id="rId41"/>
    <p:sldId id="2147379078" r:id="rId42"/>
    <p:sldId id="2147379079" r:id="rId43"/>
    <p:sldId id="2147379080" r:id="rId44"/>
    <p:sldId id="2147379081" r:id="rId45"/>
    <p:sldId id="828" r:id="rId46"/>
    <p:sldId id="2147379082" r:id="rId47"/>
    <p:sldId id="2147379276" r:id="rId48"/>
    <p:sldId id="2147379277" r:id="rId49"/>
    <p:sldId id="2147379084" r:id="rId50"/>
    <p:sldId id="2147379085" r:id="rId51"/>
    <p:sldId id="2147379086" r:id="rId52"/>
    <p:sldId id="2147379278" r:id="rId53"/>
    <p:sldId id="2147379279" r:id="rId54"/>
    <p:sldId id="2147379088" r:id="rId55"/>
    <p:sldId id="2147379089" r:id="rId56"/>
    <p:sldId id="2147379090" r:id="rId57"/>
    <p:sldId id="2147379091" r:id="rId58"/>
    <p:sldId id="2147379092" r:id="rId59"/>
    <p:sldId id="2147379093" r:id="rId60"/>
    <p:sldId id="2147379094" r:id="rId61"/>
    <p:sldId id="2147379095" r:id="rId62"/>
    <p:sldId id="2147379096" r:id="rId63"/>
    <p:sldId id="2147379097" r:id="rId64"/>
    <p:sldId id="2147379098" r:id="rId65"/>
    <p:sldId id="812" r:id="rId66"/>
    <p:sldId id="2147379099" r:id="rId67"/>
    <p:sldId id="2147379100" r:id="rId68"/>
    <p:sldId id="2147379101" r:id="rId69"/>
    <p:sldId id="2147379102" r:id="rId70"/>
    <p:sldId id="2147379280" r:id="rId71"/>
    <p:sldId id="2147379104" r:id="rId72"/>
    <p:sldId id="2147379281" r:id="rId73"/>
    <p:sldId id="2147379282" r:id="rId74"/>
    <p:sldId id="2147379283" r:id="rId75"/>
    <p:sldId id="2147379108" r:id="rId76"/>
    <p:sldId id="2147379284" r:id="rId77"/>
    <p:sldId id="1602" r:id="rId78"/>
    <p:sldId id="2147379110" r:id="rId79"/>
    <p:sldId id="2147379111" r:id="rId80"/>
    <p:sldId id="2147379112" r:id="rId81"/>
    <p:sldId id="2147379113" r:id="rId82"/>
    <p:sldId id="2147379114" r:id="rId83"/>
    <p:sldId id="2147379115" r:id="rId84"/>
    <p:sldId id="2147379116" r:id="rId85"/>
    <p:sldId id="2147379117" r:id="rId86"/>
    <p:sldId id="2147379222" r:id="rId87"/>
    <p:sldId id="2147379223" r:id="rId88"/>
    <p:sldId id="2147379224" r:id="rId89"/>
    <p:sldId id="2147379225" r:id="rId90"/>
    <p:sldId id="2147379226" r:id="rId91"/>
    <p:sldId id="2147379227" r:id="rId92"/>
    <p:sldId id="2147379269" r:id="rId93"/>
    <p:sldId id="2147379270" r:id="rId94"/>
    <p:sldId id="2147379230" r:id="rId95"/>
    <p:sldId id="2147379231" r:id="rId96"/>
    <p:sldId id="827" r:id="rId97"/>
    <p:sldId id="2147379232" r:id="rId98"/>
    <p:sldId id="2147379233" r:id="rId99"/>
    <p:sldId id="2147379236" r:id="rId100"/>
    <p:sldId id="2147379235" r:id="rId101"/>
    <p:sldId id="311" r:id="rId102"/>
    <p:sldId id="2147379041"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73F795E-9F76-413C-A9A8-E022734B4047}">
          <p14:sldIdLst>
            <p14:sldId id="2147379039"/>
            <p14:sldId id="327"/>
            <p14:sldId id="2147379051"/>
            <p14:sldId id="2147379050"/>
            <p14:sldId id="2147379052"/>
            <p14:sldId id="2147379043"/>
            <p14:sldId id="2147379049"/>
          </p14:sldIdLst>
        </p14:section>
        <p14:section name="Module 1" id="{D9F6113F-A007-4B34-9A91-A701116986D4}">
          <p14:sldIdLst>
            <p14:sldId id="2147379044"/>
            <p14:sldId id="2147379045"/>
            <p14:sldId id="2147379053"/>
            <p14:sldId id="2147379054"/>
            <p14:sldId id="2147379055"/>
            <p14:sldId id="2147379056"/>
            <p14:sldId id="706"/>
            <p14:sldId id="2147379057"/>
          </p14:sldIdLst>
        </p14:section>
        <p14:section name="Module 2" id="{C9AEC7D8-26A2-49D3-96B3-6CB73A8630EC}">
          <p14:sldIdLst>
            <p14:sldId id="2147379058"/>
            <p14:sldId id="2147379274"/>
            <p14:sldId id="2147379060"/>
            <p14:sldId id="2147379061"/>
            <p14:sldId id="2147379062"/>
            <p14:sldId id="2147379063"/>
            <p14:sldId id="2147379275"/>
            <p14:sldId id="424"/>
            <p14:sldId id="2147379065"/>
            <p14:sldId id="1535"/>
          </p14:sldIdLst>
        </p14:section>
        <p14:section name="Module 3" id="{A6C16B46-E294-4FB1-95BC-D3AD7F360C40}">
          <p14:sldIdLst>
            <p14:sldId id="2147379066"/>
            <p14:sldId id="2147379067"/>
            <p14:sldId id="2147379068"/>
            <p14:sldId id="285"/>
            <p14:sldId id="2147379069"/>
            <p14:sldId id="2147379070"/>
            <p14:sldId id="2147379071"/>
            <p14:sldId id="2147379072"/>
            <p14:sldId id="2147379074"/>
            <p14:sldId id="2147379075"/>
            <p14:sldId id="2147379076"/>
            <p14:sldId id="2147379077"/>
            <p14:sldId id="2147379078"/>
            <p14:sldId id="2147379079"/>
            <p14:sldId id="2147379080"/>
            <p14:sldId id="2147379081"/>
            <p14:sldId id="828"/>
            <p14:sldId id="2147379082"/>
            <p14:sldId id="2147379276"/>
            <p14:sldId id="2147379277"/>
            <p14:sldId id="2147379084"/>
            <p14:sldId id="2147379085"/>
            <p14:sldId id="2147379086"/>
            <p14:sldId id="2147379278"/>
            <p14:sldId id="2147379279"/>
            <p14:sldId id="2147379088"/>
            <p14:sldId id="2147379089"/>
          </p14:sldIdLst>
        </p14:section>
        <p14:section name="Module 4" id="{25492A38-FAE6-4D99-8C87-640D9969872C}">
          <p14:sldIdLst>
            <p14:sldId id="2147379090"/>
            <p14:sldId id="2147379091"/>
            <p14:sldId id="2147379092"/>
            <p14:sldId id="2147379093"/>
            <p14:sldId id="2147379094"/>
            <p14:sldId id="2147379095"/>
            <p14:sldId id="2147379096"/>
            <p14:sldId id="2147379097"/>
            <p14:sldId id="2147379098"/>
            <p14:sldId id="812"/>
          </p14:sldIdLst>
        </p14:section>
        <p14:section name="Module 5" id="{6C2F48DA-5D2E-4F69-BBA8-1ABCEC85E341}">
          <p14:sldIdLst>
            <p14:sldId id="2147379099"/>
            <p14:sldId id="2147379100"/>
            <p14:sldId id="2147379101"/>
            <p14:sldId id="2147379102"/>
            <p14:sldId id="2147379280"/>
            <p14:sldId id="2147379104"/>
            <p14:sldId id="2147379281"/>
            <p14:sldId id="2147379282"/>
            <p14:sldId id="2147379283"/>
            <p14:sldId id="2147379108"/>
            <p14:sldId id="2147379284"/>
            <p14:sldId id="1602"/>
          </p14:sldIdLst>
        </p14:section>
        <p14:section name="Module 6" id="{363A46E1-3A68-4640-B7D7-985C90AB9BF1}">
          <p14:sldIdLst>
            <p14:sldId id="2147379110"/>
            <p14:sldId id="2147379111"/>
            <p14:sldId id="2147379112"/>
            <p14:sldId id="2147379113"/>
            <p14:sldId id="2147379114"/>
            <p14:sldId id="2147379115"/>
            <p14:sldId id="2147379116"/>
            <p14:sldId id="2147379117"/>
          </p14:sldIdLst>
        </p14:section>
        <p14:section name="Module 7" id="{A2819B0D-C995-4684-8805-40E88E8FD38B}">
          <p14:sldIdLst>
            <p14:sldId id="2147379222"/>
            <p14:sldId id="2147379223"/>
            <p14:sldId id="2147379224"/>
            <p14:sldId id="2147379225"/>
            <p14:sldId id="2147379226"/>
            <p14:sldId id="2147379227"/>
            <p14:sldId id="2147379269"/>
            <p14:sldId id="2147379270"/>
            <p14:sldId id="2147379230"/>
            <p14:sldId id="2147379231"/>
            <p14:sldId id="827"/>
            <p14:sldId id="2147379232"/>
          </p14:sldIdLst>
        </p14:section>
        <p14:section name="Next Steps" id="{0A8A879F-3E0F-402A-9738-C35D5926819A}">
          <p14:sldIdLst>
            <p14:sldId id="2147379233"/>
            <p14:sldId id="2147379236"/>
            <p14:sldId id="2147379235"/>
            <p14:sldId id="311"/>
            <p14:sldId id="21473790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177755-A2DE-867E-5765-A0E86AE63F2B}" name="Rachel Walton-Meadway" initials="RW" userId="S::rachel.walton@savilleassessment.com::a44387ec-7413-49fa-a720-46e34bfd27f8" providerId="AD"/>
  <p188:author id="{3D1D83CE-A663-0D0E-6BE5-935FBFF0F4A6}" name="Lucy Costello" initials="LC" userId="S::Lucy.Costello@savilleassessment.com::7ef0a7ea-aac0-425a-869c-6e797d9fd2c2" providerId="AD"/>
  <p188:author id="{817728FE-BACF-5AF2-1CCE-EB72619CBA87}" name="Chloe Tse" initials="CT" userId="S::chloe.tse@savilleassessment.com::d46149b7-b04f-4bbe-b363-a73c414f35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EE4"/>
    <a:srgbClr val="D1E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57" autoAdjust="0"/>
    <p:restoredTop sz="82203" autoAdjust="0"/>
  </p:normalViewPr>
  <p:slideViewPr>
    <p:cSldViewPr snapToGrid="0">
      <p:cViewPr varScale="1">
        <p:scale>
          <a:sx n="78" d="100"/>
          <a:sy n="78" d="100"/>
        </p:scale>
        <p:origin x="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omments/modernComment_32C_91669EF0.xml><?xml version="1.0" encoding="utf-8"?>
<p188:cmLst xmlns:a="http://schemas.openxmlformats.org/drawingml/2006/main" xmlns:r="http://schemas.openxmlformats.org/officeDocument/2006/relationships" xmlns:p188="http://schemas.microsoft.com/office/powerpoint/2018/8/main">
  <p188:cm id="{F9D00B64-BEF0-4507-8516-117EBAEBE04E}" authorId="{3D1D83CE-A663-0D0E-6BE5-935FBFF0F4A6}" created="2024-02-14T14:00:51.545">
    <ac:deMkLst xmlns:ac="http://schemas.microsoft.com/office/drawing/2013/main/command">
      <pc:docMk xmlns:pc="http://schemas.microsoft.com/office/powerpoint/2013/main/command"/>
      <pc:sldMk xmlns:pc="http://schemas.microsoft.com/office/powerpoint/2013/main/command" cId="2439421680" sldId="812"/>
      <ac:graphicFrameMk id="11" creationId="{23CE9BAA-4E21-E047-9E3E-81B3CA7F7046}"/>
    </ac:deMkLst>
    <p188:txBody>
      <a:bodyPr/>
      <a:lstStyle/>
      <a:p>
        <a:r>
          <a:rPr lang="en-GB"/>
          <a:t>Does the work strengths box need to be a different colour? If not I will update on our version of the full (combined) Apt. + Wave IAC</a:t>
        </a:r>
      </a:p>
    </p188:txBody>
  </p188:cm>
</p188:cmLst>
</file>

<file path=ppt/comments/modernComment_7FFE6769_AF645FAE.xml><?xml version="1.0" encoding="utf-8"?>
<p188:cmLst xmlns:a="http://schemas.openxmlformats.org/drawingml/2006/main" xmlns:r="http://schemas.openxmlformats.org/officeDocument/2006/relationships" xmlns:p188="http://schemas.microsoft.com/office/powerpoint/2018/8/main">
  <p188:cm id="{C3B96069-F0B4-4F32-8305-6D19243998A1}" authorId="{3D1D83CE-A663-0D0E-6BE5-935FBFF0F4A6}" created="2024-02-14T13:54:28.632">
    <pc:sldMkLst xmlns:pc="http://schemas.microsoft.com/office/powerpoint/2013/main/command">
      <pc:docMk/>
      <pc:sldMk cId="2942590894" sldId="2147379049"/>
    </pc:sldMkLst>
    <p188:txBody>
      <a:bodyPr/>
      <a:lstStyle/>
      <a:p>
        <a:r>
          <a:rPr lang="en-GB"/>
          <a:t>Can we organise this slide so it looks better ☺️ - Text is correct</a:t>
        </a:r>
      </a:p>
    </p188:txBody>
  </p188:cm>
</p188:cmLst>
</file>

<file path=ppt/comments/modernComment_7FFE6824_D10958FD.xml><?xml version="1.0" encoding="utf-8"?>
<p188:cmLst xmlns:a="http://schemas.openxmlformats.org/drawingml/2006/main" xmlns:r="http://schemas.openxmlformats.org/officeDocument/2006/relationships" xmlns:p188="http://schemas.microsoft.com/office/powerpoint/2018/8/main">
  <p188:cm id="{D6D9A7D5-A5A7-4D8B-8DE5-EF337704A1CD}" authorId="{3D1D83CE-A663-0D0E-6BE5-935FBFF0F4A6}" created="2024-02-14T14:11:43.520">
    <pc:sldMkLst xmlns:pc="http://schemas.microsoft.com/office/powerpoint/2013/main/command">
      <pc:docMk/>
      <pc:sldMk cId="3507050749" sldId="2147379236"/>
    </pc:sldMkLst>
    <p188:txBody>
      <a:bodyPr/>
      <a:lstStyle/>
      <a:p>
        <a:r>
          <a:rPr lang="en-GB"/>
          <a:t>FYI I changed the email to expert@savilleassessment.com from info</a:t>
        </a:r>
      </a:p>
    </p188:txBody>
  </p188:cm>
</p188:cmLst>
</file>

<file path=ppt/comments/modernComment_7FFE684E_454E8AD8.xml><?xml version="1.0" encoding="utf-8"?>
<p188:cmLst xmlns:a="http://schemas.openxmlformats.org/drawingml/2006/main" xmlns:r="http://schemas.openxmlformats.org/officeDocument/2006/relationships" xmlns:p188="http://schemas.microsoft.com/office/powerpoint/2018/8/main">
  <p188:cm id="{F8D66E36-75F5-40B7-AD92-785B398B9593}" authorId="{817728FE-BACF-5AF2-1CCE-EB72619CBA87}" status="resolved" created="2024-05-07T14:49:42.939" complete="100000">
    <pc:sldMkLst xmlns:pc="http://schemas.microsoft.com/office/powerpoint/2013/main/command">
      <pc:docMk/>
      <pc:sldMk cId="5487585" sldId="2147379087"/>
    </pc:sldMkLst>
    <p188:replyLst>
      <p188:reply id="{819EA906-6CC6-4B80-BD4F-B0E28EC20320}" authorId="{F3177755-A2DE-867E-5765-A0E86AE63F2B}" created="2024-06-19T15:25:37.466">
        <p188:txBody>
          <a:bodyPr/>
          <a:lstStyle/>
          <a:p>
            <a:r>
              <a:rPr lang="en-GB"/>
              <a:t>Updated new reports </a:t>
            </a:r>
          </a:p>
        </p188:txBody>
      </p188:reply>
    </p188:replyLst>
    <p188:txBody>
      <a:bodyPr/>
      <a:lstStyle/>
      <a:p>
        <a:r>
          <a:rPr lang="en-US"/>
          <a:t>Can we please change this "Interview Competency Scores" to a new version of the report that reflects as "interview Skills Potential Scores"</a:t>
        </a:r>
      </a:p>
    </p188:txBody>
  </p188:cm>
</p188:cmLst>
</file>

<file path=ppt/comments/modernComment_7FFE684F_9F35D9BB.xml><?xml version="1.0" encoding="utf-8"?>
<p188:cmLst xmlns:a="http://schemas.openxmlformats.org/drawingml/2006/main" xmlns:r="http://schemas.openxmlformats.org/officeDocument/2006/relationships" xmlns:p188="http://schemas.microsoft.com/office/powerpoint/2018/8/main">
  <p188:cm id="{BD77CB0A-796A-48F0-8762-F8C12184F132}" authorId="{817728FE-BACF-5AF2-1CCE-EB72619CBA87}" status="resolved" created="2024-05-07T09:38:58.189" complete="100000">
    <pc:sldMkLst xmlns:pc="http://schemas.microsoft.com/office/powerpoint/2013/main/command">
      <pc:docMk/>
      <pc:sldMk cId="1280088082" sldId="266"/>
    </pc:sldMkLst>
    <p188:txBody>
      <a:bodyPr/>
      <a:lstStyle/>
      <a:p>
        <a:r>
          <a:rPr lang="en-US"/>
          <a:t>Please can we replace this with the image on Workbook page 35 with updated wordings for competency.</a:t>
        </a:r>
      </a:p>
    </p188:txBody>
  </p188:cm>
</p188:cmLst>
</file>

<file path=ppt/comments/modernComment_7FFE6850_25CAB73E.xml><?xml version="1.0" encoding="utf-8"?>
<p188:cmLst xmlns:a="http://schemas.openxmlformats.org/drawingml/2006/main" xmlns:r="http://schemas.openxmlformats.org/officeDocument/2006/relationships" xmlns:p188="http://schemas.microsoft.com/office/powerpoint/2018/8/main">
  <p188:cm id="{EDA9AB69-56EF-49ED-A15C-48E16EBB9E1A}" authorId="{3D1D83CE-A663-0D0E-6BE5-935FBFF0F4A6}" status="resolved" created="2024-02-14T14:01:56.902" complete="100000">
    <pc:sldMkLst xmlns:pc="http://schemas.microsoft.com/office/powerpoint/2013/main/command">
      <pc:docMk/>
      <pc:sldMk cId="807391325" sldId="2147379103"/>
    </pc:sldMkLst>
    <p188:replyLst>
      <p188:reply id="{DA7D303C-2EA0-462E-917F-62F8B1DDA91A}" authorId="{817728FE-BACF-5AF2-1CCE-EB72619CBA87}" created="2024-03-14T14:18:42.159">
        <p188:txBody>
          <a:bodyPr/>
          <a:lstStyle/>
          <a:p>
            <a:r>
              <a:rPr lang="en-GB"/>
              <a:t>The report on this slide is different from the one in the IAC combined and IAC ability workbook</a:t>
            </a:r>
          </a:p>
        </p188:txBody>
      </p188:reply>
      <p188:reply id="{CFA9F40F-DFC4-4C8E-B6D5-999FC920466E}" authorId="{817728FE-BACF-5AF2-1CCE-EB72619CBA87}" created="2024-03-15T11:29:28.715">
        <p188:txBody>
          <a:bodyPr/>
          <a:lstStyle/>
          <a:p>
            <a:r>
              <a:rPr lang="en-GB"/>
              <a:t>resolved</a:t>
            </a:r>
          </a:p>
        </p188:txBody>
      </p188:reply>
    </p188:replyLst>
    <p188:txBody>
      <a:bodyPr/>
      <a:lstStyle/>
      <a:p>
        <a:r>
          <a:rPr lang="en-GB"/>
          <a:t>Can you check that these are the new font please? If not let me know and I will copy this slide back into the combined IAC</a:t>
        </a:r>
      </a:p>
    </p188:txBody>
  </p188:cm>
</p188:cmLst>
</file>

<file path=ppt/comments/modernComment_7FFE6851_5D1D6E6B.xml><?xml version="1.0" encoding="utf-8"?>
<p188:cmLst xmlns:a="http://schemas.openxmlformats.org/drawingml/2006/main" xmlns:r="http://schemas.openxmlformats.org/officeDocument/2006/relationships" xmlns:p188="http://schemas.microsoft.com/office/powerpoint/2018/8/main">
  <p188:cm id="{6600F4BF-DC10-49A5-97AB-0EE25C7E9B6C}" authorId="{3D1D83CE-A663-0D0E-6BE5-935FBFF0F4A6}" status="resolved" created="2024-02-14T14:01:50.978" complete="100000">
    <ac:deMkLst xmlns:ac="http://schemas.microsoft.com/office/drawing/2013/main/command">
      <pc:docMk xmlns:pc="http://schemas.microsoft.com/office/powerpoint/2013/main/command"/>
      <pc:sldMk xmlns:pc="http://schemas.microsoft.com/office/powerpoint/2013/main/command" cId="993106892" sldId="2147379105"/>
      <ac:picMk id="7" creationId="{096DCB7F-0ABE-9754-6E9E-0230BCA32D4E}"/>
    </ac:deMkLst>
    <p188:replyLst>
      <p188:reply id="{887C9897-CECB-4D1A-86EF-7CA7E46CDFDA}" authorId="{F3177755-A2DE-867E-5765-A0E86AE63F2B}" created="2024-06-19T15:04:12.005">
        <p188:txBody>
          <a:bodyPr/>
          <a:lstStyle/>
          <a:p>
            <a:r>
              <a:rPr lang="en-GB"/>
              <a:t>updated</a:t>
            </a:r>
          </a:p>
        </p188:txBody>
      </p188:reply>
    </p188:replyLst>
    <p188:txBody>
      <a:bodyPr/>
      <a:lstStyle/>
      <a:p>
        <a:r>
          <a:rPr lang="en-GB"/>
          <a:t>Can you check that these are the new font please? If not let me know and I will copy this slide back into the combined IAC</a:t>
        </a:r>
      </a:p>
    </p188:txBody>
  </p188:cm>
</p188:cmLst>
</file>

<file path=ppt/comments/modernComment_7FFE6852_64F345FC.xml><?xml version="1.0" encoding="utf-8"?>
<p188:cmLst xmlns:a="http://schemas.openxmlformats.org/drawingml/2006/main" xmlns:r="http://schemas.openxmlformats.org/officeDocument/2006/relationships" xmlns:p188="http://schemas.microsoft.com/office/powerpoint/2018/8/main">
  <p188:cm id="{25361313-4A50-4D9C-9DCB-510C2F268D64}" authorId="{3D1D83CE-A663-0D0E-6BE5-935FBFF0F4A6}" status="resolved" created="2024-02-14T14:02:16.289" complete="100000">
    <pc:sldMkLst xmlns:pc="http://schemas.microsoft.com/office/powerpoint/2013/main/command">
      <pc:docMk/>
      <pc:sldMk cId="120812445" sldId="2147379106"/>
    </pc:sldMkLst>
    <p188:replyLst>
      <p188:reply id="{88BE78E2-3BA8-4155-9C48-6E0F091B64C3}" authorId="{F3177755-A2DE-867E-5765-A0E86AE63F2B}" created="2024-06-19T15:03:15.845">
        <p188:txBody>
          <a:bodyPr/>
          <a:lstStyle/>
          <a:p>
            <a:r>
              <a:rPr lang="en-GB"/>
              <a:t>updated</a:t>
            </a:r>
          </a:p>
        </p188:txBody>
      </p188:reply>
    </p188:replyLst>
    <p188:txBody>
      <a:bodyPr/>
      <a:lstStyle/>
      <a:p>
        <a:r>
          <a:rPr lang="en-GB"/>
          <a:t>Can you check that these are the new font please? If not let me know and I will copy this slide back into the combined IAC - assuming not as this was done first</a:t>
        </a:r>
      </a:p>
    </p188:txBody>
  </p188:cm>
</p188:cmLst>
</file>

<file path=ppt/comments/modernComment_7FFE6853_5E703078.xml><?xml version="1.0" encoding="utf-8"?>
<p188:cmLst xmlns:a="http://schemas.openxmlformats.org/drawingml/2006/main" xmlns:r="http://schemas.openxmlformats.org/officeDocument/2006/relationships" xmlns:p188="http://schemas.microsoft.com/office/powerpoint/2018/8/main">
  <p188:cm id="{1D9F9832-11A3-4474-BF66-9363E0E22DAA}" authorId="{3D1D83CE-A663-0D0E-6BE5-935FBFF0F4A6}" status="resolved" created="2024-02-14T14:02:19.618" complete="100000">
    <pc:sldMkLst xmlns:pc="http://schemas.microsoft.com/office/powerpoint/2013/main/command">
      <pc:docMk/>
      <pc:sldMk cId="1785279911" sldId="2147379107"/>
    </pc:sldMkLst>
    <p188:replyLst>
      <p188:reply id="{FF83F164-A051-446C-8DA7-508E0CF0BF45}" authorId="{F3177755-A2DE-867E-5765-A0E86AE63F2B}" created="2024-06-19T14:58:41.885">
        <p188:txBody>
          <a:bodyPr/>
          <a:lstStyle/>
          <a:p>
            <a:r>
              <a:rPr lang="en-GB"/>
              <a:t>updated</a:t>
            </a:r>
          </a:p>
        </p188:txBody>
      </p188:reply>
    </p188:replyLst>
    <p188:txBody>
      <a:bodyPr/>
      <a:lstStyle/>
      <a:p>
        <a:r>
          <a:rPr lang="en-GB"/>
          <a:t>Can you check that these are the new font please? If not let me know and I will copy this slide back into the combined IAC - assuming not as this was done first</a:t>
        </a:r>
      </a:p>
    </p188:txBody>
  </p188:cm>
</p188:cmLst>
</file>

<file path=ppt/comments/modernComment_7FFE6854_779D9456.xml><?xml version="1.0" encoding="utf-8"?>
<p188:cmLst xmlns:a="http://schemas.openxmlformats.org/drawingml/2006/main" xmlns:r="http://schemas.openxmlformats.org/officeDocument/2006/relationships" xmlns:p188="http://schemas.microsoft.com/office/powerpoint/2018/8/main">
  <p188:cm id="{2D01B7A3-8547-4373-9ED2-4091DF125190}" authorId="{3D1D83CE-A663-0D0E-6BE5-935FBFF0F4A6}" status="resolved" created="2024-02-14T14:02:26.077" complete="100000">
    <ac:deMkLst xmlns:ac="http://schemas.microsoft.com/office/drawing/2013/main/command">
      <pc:docMk xmlns:pc="http://schemas.microsoft.com/office/powerpoint/2013/main/command"/>
      <pc:sldMk xmlns:pc="http://schemas.microsoft.com/office/powerpoint/2013/main/command" cId="2368306797" sldId="2147379109"/>
      <ac:picMk id="2" creationId="{FA38AF1B-3510-9354-50C3-7EB51BCE882E}"/>
    </ac:deMkLst>
    <p188:replyLst>
      <p188:reply id="{CF3AE90B-992B-4E61-8807-02580485C71D}" authorId="{F3177755-A2DE-867E-5765-A0E86AE63F2B}" created="2024-06-19T14:28:34.143">
        <p188:txBody>
          <a:bodyPr/>
          <a:lstStyle/>
          <a:p>
            <a:r>
              <a:rPr lang="en-GB"/>
              <a:t>Replaced with new version</a:t>
            </a:r>
          </a:p>
        </p188:txBody>
      </p188:reply>
    </p188:replyLst>
    <p188:txBody>
      <a:bodyPr/>
      <a:lstStyle/>
      <a:p>
        <a:r>
          <a:rPr lang="en-GB"/>
          <a:t>Can you check that these are the new font please? If not let me know and I will copy this slide back into the combined IAC - assuming not as this was done first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5EC80-DAAE-4928-9E9C-54281DEF43F3}" type="datetimeFigureOut">
              <a:rPr lang="en-GB" smtClean="0"/>
              <a:t>04/09/2024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2DC7C-DFBD-415E-A85A-12E22933FDAC}" type="slidenum">
              <a:rPr lang="en-GB" smtClean="0"/>
              <a:t>‹#›</a:t>
            </a:fld>
            <a:endParaRPr lang="en-GB"/>
          </a:p>
        </p:txBody>
      </p:sp>
    </p:spTree>
    <p:extLst>
      <p:ext uri="{BB962C8B-B14F-4D97-AF65-F5344CB8AC3E}">
        <p14:creationId xmlns:p14="http://schemas.microsoft.com/office/powerpoint/2010/main" val="388932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Note: we’re not using the square break out button here as it can display differently on app vs browser</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4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do – what is the maximum you can do in these circumstances?</a:t>
            </a:r>
            <a:endParaRPr lang="en-US"/>
          </a:p>
          <a:p>
            <a:endParaRPr lang="en-GB"/>
          </a:p>
          <a:p>
            <a:r>
              <a:rPr lang="en-GB"/>
              <a:t>No subject knowledge, underlying skill</a:t>
            </a:r>
            <a:endParaRPr lang="en-US">
              <a:ea typeface="Calibri"/>
              <a:cs typeface="Calibri"/>
            </a:endParaRPr>
          </a:p>
          <a:p>
            <a:endParaRPr lang="en-GB"/>
          </a:p>
          <a:p>
            <a:r>
              <a:rPr lang="en-GB"/>
              <a:t>Weckler</a:t>
            </a:r>
            <a:endParaRPr lang="en-GB">
              <a:ea typeface="Calibri"/>
              <a:cs typeface="Calibri"/>
            </a:endParaRPr>
          </a:p>
          <a:p>
            <a:endParaRPr lang="en-GB"/>
          </a:p>
          <a:p>
            <a:r>
              <a:rPr lang="en-GB"/>
              <a:t>‘to what extent can they do something in the future’</a:t>
            </a:r>
            <a:endParaRPr lang="en-GB">
              <a:ea typeface="Calibri"/>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how did everyone get on with practice </a:t>
            </a:r>
            <a:r>
              <a:rPr lang="en-GB" err="1"/>
              <a:t>qs</a:t>
            </a:r>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404207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 Assessment aptitude tests adhere to all of the above</a:t>
            </a:r>
          </a:p>
          <a:p>
            <a:pPr marL="171450" indent="-171450">
              <a:buFont typeface="Arial" panose="020B0604020202020204" pitchFamily="34" charset="0"/>
              <a:buChar char="•"/>
            </a:pPr>
            <a:r>
              <a:rPr lang="en-GB"/>
              <a:t>Question/item banking is used to increase security of the test content</a:t>
            </a:r>
          </a:p>
          <a:p>
            <a:pPr marL="628650" lvl="1" indent="-171450">
              <a:buFont typeface="Arial" panose="020B0604020202020204" pitchFamily="34" charset="0"/>
              <a:buChar char="•"/>
            </a:pPr>
            <a:r>
              <a:rPr lang="en-GB"/>
              <a:t>This means that candidates won’t all see the same questions and that those questions will be presenting in varying orders to prevent cheating</a:t>
            </a:r>
          </a:p>
          <a:p>
            <a:pPr marL="342900" lvl="0" indent="-342900">
              <a:lnSpc>
                <a:spcPct val="107000"/>
              </a:lnSpc>
              <a:spcAft>
                <a:spcPts val="800"/>
              </a:spcAft>
              <a:buFont typeface="Wingdings" panose="05000000000000000000" pitchFamily="2" charset="2"/>
              <a:buChar char=""/>
              <a:tabLst>
                <a:tab pos="457200" algn="l"/>
              </a:tabLs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3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Job analysis is the first thing you should do when starting an assessment process</a:t>
            </a:r>
          </a:p>
          <a:p>
            <a:pPr marL="171450" indent="-171450">
              <a:buFont typeface="Arial" panose="020B0604020202020204" pitchFamily="34" charset="0"/>
              <a:buChar char="•"/>
            </a:pPr>
            <a:r>
              <a:rPr lang="en-GB" dirty="0"/>
              <a:t>It is critical for you to understand ‘what good looks like’ in a given role to be able to assess for those skill potential areas</a:t>
            </a:r>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17</a:t>
            </a:fld>
            <a:endParaRPr lang="en-GB"/>
          </a:p>
        </p:txBody>
      </p:sp>
    </p:spTree>
    <p:extLst>
      <p:ext uri="{BB962C8B-B14F-4D97-AF65-F5344CB8AC3E}">
        <p14:creationId xmlns:p14="http://schemas.microsoft.com/office/powerpoint/2010/main" val="104955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18</a:t>
            </a:fld>
            <a:endParaRPr lang="en-GB"/>
          </a:p>
        </p:txBody>
      </p:sp>
    </p:spTree>
    <p:extLst>
      <p:ext uri="{BB962C8B-B14F-4D97-AF65-F5344CB8AC3E}">
        <p14:creationId xmlns:p14="http://schemas.microsoft.com/office/powerpoint/2010/main" val="187736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latin typeface="+mj-lt"/>
                <a:cs typeface="Arial" panose="020B0604020202020204" pitchFamily="34" charset="0"/>
              </a:rPr>
              <a:t>These are a few examples of methods that are commonly used in other organizations </a:t>
            </a:r>
          </a:p>
          <a:p>
            <a:pPr marL="181240" indent="-181240">
              <a:buFont typeface="Arial" panose="020B0604020202020204" pitchFamily="34" charset="0"/>
              <a:buChar char="•"/>
            </a:pPr>
            <a:r>
              <a:rPr lang="en-GB" sz="1200" dirty="0">
                <a:latin typeface="+mj-lt"/>
                <a:cs typeface="Arial" panose="020B0604020202020204" pitchFamily="34" charset="0"/>
              </a:rPr>
              <a:t>Structured interviews provide perspectives and allows an insight into specific circumstances. Often situations with a particularly positive or negative outcome are evaluated to understand the </a:t>
            </a:r>
            <a:r>
              <a:rPr lang="en-GB" sz="1200" dirty="0" err="1">
                <a:latin typeface="+mj-lt"/>
                <a:cs typeface="Arial" panose="020B0604020202020204" pitchFamily="34" charset="0"/>
              </a:rPr>
              <a:t>behaviors</a:t>
            </a:r>
            <a:r>
              <a:rPr lang="en-GB" sz="1200" dirty="0">
                <a:latin typeface="+mj-lt"/>
                <a:cs typeface="Arial" panose="020B0604020202020204" pitchFamily="34" charset="0"/>
              </a:rPr>
              <a:t> or skills that contributed to the particular outcome. </a:t>
            </a:r>
          </a:p>
          <a:p>
            <a:pPr marL="638440" lvl="1" indent="-181240">
              <a:buFont typeface="Arial" panose="020B0604020202020204" pitchFamily="34" charset="0"/>
              <a:buChar char="•"/>
            </a:pPr>
            <a:r>
              <a:rPr lang="en-GB" sz="1200" dirty="0">
                <a:latin typeface="+mj-lt"/>
                <a:cs typeface="Arial" panose="020B0604020202020204" pitchFamily="34" charset="0"/>
              </a:rPr>
              <a:t>Critical incident identification is where job holders discuss specific difficulties they face in role, how they responded and what outcome was achieved.</a:t>
            </a:r>
          </a:p>
          <a:p>
            <a:pPr marL="638440" lvl="1" indent="-181240">
              <a:buFont typeface="Arial" panose="020B0604020202020204" pitchFamily="34" charset="0"/>
              <a:buChar char="•"/>
            </a:pPr>
            <a:r>
              <a:rPr lang="en-GB" sz="1200" dirty="0">
                <a:latin typeface="+mj-lt"/>
                <a:cs typeface="Arial" panose="020B0604020202020204" pitchFamily="34" charset="0"/>
              </a:rPr>
              <a:t>Repertory grid comparisons are where a manager would the compare the </a:t>
            </a:r>
            <a:r>
              <a:rPr lang="en-GB" sz="1200" dirty="0" err="1">
                <a:latin typeface="+mj-lt"/>
                <a:cs typeface="Arial" panose="020B0604020202020204" pitchFamily="34" charset="0"/>
              </a:rPr>
              <a:t>behaviors</a:t>
            </a:r>
            <a:r>
              <a:rPr lang="en-GB" sz="1200" dirty="0">
                <a:latin typeface="+mj-lt"/>
                <a:cs typeface="Arial" panose="020B0604020202020204" pitchFamily="34" charset="0"/>
              </a:rPr>
              <a:t> and skillsets of the employees in their team to identify what helps a person perform well in the role.</a:t>
            </a:r>
          </a:p>
          <a:p>
            <a:pPr marL="181240" indent="-181240">
              <a:buFont typeface="Arial" panose="020B0604020202020204" pitchFamily="34" charset="0"/>
              <a:buChar char="•"/>
            </a:pPr>
            <a:r>
              <a:rPr lang="en-GB" sz="1200" dirty="0">
                <a:latin typeface="+mj-lt"/>
                <a:cs typeface="Arial" panose="020B0604020202020204" pitchFamily="34" charset="0"/>
              </a:rPr>
              <a:t>Job content reviews are useful when the job remains similar or the same each day</a:t>
            </a:r>
          </a:p>
          <a:p>
            <a:pPr marL="181240" indent="-181240">
              <a:buFont typeface="Arial" panose="020B0604020202020204" pitchFamily="34" charset="0"/>
              <a:buChar char="•"/>
            </a:pPr>
            <a:r>
              <a:rPr lang="en-GB" sz="1200" dirty="0">
                <a:latin typeface="+mj-lt"/>
                <a:cs typeface="Arial" panose="020B0604020202020204" pitchFamily="34" charset="0"/>
              </a:rPr>
              <a:t>Validation research is the gold standard and allows us to statistically </a:t>
            </a:r>
            <a:r>
              <a:rPr lang="en-GB" sz="1200" dirty="0" err="1">
                <a:latin typeface="+mj-lt"/>
                <a:cs typeface="Arial" panose="020B0604020202020204" pitchFamily="34" charset="0"/>
              </a:rPr>
              <a:t>analyze</a:t>
            </a:r>
            <a:r>
              <a:rPr lang="en-GB" sz="1200" dirty="0">
                <a:latin typeface="+mj-lt"/>
                <a:cs typeface="Arial" panose="020B0604020202020204" pitchFamily="34" charset="0"/>
              </a:rPr>
              <a:t> how predictive certain behavioral competencies or skills are of workplace performance. </a:t>
            </a:r>
          </a:p>
          <a:p>
            <a:endParaRPr lang="en-GB" sz="1200" dirty="0">
              <a:latin typeface="+mj-lt"/>
            </a:endParaRPr>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19</a:t>
            </a:fld>
            <a:endParaRPr lang="en-GB"/>
          </a:p>
        </p:txBody>
      </p:sp>
    </p:spTree>
    <p:extLst>
      <p:ext uri="{BB962C8B-B14F-4D97-AF65-F5344CB8AC3E}">
        <p14:creationId xmlns:p14="http://schemas.microsoft.com/office/powerpoint/2010/main" val="325993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One tool that can be used to support job analysis is our Job Profiler questionnaire</a:t>
            </a:r>
          </a:p>
          <a:p>
            <a:pPr marL="171450" indent="-171450">
              <a:buFont typeface="Arial" panose="020B0604020202020204" pitchFamily="34" charset="0"/>
              <a:buChar char="•"/>
            </a:pPr>
            <a:r>
              <a:rPr lang="en-GB" dirty="0"/>
              <a:t>This can be sent to multiple stakeholder categories to gain their insight on how important various competencies are to the role</a:t>
            </a:r>
          </a:p>
          <a:p>
            <a:pPr marL="171450" indent="-171450">
              <a:buFont typeface="Arial" panose="020B0604020202020204" pitchFamily="34" charset="0"/>
              <a:buChar char="•"/>
            </a:pPr>
            <a:r>
              <a:rPr lang="en-GB" dirty="0"/>
              <a:t>It is particularly useful when there is a client who would like to gain the opinions of multiple people based in different locations</a:t>
            </a:r>
          </a:p>
        </p:txBody>
      </p:sp>
      <p:sp>
        <p:nvSpPr>
          <p:cNvPr id="4" name="Slide Number Placeholder 3"/>
          <p:cNvSpPr>
            <a:spLocks noGrp="1"/>
          </p:cNvSpPr>
          <p:nvPr>
            <p:ph type="sldNum" sz="quarter" idx="5"/>
          </p:nvPr>
        </p:nvSpPr>
        <p:spPr/>
        <p:txBody>
          <a:bodyPr/>
          <a:lstStyle/>
          <a:p>
            <a:fld id="{27AAF4CE-E491-4C24-973E-BE509AF71BBF}" type="slidenum">
              <a:rPr lang="en-GB" smtClean="0"/>
              <a:t>20</a:t>
            </a:fld>
            <a:endParaRPr lang="en-GB"/>
          </a:p>
        </p:txBody>
      </p:sp>
    </p:spTree>
    <p:extLst>
      <p:ext uri="{BB962C8B-B14F-4D97-AF65-F5344CB8AC3E}">
        <p14:creationId xmlns:p14="http://schemas.microsoft.com/office/powerpoint/2010/main" val="74377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Alternatively, we do have card decks available to be purchased</a:t>
            </a:r>
          </a:p>
          <a:p>
            <a:pPr marL="171450" indent="-171450">
              <a:buFont typeface="Arial" panose="020B0604020202020204" pitchFamily="34" charset="0"/>
              <a:buChar char="•"/>
            </a:pPr>
            <a:r>
              <a:rPr lang="en-GB"/>
              <a:t>These can be used to run in person job analysis focus groups</a:t>
            </a:r>
          </a:p>
        </p:txBody>
      </p:sp>
      <p:sp>
        <p:nvSpPr>
          <p:cNvPr id="4" name="Slide Number Placeholder 3"/>
          <p:cNvSpPr>
            <a:spLocks noGrp="1"/>
          </p:cNvSpPr>
          <p:nvPr>
            <p:ph type="sldNum" sz="quarter" idx="5"/>
          </p:nvPr>
        </p:nvSpPr>
        <p:spPr/>
        <p:txBody>
          <a:bodyPr/>
          <a:lstStyle/>
          <a:p>
            <a:fld id="{27AAF4CE-E491-4C24-973E-BE509AF71BBF}" type="slidenum">
              <a:rPr lang="en-GB" smtClean="0"/>
              <a:t>21</a:t>
            </a:fld>
            <a:endParaRPr lang="en-GB"/>
          </a:p>
        </p:txBody>
      </p:sp>
    </p:spTree>
    <p:extLst>
      <p:ext uri="{BB962C8B-B14F-4D97-AF65-F5344CB8AC3E}">
        <p14:creationId xmlns:p14="http://schemas.microsoft.com/office/powerpoint/2010/main" val="3518481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a:p>
            <a:pPr marL="0" indent="0">
              <a:buFont typeface="Arial" panose="020B0604020202020204" pitchFamily="34" charset="0"/>
              <a:buNone/>
            </a:pPr>
            <a:endParaRPr lang="en-GB"/>
          </a:p>
          <a:p>
            <a:r>
              <a:rPr lang="en-GB"/>
              <a:t>Creating Innovation – Generating innovative ideas and creative approaches to e-learning with due consideration of customer needs / Able to develop innovative approaches to meet business objectives</a:t>
            </a:r>
          </a:p>
          <a:p>
            <a:endParaRPr lang="en-GB"/>
          </a:p>
          <a:p>
            <a:r>
              <a:rPr lang="en-GB"/>
              <a:t>Providing Leadership - Managing the team and coordinating their sales and account management activities</a:t>
            </a:r>
          </a:p>
          <a:p>
            <a:endParaRPr lang="en-GB"/>
          </a:p>
          <a:p>
            <a:r>
              <a:rPr lang="en-GB"/>
              <a:t>Driving Success - Able to motivate a team to achieve targets/ Pursuing goals etc</a:t>
            </a:r>
          </a:p>
          <a:p>
            <a:endParaRPr lang="en-GB"/>
          </a:p>
          <a:p>
            <a:endParaRPr lang="en-GB"/>
          </a:p>
          <a:p>
            <a:r>
              <a:rPr lang="en-GB"/>
              <a:t>Building Relationships - Able to network and build relationships with a range of individuals</a:t>
            </a:r>
          </a:p>
          <a:p>
            <a:endParaRPr lang="en-GB"/>
          </a:p>
          <a:p>
            <a:r>
              <a:rPr lang="en-GB"/>
              <a:t>Adjusting to change - Resolving Conflict - Managing challenges encountered by the team and advising on the best course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77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and agree on 3 ability areas for the role</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numbers - Monthly reports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Words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Working with Systems/Logic</a:t>
            </a:r>
          </a:p>
          <a:p>
            <a:pPr marL="0" indent="0">
              <a:buFont typeface="Arial" panose="020B0604020202020204" pitchFamily="34" charset="0"/>
              <a:buNone/>
            </a:pPr>
            <a:endParaRPr lang="en-GB"/>
          </a:p>
          <a:p>
            <a:pPr marL="0" indent="0">
              <a:buFont typeface="Arial" panose="020B0604020202020204" pitchFamily="34" charset="0"/>
              <a:buNone/>
            </a:pPr>
            <a:r>
              <a:rPr lang="en-GB"/>
              <a:t>• Strong written &amp; verbal communication skills</a:t>
            </a:r>
          </a:p>
          <a:p>
            <a:pPr marL="0" indent="0">
              <a:buFont typeface="Arial" panose="020B0604020202020204" pitchFamily="34" charset="0"/>
              <a:buNone/>
            </a:pPr>
            <a:r>
              <a:rPr lang="en-GB"/>
              <a:t>• Strong numerical &amp; logical thinking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5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25</a:t>
            </a:fld>
            <a:endParaRPr lang="en-US"/>
          </a:p>
        </p:txBody>
      </p:sp>
    </p:spTree>
    <p:extLst>
      <p:ext uri="{BB962C8B-B14F-4D97-AF65-F5344CB8AC3E}">
        <p14:creationId xmlns:p14="http://schemas.microsoft.com/office/powerpoint/2010/main" val="9931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a:solidFill>
                  <a:srgbClr val="000000"/>
                </a:solidFill>
                <a:effectLst/>
                <a:latin typeface="Times New Roman" panose="02020603050405020304" pitchFamily="18" charset="0"/>
              </a:rPr>
              <a:t> </a:t>
            </a:r>
            <a:r>
              <a:rPr lang="en-GB"/>
              <a:t>Ask trainees to turn on webcams for introduction and ask them to cover these questions</a:t>
            </a:r>
          </a:p>
          <a:p>
            <a:pPr marL="171450" indent="-171450">
              <a:buFont typeface="Arial" panose="020B0604020202020204" pitchFamily="34" charset="0"/>
              <a:buChar char="•"/>
            </a:pPr>
            <a:r>
              <a:rPr lang="en-GB"/>
              <a:t>You may wish to remove these or ask trainees to keep their introductions brief if you have a large group</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75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Practice versions of the assessments can be found on the Saville Assessment website on the ‘candidate preparation’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36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89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14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(24-minutes) or as a Swift combination assessment:</a:t>
            </a:r>
          </a:p>
          <a:p>
            <a:pPr marL="628650" lvl="1" indent="-171450">
              <a:buFont typeface="Arial" panose="020B0604020202020204" pitchFamily="34" charset="0"/>
              <a:buChar char="•"/>
            </a:pPr>
            <a:r>
              <a:rPr lang="en-GB"/>
              <a:t>Swift Analysis Aptitude (Verbal, Numerical, Diagrammatic) – 18-minutes</a:t>
            </a:r>
          </a:p>
          <a:p>
            <a:pPr marL="628650" lvl="1" indent="-171450">
              <a:buFont typeface="Arial" panose="020B0604020202020204" pitchFamily="34" charset="0"/>
              <a:buChar char="•"/>
            </a:pPr>
            <a:r>
              <a:rPr lang="en-GB"/>
              <a:t>Swift Analysis Verbal &amp; Numerical (Verbal, Numerical) – 24-minutes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674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Abstract Reasoning can be assessed using a single full-length assessment (16-minutes) or as a Swift combination assessment:</a:t>
            </a:r>
          </a:p>
          <a:p>
            <a:pPr marL="628650" lvl="1" indent="-171450">
              <a:buFont typeface="Arial" panose="020B0604020202020204" pitchFamily="34" charset="0"/>
              <a:buChar char="•"/>
            </a:pPr>
            <a:r>
              <a:rPr lang="en-GB"/>
              <a:t>Swift Executive Aptitude (Verbal, Numerical, Abstract) – 18-minutes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039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Abstract Reasoning can be assessed using a single full-length assessment (16-minutes) or as a Swift combination assessment:</a:t>
            </a:r>
          </a:p>
          <a:p>
            <a:pPr marL="628650" lvl="1" indent="-171450">
              <a:buFont typeface="Arial" panose="020B0604020202020204" pitchFamily="34" charset="0"/>
              <a:buChar char="•"/>
            </a:pPr>
            <a:r>
              <a:rPr lang="en-GB"/>
              <a:t>Swift Executive Aptitude (Verbal, Numerical, Abstract) – 18-minutes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244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54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(16-minutes for Verbal or Numerical and 6-minutes for Error Checking) or as a Swift combination assessment:</a:t>
            </a:r>
          </a:p>
          <a:p>
            <a:pPr marL="628650" lvl="1" indent="-171450">
              <a:buFont typeface="Arial" panose="020B0604020202020204" pitchFamily="34" charset="0"/>
              <a:buChar char="•"/>
            </a:pPr>
            <a:r>
              <a:rPr lang="en-GB"/>
              <a:t>Swift Comprehension Aptitude (Verbal, Numerical, Error Checking) – 9.5-minutes</a:t>
            </a:r>
          </a:p>
          <a:p>
            <a:pPr marL="628650" lvl="1" indent="-171450">
              <a:buFont typeface="Arial" panose="020B0604020202020204" pitchFamily="34" charset="0"/>
              <a:buChar char="•"/>
            </a:pPr>
            <a:r>
              <a:rPr lang="en-GB"/>
              <a:t>Swift Comprehension Verbal &amp; Numerical (Verbal, Numerical) – 16-minutes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3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565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(8, 12, 16-minutes respectively) or as a Swift combination assessment:</a:t>
            </a:r>
          </a:p>
          <a:p>
            <a:pPr marL="628650" lvl="1" indent="-171450">
              <a:buFont typeface="Arial" panose="020B0604020202020204" pitchFamily="34" charset="0"/>
              <a:buChar char="•"/>
            </a:pPr>
            <a:r>
              <a:rPr lang="en-GB"/>
              <a:t>Swift Technical Aptitude (Spatial, Mechanical, Diagrammatic) – 10-minutes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86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086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(8, 12, 16-minutes respectively) or as a Swift combination assessment:</a:t>
            </a:r>
          </a:p>
          <a:p>
            <a:pPr marL="628650" lvl="1" indent="-171450">
              <a:buFont typeface="Arial" panose="020B0604020202020204" pitchFamily="34" charset="0"/>
              <a:buChar char="•"/>
            </a:pPr>
            <a:r>
              <a:rPr lang="en-GB"/>
              <a:t>Swift Technical Aptitude (Spatial, Mechanical, Diagrammatic) – 10-minutes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29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Cognitive ability tests are the most valid predictor of workplace performance across these applications and across job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351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Both the Professional and Focus Styles questionnaires are in-depth assessments measuring an individual’s needs, motives, preferences and talents in critical work areas</a:t>
            </a:r>
          </a:p>
          <a:p>
            <a:pPr marL="171450" indent="-171450">
              <a:buFont typeface="Arial" panose="020B0604020202020204" pitchFamily="34" charset="0"/>
              <a:buChar char="•"/>
            </a:pPr>
            <a:r>
              <a:rPr lang="en-GB"/>
              <a:t>Work Strengths and Match 6.5 are designed for screening candidates and provide a highly-valid output for quick decision 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36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Recommend behavioral assessment tools by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28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057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(16-minutes for Verbal or Numerical and 6-minutes for Error Checking) or as a Swift combination assessment:</a:t>
            </a:r>
          </a:p>
          <a:p>
            <a:pPr marL="628650" lvl="1" indent="-171450">
              <a:buFont typeface="Arial" panose="020B0604020202020204" pitchFamily="34" charset="0"/>
              <a:buChar char="•"/>
            </a:pPr>
            <a:r>
              <a:rPr lang="en-GB"/>
              <a:t>Swift Comprehension Aptitude (Verbal, Numerical, Error Checking) – 9.5-minutes</a:t>
            </a:r>
          </a:p>
          <a:p>
            <a:pPr marL="628650" lvl="1" indent="-171450">
              <a:buFont typeface="Arial" panose="020B0604020202020204" pitchFamily="34" charset="0"/>
              <a:buChar char="•"/>
            </a:pPr>
            <a:r>
              <a:rPr lang="en-GB"/>
              <a:t>Swift Comprehension Verbal &amp; Numerical (Verbal, Numerical) – 16-minutes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71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Performance driven</a:t>
            </a:r>
          </a:p>
          <a:p>
            <a:r>
              <a:rPr lang="en-GB"/>
              <a:t>Valid assessments – paired with aptitude </a:t>
            </a:r>
          </a:p>
          <a:p>
            <a:pPr marL="914400" lvl="2" indent="0" algn="l">
              <a:buFont typeface="Arial" panose="020B0604020202020204" pitchFamily="34" charset="0"/>
              <a:buNone/>
            </a:pPr>
            <a:r>
              <a:rPr lang="en-GB" sz="1200" kern="1200">
                <a:solidFill>
                  <a:schemeClr val="tx1"/>
                </a:solidFill>
                <a:effectLst/>
                <a:latin typeface="+mn-lt"/>
                <a:ea typeface="+mn-ea"/>
                <a:cs typeface="+mn-cs"/>
              </a:rPr>
              <a:t>Enables behavioural screening on one fit score</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Simple data extract functionality</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Choice of five questionnaires, designed for use with different work roles</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High validity of different criteria to complement tests</a:t>
            </a: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a:t>SJTs assess an individual’s judgment in a given situation</a:t>
            </a:r>
          </a:p>
          <a:p>
            <a:pPr marL="628650" lvl="1" indent="-171450">
              <a:buFont typeface="Arial" panose="020B0604020202020204" pitchFamily="34" charset="0"/>
              <a:buChar char="•"/>
            </a:pPr>
            <a:r>
              <a:rPr lang="en-GB"/>
              <a:t>Candidates are asked to rate the effectiveness of responses to the presented scenario</a:t>
            </a:r>
          </a:p>
          <a:p>
            <a:pPr marL="628650" lvl="1" indent="-171450">
              <a:buFont typeface="Arial" panose="020B0604020202020204" pitchFamily="34" charset="0"/>
              <a:buChar char="•"/>
            </a:pPr>
            <a:r>
              <a:rPr lang="en-GB"/>
              <a:t>Click the image to play the video</a:t>
            </a:r>
          </a:p>
          <a:p>
            <a:pPr marL="171450" indent="-171450">
              <a:buFont typeface="Arial" panose="020B0604020202020204" pitchFamily="34" charset="0"/>
              <a:buChar char="•"/>
            </a:pPr>
            <a:r>
              <a:rPr lang="en-GB"/>
              <a:t>Saville Assessment have three off-the-shelf, tailorable SJTs; logistics, retail and customer service</a:t>
            </a:r>
          </a:p>
          <a:p>
            <a:pPr marL="171450" indent="-171450">
              <a:buFont typeface="Arial" panose="020B0604020202020204" pitchFamily="34" charset="0"/>
              <a:buChar char="•"/>
            </a:pPr>
            <a:r>
              <a:rPr lang="en-GB"/>
              <a:t>Many of the SJTs are created specifically for the organization and the role to ensure maximum relevance and predictability</a:t>
            </a:r>
          </a:p>
          <a:p>
            <a:pPr marL="171450" indent="-171450">
              <a:buFont typeface="Arial" panose="020B0604020202020204" pitchFamily="34" charset="0"/>
              <a:buChar char="•"/>
            </a:pPr>
            <a:r>
              <a:rPr lang="en-GB"/>
              <a:t>SJTs are a great way for organizations to showcase their brand to candidates and provide a realistic job preview</a:t>
            </a:r>
          </a:p>
          <a:p>
            <a:pPr marL="914400" lvl="2" indent="0" algn="l">
              <a:buFont typeface="Arial" panose="020B0604020202020204" pitchFamily="34" charset="0"/>
              <a:buNone/>
            </a:pPr>
            <a:endParaRPr lang="en-GB" sz="1600" kern="1200">
              <a:solidFill>
                <a:schemeClr val="tx1"/>
              </a:solidFill>
              <a:effectLst/>
              <a:latin typeface="+mn-lt"/>
              <a:ea typeface="+mn-ea"/>
              <a:cs typeface="+mn-cs"/>
            </a:endParaRPr>
          </a:p>
          <a:p>
            <a:pPr marL="0" indent="0" algn="l">
              <a:buFont typeface="Arial" panose="020B0604020202020204" pitchFamily="34" charset="0"/>
              <a:buNone/>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22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486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97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00000"/>
                </a:solidFill>
                <a:effectLst/>
                <a:latin typeface="Times New Roman" panose="02020603050405020304" pitchFamily="18" charset="0"/>
              </a:rPr>
              <a:t> </a:t>
            </a:r>
            <a:r>
              <a:rPr lang="en-GB"/>
              <a:t>Multiple stage process – quite traditional screening people out in stages </a:t>
            </a:r>
          </a:p>
          <a:p>
            <a:r>
              <a:rPr lang="en-GB"/>
              <a:t>Some of the issues – losing really good candidates to quicker processes moving to offer more quickly</a:t>
            </a:r>
          </a:p>
          <a:p>
            <a:r>
              <a:rPr lang="en-GB"/>
              <a:t>Long process unfair to those lower socioeconomic as less likely to be able to hold out financially in a longer process </a:t>
            </a:r>
          </a:p>
          <a:p>
            <a:r>
              <a:rPr lang="en-GB"/>
              <a:t>Ability &amp; behavioural are ones that we could possibly combine into one stage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84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use this slide to give an overview of the course. Depending on the course timings, you can explain which modules you expect to cover in today’s session and what time you expect to have breaks and finish.</a:t>
            </a:r>
          </a:p>
          <a:p>
            <a:endParaRPr lang="en-GB"/>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7</a:t>
            </a:fld>
            <a:endParaRPr lang="en-GB"/>
          </a:p>
        </p:txBody>
      </p:sp>
    </p:spTree>
    <p:extLst>
      <p:ext uri="{BB962C8B-B14F-4D97-AF65-F5344CB8AC3E}">
        <p14:creationId xmlns:p14="http://schemas.microsoft.com/office/powerpoint/2010/main" val="2732687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Still have stages</a:t>
            </a:r>
          </a:p>
          <a:p>
            <a:r>
              <a:rPr lang="en-GB"/>
              <a:t>Fewer stages</a:t>
            </a:r>
          </a:p>
          <a:p>
            <a:r>
              <a:rPr lang="en-GB"/>
              <a:t>Combining various data points for valid predictor</a:t>
            </a:r>
          </a:p>
          <a:p>
            <a:r>
              <a:rPr lang="en-GB"/>
              <a:t>Also allows for us to view person as a whole and reduces adverse impact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666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These are the candidate feedback reports available from the two screening questionnaires</a:t>
            </a:r>
          </a:p>
          <a:p>
            <a:pPr marL="628650" lvl="1" indent="-171450">
              <a:buFont typeface="Arial" panose="020B0604020202020204" pitchFamily="34" charset="0"/>
              <a:buChar char="•"/>
            </a:pPr>
            <a:r>
              <a:rPr lang="en-GB"/>
              <a:t>Match 6.5 candidate report highlights key strengths and challenge areas, also providing tips on making the most of these</a:t>
            </a:r>
          </a:p>
          <a:p>
            <a:pPr marL="628650" lvl="1" indent="-171450">
              <a:buFont typeface="Arial" panose="020B0604020202020204" pitchFamily="34" charset="0"/>
              <a:buChar char="•"/>
            </a:pPr>
            <a:r>
              <a:rPr lang="en-GB"/>
              <a:t>Work Strengths culture environment fit report provides an overview of the environments in which this candidate’s performance would be enhanced or inhibited based on their top strengths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34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Interview guides are available from all of our Wave questionnaires</a:t>
            </a:r>
          </a:p>
          <a:p>
            <a:pPr marL="171450" indent="-171450">
              <a:buFont typeface="Arial" panose="020B0604020202020204" pitchFamily="34" charset="0"/>
              <a:buChar char="•"/>
            </a:pPr>
            <a:r>
              <a:rPr lang="en-GB">
                <a:cs typeface="Calibri"/>
              </a:rPr>
              <a:t>We also have candidate reports</a:t>
            </a:r>
          </a:p>
          <a:p>
            <a:pPr marL="628650" lvl="1" indent="-171450">
              <a:buFont typeface="Arial" panose="020B0604020202020204" pitchFamily="34" charset="0"/>
              <a:buChar char="•"/>
            </a:pPr>
            <a:r>
              <a:rPr lang="en-GB"/>
              <a:t>Match 6.5 candidate report highlights key strengths and challenge areas, also providing tips on making the most of these</a:t>
            </a:r>
            <a:endParaRPr lang="en-GB">
              <a:cs typeface="Calibri"/>
            </a:endParaRPr>
          </a:p>
          <a:p>
            <a:pPr marL="628650" lvl="1" indent="-171450">
              <a:buFont typeface="Arial" panose="020B0604020202020204" pitchFamily="34" charset="0"/>
              <a:buChar char="•"/>
            </a:pPr>
            <a:r>
              <a:rPr lang="en-GB"/>
              <a:t>Work Strengths culture environment fit report provides an overview of the environments in which this candidate’s performance would be enhanced or inhibited based on their top strengths</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06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to manage this part of the course:</a:t>
            </a:r>
          </a:p>
          <a:p>
            <a:r>
              <a:rPr lang="en-GB"/>
              <a:t>Get delegates to complete matrix first, then come together to discuss points on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AC not linked to competency </a:t>
            </a:r>
          </a:p>
          <a:p>
            <a:endParaRPr lang="en-GB"/>
          </a:p>
          <a:p>
            <a:r>
              <a:rPr lang="en-GB"/>
              <a:t>Hard to measure comps in exercises.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AC4DA-4713-4364-A84B-3351FA8F4B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8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 Assessment have invited access (IA) assessments for candidates to complete at home.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107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444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share answers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do not know how well the candidate has performed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If everyone scored 25 or above, this person has not performed so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If everyone scored below 15, this person has performed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246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Ask trainees if they recognize this curve</a:t>
            </a:r>
          </a:p>
          <a:p>
            <a:pPr marL="628650" lvl="1" indent="-171450">
              <a:buFont typeface="Arial" panose="020B0604020202020204" pitchFamily="34" charset="0"/>
              <a:buChar char="•"/>
            </a:pPr>
            <a:r>
              <a:rPr lang="en-GB"/>
              <a:t>Bell curve / normal distribution</a:t>
            </a:r>
          </a:p>
          <a:p>
            <a:pPr marL="171450" lvl="0" indent="-171450">
              <a:buFont typeface="Arial" panose="020B0604020202020204" pitchFamily="34" charset="0"/>
              <a:buChar char="•"/>
            </a:pPr>
            <a:r>
              <a:rPr lang="en-GB"/>
              <a:t>Represents most naturally occurring phenomena 	</a:t>
            </a:r>
          </a:p>
          <a:p>
            <a:pPr marL="628650" lvl="1" indent="-171450">
              <a:buFont typeface="Arial" panose="020B0604020202020204" pitchFamily="34" charset="0"/>
              <a:buChar char="•"/>
            </a:pPr>
            <a:r>
              <a:rPr lang="en-GB"/>
              <a:t>If we plot number of people along the side (Y axis) and test scores along the bottom (x axis), we can see that most people achieve the middle scores, with fewer people achieving the very low or very high scores</a:t>
            </a:r>
          </a:p>
          <a:p>
            <a:pPr marL="628650" lvl="1" indent="-171450">
              <a:buFont typeface="Arial" panose="020B0604020202020204" pitchFamily="34" charset="0"/>
              <a:buChar char="•"/>
            </a:pPr>
            <a:r>
              <a:rPr lang="en-GB"/>
              <a:t>The same occurs if we look at height; there are very few extremely short or extremely tall people, with most people being classed as average height</a:t>
            </a:r>
          </a:p>
          <a:p>
            <a:pPr marL="628650" lvl="1" indent="-171450">
              <a:buFont typeface="Arial" panose="020B0604020202020204" pitchFamily="34" charset="0"/>
              <a:buChar char="•"/>
            </a:pPr>
            <a:endParaRPr lang="en-GB"/>
          </a:p>
          <a:p>
            <a:pPr>
              <a:lnSpc>
                <a:spcPct val="107000"/>
              </a:lnSpc>
              <a:spcAft>
                <a:spcPts val="6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 how the normal distribution curve can be used to help understand test scores and help get a sense of where you stand compared to others.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 scores fall around the average (bulge in the middle), with fewer occurrences towards the far left (low scores) and towards the right (high scores).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 natural phenomena are normally distributed e.g. shoe sizes, height and weight.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96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way to cut the normal distribution to start comparing individuals is by using percentiles which is a rank ordering of 1 – 100.</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Shows how well someone has performed compared to others, gives us accuracy in exactly where someone sits compared to the population they are being compared against.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score of 60th %</a:t>
            </a:r>
            <a:r>
              <a:rPr lang="en-GB" sz="18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ile</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means individual performed better than 60% of the comparison group. While 40% performed better. We use positive language when feeding back.</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Percentiles allow fine grading and differentiation; however, they are complex and are a wonky ruler because they are not equal units of measurement.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increase from the 95th to the 99th percentile is a greater performance improvement than an increase from the 50th to the 70th percentile. Percentile scores can therefore be said to reduce the differences at the extremes and exaggerate scores around the middle of the distribution.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Important to note that delegates do not over-read small differences between applicants; one or two raw scores differences near the average can result in a large gap in percentile terms.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If this line represents a candidate’s scores, what does this tell us?</a:t>
            </a:r>
          </a:p>
          <a:p>
            <a:pPr marL="628650" lvl="1" indent="-171450">
              <a:buFont typeface="Arial" panose="020B0604020202020204" pitchFamily="34" charset="0"/>
              <a:buChar char="•"/>
            </a:pPr>
            <a:r>
              <a:rPr lang="en-GB"/>
              <a:t>They have performed better than 60% of people (the comparison group)</a:t>
            </a:r>
          </a:p>
          <a:p>
            <a:pPr marL="628650" lvl="1" indent="-171450">
              <a:buFont typeface="Arial" panose="020B0604020202020204" pitchFamily="34" charset="0"/>
              <a:buChar char="•"/>
            </a:pPr>
            <a:r>
              <a:rPr lang="en-GB"/>
              <a:t>They have also performed worse than 40% of people, but we always describe percentiles in positive terms</a:t>
            </a:r>
          </a:p>
          <a:p>
            <a:r>
              <a:rPr lang="en-US" sz="1200" b="0" i="0" u="none" strike="noStrike" baseline="0">
                <a:solidFill>
                  <a:srgbClr val="000000"/>
                </a:solidFill>
                <a:latin typeface="NeueHaasGroteskText Std"/>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925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When we describe scores, we also use behavioral terms to help explain how to interpret a percentile</a:t>
            </a:r>
          </a:p>
          <a:p>
            <a:pPr marL="171450" indent="-171450">
              <a:buFont typeface="Arial" panose="020B0604020202020204" pitchFamily="34" charset="0"/>
              <a:buChar char="•"/>
            </a:pPr>
            <a:r>
              <a:rPr lang="en-GB"/>
              <a:t>The behavioral terms use average bandings; low, below average, average, above average, high</a:t>
            </a:r>
          </a:p>
          <a:p>
            <a:pPr marL="628650" lvl="1" indent="-171450">
              <a:buFont typeface="Arial" panose="020B0604020202020204" pitchFamily="34" charset="0"/>
              <a:buChar char="•"/>
            </a:pPr>
            <a:r>
              <a:rPr lang="en-GB"/>
              <a:t>Which of these terms would you use to describe these three percentile scores?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All three of these would be classed as average.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51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slides covers talent trends seen over the last few years</a:t>
            </a:r>
          </a:p>
          <a:p>
            <a:pPr marL="171450" indent="-171450">
              <a:buFont typeface="Arial" panose="020B0604020202020204" pitchFamily="34" charset="0"/>
              <a:buChar char="•"/>
            </a:pPr>
            <a:r>
              <a:rPr lang="en-GB"/>
              <a:t>Ask trainees if they have any experiences of these or if there are any they would like to know more about</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9</a:t>
            </a:fld>
            <a:endParaRPr lang="en-GB"/>
          </a:p>
        </p:txBody>
      </p:sp>
    </p:spTree>
    <p:extLst>
      <p:ext uri="{BB962C8B-B14F-4D97-AF65-F5344CB8AC3E}">
        <p14:creationId xmlns:p14="http://schemas.microsoft.com/office/powerpoint/2010/main" val="242009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way to cut the normal distribution to start comparing individuals is by using percentiles which is a rank ordering of 1 – 100.</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Shows how well someone has performed compared to others, gives us accuracy in exactly where someone sits compared to the population they are being compared against.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score of 60th %</a:t>
            </a:r>
            <a:r>
              <a:rPr lang="en-GB" sz="18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ile</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means individual performed better than 60% of the comparison group. While 40% performed better. We use positive language when feeding back.</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Percentiles allow fine grading and differentiation; however, they are complex and are a wonky ruler because they are not equal units of measurement.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increase from the 95th to the 99th percentile is a greater performance improvement than an increase from the 50th to the 70th percentile. Percentile scores can therefore be said to reduce the differences at the extremes and exaggerate scores around the middle of the distribution.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Important to note that delegates do not over-read small differences between applicants; one or two raw scores differences near the average can result in a large gap in percentile terms.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If this line represents a candidate’s scores, what does this tell us?</a:t>
            </a:r>
          </a:p>
          <a:p>
            <a:pPr marL="628650" lvl="1" indent="-171450">
              <a:buFont typeface="Arial" panose="020B0604020202020204" pitchFamily="34" charset="0"/>
              <a:buChar char="•"/>
            </a:pPr>
            <a:r>
              <a:rPr lang="en-GB"/>
              <a:t>They have performed better than 60% of people (the comparison group)</a:t>
            </a:r>
          </a:p>
          <a:p>
            <a:pPr marL="628650" lvl="1" indent="-171450">
              <a:buFont typeface="Arial" panose="020B0604020202020204" pitchFamily="34" charset="0"/>
              <a:buChar char="•"/>
            </a:pPr>
            <a:r>
              <a:rPr lang="en-GB"/>
              <a:t>They have also performed worse than 40% of people, but we always describe percentiles in positive terms</a:t>
            </a:r>
          </a:p>
          <a:p>
            <a:r>
              <a:rPr lang="en-US" sz="1200" b="0" i="0" u="none" strike="noStrike" baseline="0">
                <a:solidFill>
                  <a:srgbClr val="000000"/>
                </a:solidFill>
                <a:latin typeface="NeueHaasGroteskText Std"/>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2479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27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607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Sans-Serif"/>
              <a:buChar char="•"/>
            </a:pPr>
            <a:r>
              <a:rPr lang="en-US"/>
              <a:t>For public relations – candidates are often clients too</a:t>
            </a:r>
          </a:p>
          <a:p>
            <a:pPr marL="285750" indent="-285750">
              <a:spcAft>
                <a:spcPts val="600"/>
              </a:spcAft>
              <a:buFont typeface="Arial,Sans-Serif"/>
              <a:buChar char="•"/>
            </a:pPr>
            <a:r>
              <a:rPr lang="en-US"/>
              <a:t>To assist in explaining why job offer not made</a:t>
            </a:r>
            <a:endParaRPr lang="en-US">
              <a:cs typeface="Calibri"/>
            </a:endParaRPr>
          </a:p>
          <a:p>
            <a:pPr marL="285750" indent="-285750">
              <a:spcAft>
                <a:spcPts val="600"/>
              </a:spcAft>
              <a:buFont typeface="Arial,Sans-Serif"/>
              <a:buChar char="•"/>
            </a:pPr>
            <a:r>
              <a:rPr lang="en-US"/>
              <a:t>To increase recruited candidate’s self awareness</a:t>
            </a:r>
            <a:endParaRPr lang="en-US">
              <a:cs typeface="Calibri"/>
            </a:endParaRPr>
          </a:p>
          <a:p>
            <a:pPr marL="285750" indent="-285750">
              <a:spcAft>
                <a:spcPts val="600"/>
              </a:spcAft>
              <a:buFont typeface="Arial,Sans-Serif"/>
              <a:buChar char="•"/>
            </a:pPr>
            <a:r>
              <a:rPr lang="en-US"/>
              <a:t>To develop individuals in key ability areas</a:t>
            </a:r>
            <a:endParaRPr lang="en-US">
              <a:cs typeface="Calibri"/>
            </a:endParaRPr>
          </a:p>
          <a:p>
            <a:pPr marL="285750" indent="-285750">
              <a:spcAft>
                <a:spcPts val="600"/>
              </a:spcAft>
              <a:buFont typeface="Arial,Sans-Serif"/>
              <a:buChar char="•"/>
            </a:pPr>
            <a:r>
              <a:rPr lang="en-US"/>
              <a:t>To understand results by seeking examples/explanation</a:t>
            </a:r>
            <a:endParaRPr lang="en-US">
              <a:cs typeface="Calibri"/>
            </a:endParaRPr>
          </a:p>
          <a:p>
            <a:pPr marL="285750" indent="-285750">
              <a:spcAft>
                <a:spcPts val="600"/>
              </a:spcAft>
              <a:buFont typeface="Arial,Sans-Serif"/>
              <a:buChar char="•"/>
            </a:pPr>
            <a:r>
              <a:rPr lang="en-US"/>
              <a:t>To understand conflicts with other assessment data</a:t>
            </a:r>
            <a:endParaRPr lang="en-US">
              <a:cs typeface="Calibri"/>
            </a:endParaRPr>
          </a:p>
          <a:p>
            <a:pPr marL="285750" indent="-285750">
              <a:spcAft>
                <a:spcPts val="600"/>
              </a:spcAft>
              <a:buFont typeface="Arial,Sans-Serif"/>
              <a:buChar char="•"/>
            </a:pPr>
            <a:r>
              <a:rPr lang="en-US"/>
              <a:t>To comply with applicable legislation</a:t>
            </a:r>
            <a:endParaRPr lang="en-US">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32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539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Full report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7564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Aptitude feedback notes are on </a:t>
            </a:r>
            <a:r>
              <a:rPr lang="en-GB" err="1"/>
              <a:t>pg</a:t>
            </a:r>
            <a:r>
              <a:rPr lang="en-GB"/>
              <a:t> 52 of workbook</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17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766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1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5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see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can use this as a way to practice functionality by asked them to raise their hand if they see a bat</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10</a:t>
            </a:fld>
            <a:endParaRPr lang="en-GB"/>
          </a:p>
        </p:txBody>
      </p:sp>
    </p:spTree>
    <p:extLst>
      <p:ext uri="{BB962C8B-B14F-4D97-AF65-F5344CB8AC3E}">
        <p14:creationId xmlns:p14="http://schemas.microsoft.com/office/powerpoint/2010/main" val="900283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feedback report</a:t>
            </a:r>
          </a:p>
          <a:p>
            <a:r>
              <a:rPr lang="en-GB" dirty="0"/>
              <a:t>Split into groups / pairs and use sample reports A-D (same as old reports)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037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fld id="{A499B0F9-5275-4FDD-BFE5-B9E6F2FD770F}" type="slidenum">
              <a:rPr lang="en-US" smtClean="0"/>
              <a:pPr/>
              <a:t>74</a:t>
            </a:fld>
            <a:endParaRPr lang="en-US"/>
          </a:p>
        </p:txBody>
      </p:sp>
    </p:spTree>
    <p:extLst>
      <p:ext uri="{BB962C8B-B14F-4D97-AF65-F5344CB8AC3E}">
        <p14:creationId xmlns:p14="http://schemas.microsoft.com/office/powerpoint/2010/main" val="1451454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Reliability: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How consistently and precisely an assessment measures a characteristic.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accuracy and consistency - .7</a:t>
            </a: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Validity: </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Related to the relevance and predictive power of an assessment.</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a:t>relevance and predictive power - .3</a:t>
            </a:r>
            <a:r>
              <a:rPr kumimoji="0" lang="en-GB" sz="12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32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Test-retest</a:t>
            </a:r>
          </a:p>
          <a:p>
            <a:r>
              <a:rPr lang="en-US"/>
              <a:t> - Attribute is stable</a:t>
            </a:r>
          </a:p>
          <a:p>
            <a:r>
              <a:rPr lang="en-US"/>
              <a:t> - hard to get because candidate might not be willing to do it twice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wave .75</a:t>
            </a:r>
          </a:p>
          <a:p>
            <a:endParaRPr lang="en-US"/>
          </a:p>
          <a:p>
            <a:endParaRPr lang="en-US"/>
          </a:p>
          <a:p>
            <a:r>
              <a:rPr lang="en-US"/>
              <a:t>Alternate/ Parallel</a:t>
            </a:r>
          </a:p>
          <a:p>
            <a:r>
              <a:rPr lang="en-US"/>
              <a:t> - two versions of the same assessment are closely related (think of PS and FS)</a:t>
            </a:r>
          </a:p>
          <a:p>
            <a:r>
              <a:rPr lang="en-US"/>
              <a:t> - clear and consistent in terms of what is measured</a:t>
            </a:r>
          </a:p>
          <a:p>
            <a:endParaRPr lang="en-US"/>
          </a:p>
          <a:p>
            <a:r>
              <a:rPr lang="en-US"/>
              <a:t> - cost of having two versions to compare</a:t>
            </a:r>
          </a:p>
          <a:p>
            <a:r>
              <a:rPr lang="en-US"/>
              <a:t> - wave .86</a:t>
            </a:r>
          </a:p>
          <a:p>
            <a:endParaRPr lang="en-US"/>
          </a:p>
          <a:p>
            <a:endParaRPr lang="en-US"/>
          </a:p>
          <a:p>
            <a:r>
              <a:rPr lang="en-US"/>
              <a:t>Internal consistency</a:t>
            </a:r>
          </a:p>
          <a:p>
            <a:r>
              <a:rPr lang="en-GB"/>
              <a:t> - internal correlations of measures in a questionnaire – how well the questions in one scale are related</a:t>
            </a:r>
          </a:p>
          <a:p>
            <a:endParaRPr lang="en-GB"/>
          </a:p>
          <a:p>
            <a:r>
              <a:rPr lang="en-GB"/>
              <a:t>If items are repetitive the correlations could look really </a:t>
            </a:r>
            <a:r>
              <a:rPr lang="en-GB" err="1"/>
              <a:t>really</a:t>
            </a:r>
            <a:r>
              <a:rPr lang="en-GB"/>
              <a:t> high but not actually demonstrate good underlying relationship</a:t>
            </a:r>
          </a:p>
          <a:p>
            <a:endParaRPr lang="en-GB"/>
          </a:p>
          <a:p>
            <a:r>
              <a:rPr lang="en-GB"/>
              <a:t>- Wave .74</a:t>
            </a:r>
          </a:p>
          <a:p>
            <a:endParaRPr lang="en-GB"/>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87</a:t>
            </a:fld>
            <a:endParaRPr lang="en-GB"/>
          </a:p>
        </p:txBody>
      </p:sp>
    </p:spTree>
    <p:extLst>
      <p:ext uri="{BB962C8B-B14F-4D97-AF65-F5344CB8AC3E}">
        <p14:creationId xmlns:p14="http://schemas.microsoft.com/office/powerpoint/2010/main" val="3560339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88</a:t>
            </a:fld>
            <a:endParaRPr lang="en-GB"/>
          </a:p>
        </p:txBody>
      </p:sp>
    </p:spTree>
    <p:extLst>
      <p:ext uri="{BB962C8B-B14F-4D97-AF65-F5344CB8AC3E}">
        <p14:creationId xmlns:p14="http://schemas.microsoft.com/office/powerpoint/2010/main" val="441545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 and Faith</a:t>
            </a:r>
          </a:p>
          <a:p>
            <a:endParaRPr lang="en-US" dirty="0"/>
          </a:p>
          <a:p>
            <a:endParaRPr lang="en-US" dirty="0"/>
          </a:p>
          <a:p>
            <a:r>
              <a:rPr lang="en-US" dirty="0"/>
              <a:t>Content: Focusing on relevant content (i.e. job and work-related)</a:t>
            </a:r>
          </a:p>
          <a:p>
            <a:endParaRPr lang="en-US" dirty="0"/>
          </a:p>
          <a:p>
            <a:r>
              <a:rPr lang="en-US" dirty="0"/>
              <a:t>Construct: Measures expected underlying value such as a trait or theory </a:t>
            </a:r>
          </a:p>
          <a:p>
            <a:r>
              <a:rPr lang="en-US" dirty="0"/>
              <a:t>(for example a </a:t>
            </a:r>
            <a:r>
              <a:rPr lang="en-US" dirty="0" err="1"/>
              <a:t>beahvioural</a:t>
            </a:r>
            <a:r>
              <a:rPr lang="en-US" dirty="0"/>
              <a:t> measure aimed at building relationships shouldn’t be more focused on anything else)</a:t>
            </a:r>
          </a:p>
          <a:p>
            <a:endParaRPr lang="en-US" dirty="0"/>
          </a:p>
          <a:p>
            <a:r>
              <a:rPr lang="en-US" dirty="0"/>
              <a:t>Consequential: consequences of using the assessment – do no harm, appropriate for promotion decision, etc.</a:t>
            </a:r>
          </a:p>
          <a:p>
            <a:endParaRPr lang="en-US" dirty="0"/>
          </a:p>
          <a:p>
            <a:r>
              <a:rPr lang="en-US" dirty="0"/>
              <a:t>Criterion: - does the questionnaire predict a particular criterion? E.g. job competency</a:t>
            </a:r>
          </a:p>
          <a:p>
            <a:endParaRPr lang="en-GB" dirty="0"/>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89</a:t>
            </a:fld>
            <a:endParaRPr lang="en-GB"/>
          </a:p>
        </p:txBody>
      </p:sp>
    </p:spTree>
    <p:extLst>
      <p:ext uri="{BB962C8B-B14F-4D97-AF65-F5344CB8AC3E}">
        <p14:creationId xmlns:p14="http://schemas.microsoft.com/office/powerpoint/2010/main" val="9178357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Designed with validity in mind, from the start – items written and selected to predict overall working performance</a:t>
            </a:r>
          </a:p>
          <a:p>
            <a:endParaRPr lang="en-GB" dirty="0"/>
          </a:p>
          <a:p>
            <a:r>
              <a:rPr lang="en-GB" dirty="0"/>
              <a:t>Rate/Rank – helps minimise distortion – makes profiles more reflective of people’s typical behaviour</a:t>
            </a:r>
          </a:p>
          <a:p>
            <a:endParaRPr lang="en-GB" dirty="0"/>
          </a:p>
          <a:p>
            <a:r>
              <a:rPr lang="en-GB" dirty="0"/>
              <a:t>Only the most predictive competencies were kept, those giving less prediction about performance were less useful so we didn’t keep them in</a:t>
            </a:r>
          </a:p>
          <a:p>
            <a:endParaRPr lang="en-GB" dirty="0"/>
          </a:p>
          <a:p>
            <a:r>
              <a:rPr lang="en-GB" dirty="0"/>
              <a:t>Epsom – looking at constructs of existing assessments – more information in your workbooks</a:t>
            </a:r>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90</a:t>
            </a:fld>
            <a:endParaRPr lang="en-GB"/>
          </a:p>
        </p:txBody>
      </p:sp>
    </p:spTree>
    <p:extLst>
      <p:ext uri="{BB962C8B-B14F-4D97-AF65-F5344CB8AC3E}">
        <p14:creationId xmlns:p14="http://schemas.microsoft.com/office/powerpoint/2010/main" val="681022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our own data as well as meta-analyses</a:t>
            </a:r>
          </a:p>
          <a:p>
            <a:endParaRPr lang="en-GB" dirty="0"/>
          </a:p>
          <a:p>
            <a:r>
              <a:rPr lang="en-GB" dirty="0"/>
              <a:t>When you are building a selection process/ ac make sure you’re using the methods which will give you most value – what’s going to be giving the information you really need?</a:t>
            </a:r>
          </a:p>
          <a:p>
            <a:endParaRPr lang="en-GB" dirty="0"/>
          </a:p>
        </p:txBody>
      </p:sp>
      <p:sp>
        <p:nvSpPr>
          <p:cNvPr id="4" name="Slide Number Placeholder 3"/>
          <p:cNvSpPr>
            <a:spLocks noGrp="1"/>
          </p:cNvSpPr>
          <p:nvPr>
            <p:ph type="sldNum" sz="quarter" idx="5"/>
          </p:nvPr>
        </p:nvSpPr>
        <p:spPr/>
        <p:txBody>
          <a:bodyPr/>
          <a:lstStyle/>
          <a:p>
            <a:fld id="{27AAF4CE-E491-4C24-973E-BE509AF71BBF}" type="slidenum">
              <a:rPr lang="en-GB" smtClean="0"/>
              <a:t>91</a:t>
            </a:fld>
            <a:endParaRPr lang="en-GB"/>
          </a:p>
        </p:txBody>
      </p:sp>
    </p:spTree>
    <p:extLst>
      <p:ext uri="{BB962C8B-B14F-4D97-AF65-F5344CB8AC3E}">
        <p14:creationId xmlns:p14="http://schemas.microsoft.com/office/powerpoint/2010/main" val="1323328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Anything over .3 is giving good prediction about performance, so all of these tools are good</a:t>
            </a:r>
          </a:p>
        </p:txBody>
      </p:sp>
      <p:sp>
        <p:nvSpPr>
          <p:cNvPr id="4" name="Slide Number Placeholder 3"/>
          <p:cNvSpPr>
            <a:spLocks noGrp="1"/>
          </p:cNvSpPr>
          <p:nvPr>
            <p:ph type="sldNum" sz="quarter" idx="5"/>
          </p:nvPr>
        </p:nvSpPr>
        <p:spPr/>
        <p:txBody>
          <a:bodyPr/>
          <a:lstStyle/>
          <a:p>
            <a:fld id="{27AAF4CE-E491-4C24-973E-BE509AF71BBF}" type="slidenum">
              <a:rPr lang="en-GB" smtClean="0"/>
              <a:t>92</a:t>
            </a:fld>
            <a:endParaRPr lang="en-GB"/>
          </a:p>
        </p:txBody>
      </p:sp>
    </p:spTree>
    <p:extLst>
      <p:ext uri="{BB962C8B-B14F-4D97-AF65-F5344CB8AC3E}">
        <p14:creationId xmlns:p14="http://schemas.microsoft.com/office/powerpoint/2010/main" val="3011122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63</a:t>
            </a:r>
          </a:p>
          <a:p>
            <a:endParaRPr lang="en-US" dirty="0"/>
          </a:p>
          <a:p>
            <a:r>
              <a:rPr lang="en-US" dirty="0"/>
              <a:t>The greater your validity, the greater the benefit to the organization as you get more test utility or return on investment.</a:t>
            </a:r>
          </a:p>
          <a:p>
            <a:endParaRPr lang="en-US" dirty="0"/>
          </a:p>
          <a:p>
            <a:endParaRPr lang="en-US" dirty="0"/>
          </a:p>
          <a:p>
            <a:r>
              <a:rPr lang="en-US" dirty="0"/>
              <a:t>The greater your validity, the smaller the risk of a wrong hire, the more accurate your selection process is of hiring the right person -  so the return on investment is massive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11</a:t>
            </a:fld>
            <a:endParaRPr lang="en-GB"/>
          </a:p>
        </p:txBody>
      </p:sp>
    </p:spTree>
    <p:extLst>
      <p:ext uri="{BB962C8B-B14F-4D97-AF65-F5344CB8AC3E}">
        <p14:creationId xmlns:p14="http://schemas.microsoft.com/office/powerpoint/2010/main" val="2311053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ROI model – using rigorous, robust assessment means you’re giving candidates a Quality experience and helping engagement whilst getting what you need from the selection methods too. You can reliability screen out less suitable candidates and select in those who will support the organisation best.</a:t>
            </a:r>
          </a:p>
          <a:p>
            <a:endParaRPr lang="en-GB"/>
          </a:p>
          <a:p>
            <a:r>
              <a:rPr lang="en-GB"/>
              <a:t>Consider the cost of a poor hire, needing to go out to recruit again, administrator time and resource</a:t>
            </a:r>
          </a:p>
          <a:p>
            <a:endParaRPr lang="en-GB"/>
          </a:p>
          <a:p>
            <a:r>
              <a:rPr lang="en-GB" err="1"/>
              <a:t>Standarised</a:t>
            </a:r>
            <a:r>
              <a:rPr lang="en-GB"/>
              <a:t>, objective, less room for subjectivity and bias which could unfairly impact different groups – genders, ages, ethnicities, etc.</a:t>
            </a:r>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94</a:t>
            </a:fld>
            <a:endParaRPr lang="en-GB"/>
          </a:p>
        </p:txBody>
      </p:sp>
    </p:spTree>
    <p:extLst>
      <p:ext uri="{BB962C8B-B14F-4D97-AF65-F5344CB8AC3E}">
        <p14:creationId xmlns:p14="http://schemas.microsoft.com/office/powerpoint/2010/main" val="2277814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Look at current price list for notes around pricing</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Objective and standardised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An assessment of a psychological attribute, typically scored using a numerical scale or category system</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4472C4"/>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Psycho= mind</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4472C4"/>
                </a:solidFill>
                <a:effectLst/>
                <a:latin typeface="Calibri" panose="020F0502020204030204" pitchFamily="34" charset="0"/>
              </a:rPr>
              <a:t>Metric= measure</a:t>
            </a:r>
            <a:r>
              <a:rPr lang="en-US" b="0" i="0">
                <a:solidFill>
                  <a:srgbClr val="4472C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AF4CE-E491-4C24-973E-BE509AF71BB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1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buckets </a:t>
            </a:r>
          </a:p>
          <a:p>
            <a:endParaRPr lang="en-GB"/>
          </a:p>
          <a:p>
            <a:r>
              <a:rPr lang="en-GB"/>
              <a:t>Typical – normal day – how will you typically perform</a:t>
            </a:r>
          </a:p>
          <a:p>
            <a:r>
              <a:rPr lang="en-GB"/>
              <a:t>ASK: other examples?</a:t>
            </a:r>
            <a:endParaRPr lang="en-GB">
              <a:ea typeface="Calibri"/>
              <a:cs typeface="Calibri"/>
            </a:endParaRPr>
          </a:p>
          <a:p>
            <a:r>
              <a:rPr lang="en-GB"/>
              <a:t>Interest inventories, personality questionnaires, motivational tests, attitude, 360</a:t>
            </a:r>
            <a:endParaRPr lang="en-GB">
              <a:ea typeface="Calibri"/>
              <a:cs typeface="Calibri"/>
            </a:endParaRPr>
          </a:p>
          <a:p>
            <a:r>
              <a:rPr lang="en-GB"/>
              <a:t>Has anyone done anything like this?</a:t>
            </a:r>
            <a:endParaRPr lang="en-GB">
              <a:ea typeface="Calibri"/>
              <a:cs typeface="Calibri"/>
            </a:endParaRPr>
          </a:p>
          <a:p>
            <a:endParaRPr lang="en-GB"/>
          </a:p>
          <a:p>
            <a:endParaRPr lang="en-GB"/>
          </a:p>
          <a:p>
            <a:endParaRPr lang="en-GB"/>
          </a:p>
        </p:txBody>
      </p:sp>
      <p:sp>
        <p:nvSpPr>
          <p:cNvPr id="4" name="Slide Number Placeholder 3"/>
          <p:cNvSpPr>
            <a:spLocks noGrp="1"/>
          </p:cNvSpPr>
          <p:nvPr>
            <p:ph type="sldNum" sz="quarter" idx="5"/>
          </p:nvPr>
        </p:nvSpPr>
        <p:spPr/>
        <p:txBody>
          <a:bodyPr/>
          <a:lstStyle/>
          <a:p>
            <a:fld id="{27AAF4CE-E491-4C24-973E-BE509AF71BBF}" type="slidenum">
              <a:rPr lang="en-GB" smtClean="0"/>
              <a:t>13</a:t>
            </a:fld>
            <a:endParaRPr lang="en-GB"/>
          </a:p>
        </p:txBody>
      </p:sp>
    </p:spTree>
    <p:extLst>
      <p:ext uri="{BB962C8B-B14F-4D97-AF65-F5344CB8AC3E}">
        <p14:creationId xmlns:p14="http://schemas.microsoft.com/office/powerpoint/2010/main" val="1066497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CFD3E33-1CF0-47B5-7A15-F68739B64965}"/>
              </a:ext>
            </a:extLst>
          </p:cNvPr>
          <p:cNvSpPr>
            <a:spLocks noGrp="1"/>
          </p:cNvSpPr>
          <p:nvPr>
            <p:ph type="pic" sz="quarter" idx="12"/>
          </p:nvPr>
        </p:nvSpPr>
        <p:spPr>
          <a:xfrm>
            <a:off x="7113211" y="0"/>
            <a:ext cx="4359328" cy="6850856"/>
          </a:xfrm>
          <a:custGeom>
            <a:avLst/>
            <a:gdLst>
              <a:gd name="connsiteX0" fmla="*/ 5003 w 4366799"/>
              <a:gd name="connsiteY0" fmla="*/ 0 h 6850856"/>
              <a:gd name="connsiteX1" fmla="*/ 2988647 w 4366799"/>
              <a:gd name="connsiteY1" fmla="*/ 0 h 6850856"/>
              <a:gd name="connsiteX2" fmla="*/ 3329756 w 4366799"/>
              <a:gd name="connsiteY2" fmla="*/ 347212 h 6850856"/>
              <a:gd name="connsiteX3" fmla="*/ 4366173 w 4366799"/>
              <a:gd name="connsiteY3" fmla="*/ 1385265 h 6850856"/>
              <a:gd name="connsiteX4" fmla="*/ 4360567 w 4366799"/>
              <a:gd name="connsiteY4" fmla="*/ 4128003 h 6850856"/>
              <a:gd name="connsiteX5" fmla="*/ 4355001 w 4366799"/>
              <a:gd name="connsiteY5" fmla="*/ 6850856 h 6850856"/>
              <a:gd name="connsiteX6" fmla="*/ 2127331 w 4366799"/>
              <a:gd name="connsiteY6" fmla="*/ 6850856 h 6850856"/>
              <a:gd name="connsiteX7" fmla="*/ 5028 w 4366799"/>
              <a:gd name="connsiteY7" fmla="*/ 4741494 h 6850856"/>
              <a:gd name="connsiteX8" fmla="*/ 742 w 4366799"/>
              <a:gd name="connsiteY8" fmla="*/ 1187336 h 685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6799" h="6850856">
                <a:moveTo>
                  <a:pt x="5003" y="0"/>
                </a:moveTo>
                <a:lnTo>
                  <a:pt x="2988647" y="0"/>
                </a:lnTo>
                <a:lnTo>
                  <a:pt x="3329756" y="347212"/>
                </a:lnTo>
                <a:cubicBezTo>
                  <a:pt x="3675229" y="693230"/>
                  <a:pt x="4029804" y="1035833"/>
                  <a:pt x="4366173" y="1385265"/>
                </a:cubicBezTo>
                <a:cubicBezTo>
                  <a:pt x="4368350" y="2297488"/>
                  <a:pt x="4364458" y="3212745"/>
                  <a:pt x="4360567" y="4128003"/>
                </a:cubicBezTo>
                <a:lnTo>
                  <a:pt x="4355001" y="6850856"/>
                </a:lnTo>
                <a:lnTo>
                  <a:pt x="2127331" y="6850856"/>
                </a:lnTo>
                <a:lnTo>
                  <a:pt x="5028" y="4741494"/>
                </a:lnTo>
                <a:cubicBezTo>
                  <a:pt x="1763" y="3549509"/>
                  <a:pt x="-1503" y="2375730"/>
                  <a:pt x="742" y="1187336"/>
                </a:cubicBezTo>
                <a:close/>
              </a:path>
            </a:pathLst>
          </a:custGeom>
          <a:effectLst>
            <a:innerShdw blurRad="241300">
              <a:prstClr val="black">
                <a:alpha val="75000"/>
              </a:prstClr>
            </a:innerShdw>
          </a:effectLst>
        </p:spPr>
        <p:txBody>
          <a:bodyPr wrap="square">
            <a:noAutofit/>
          </a:bodyPr>
          <a:lstStyle/>
          <a:p>
            <a:endParaRPr lang="en-GB"/>
          </a:p>
        </p:txBody>
      </p:sp>
      <p:sp>
        <p:nvSpPr>
          <p:cNvPr id="4" name="TextBox 3">
            <a:extLst>
              <a:ext uri="{FF2B5EF4-FFF2-40B4-BE49-F238E27FC236}">
                <a16:creationId xmlns:a16="http://schemas.microsoft.com/office/drawing/2014/main" id="{D2350FC8-2D7F-E87F-BC4A-619FBC8CA140}"/>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5" name="Text Placeholder 17">
            <a:extLst>
              <a:ext uri="{FF2B5EF4-FFF2-40B4-BE49-F238E27FC236}">
                <a16:creationId xmlns:a16="http://schemas.microsoft.com/office/drawing/2014/main" id="{9E7735F2-47B5-38F9-4A10-3F3591D804F9}"/>
              </a:ext>
            </a:extLst>
          </p:cNvPr>
          <p:cNvSpPr>
            <a:spLocks noGrp="1"/>
          </p:cNvSpPr>
          <p:nvPr>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6" name="Text Placeholder 20">
            <a:extLst>
              <a:ext uri="{FF2B5EF4-FFF2-40B4-BE49-F238E27FC236}">
                <a16:creationId xmlns:a16="http://schemas.microsoft.com/office/drawing/2014/main" id="{01A96A6D-6411-7ABB-9F48-93B53A5A3FF5}"/>
              </a:ext>
            </a:extLst>
          </p:cNvPr>
          <p:cNvSpPr>
            <a:spLocks noGrp="1"/>
          </p:cNvSpPr>
          <p:nvPr>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7" name="Graphic 6">
            <a:extLst>
              <a:ext uri="{FF2B5EF4-FFF2-40B4-BE49-F238E27FC236}">
                <a16:creationId xmlns:a16="http://schemas.microsoft.com/office/drawing/2014/main" id="{391886EC-1986-8FEF-C701-80920CC3E5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8" name="Group 7">
            <a:extLst>
              <a:ext uri="{FF2B5EF4-FFF2-40B4-BE49-F238E27FC236}">
                <a16:creationId xmlns:a16="http://schemas.microsoft.com/office/drawing/2014/main" id="{47CB7F87-07D6-6430-6813-EF8406DDE654}"/>
              </a:ext>
            </a:extLst>
          </p:cNvPr>
          <p:cNvGrpSpPr/>
          <p:nvPr userDrawn="1"/>
        </p:nvGrpSpPr>
        <p:grpSpPr>
          <a:xfrm>
            <a:off x="3850235" y="-493"/>
            <a:ext cx="8362044" cy="6871649"/>
            <a:chOff x="3850235" y="-493"/>
            <a:chExt cx="8362044" cy="6871649"/>
          </a:xfrm>
        </p:grpSpPr>
        <p:sp>
          <p:nvSpPr>
            <p:cNvPr id="9" name="Freeform: Shape 8">
              <a:extLst>
                <a:ext uri="{FF2B5EF4-FFF2-40B4-BE49-F238E27FC236}">
                  <a16:creationId xmlns:a16="http://schemas.microsoft.com/office/drawing/2014/main" id="{5018D83A-6ED4-6760-A2BA-FB82546A7075}"/>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10" name="Freeform: Shape 9">
              <a:extLst>
                <a:ext uri="{FF2B5EF4-FFF2-40B4-BE49-F238E27FC236}">
                  <a16:creationId xmlns:a16="http://schemas.microsoft.com/office/drawing/2014/main" id="{659F47A6-EC81-9A38-C5E6-AA6257C06E28}"/>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6B52BEF7-83B9-9F35-BF2D-DA0A9651B011}"/>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8CDEEA79-9CA9-075A-3D83-989E4AC88243}"/>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spTree>
    <p:extLst>
      <p:ext uri="{BB962C8B-B14F-4D97-AF65-F5344CB8AC3E}">
        <p14:creationId xmlns:p14="http://schemas.microsoft.com/office/powerpoint/2010/main" val="76731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Woman">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BCB0CA-9F5A-AA7B-4ECF-E9966F87B09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2" name="Picture 1">
            <a:extLst>
              <a:ext uri="{FF2B5EF4-FFF2-40B4-BE49-F238E27FC236}">
                <a16:creationId xmlns:a16="http://schemas.microsoft.com/office/drawing/2014/main" id="{BCB470A6-3B09-C075-4245-3C6D554F68D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49" r="20113"/>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Tree>
    <p:extLst>
      <p:ext uri="{BB962C8B-B14F-4D97-AF65-F5344CB8AC3E}">
        <p14:creationId xmlns:p14="http://schemas.microsoft.com/office/powerpoint/2010/main" val="61298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Cover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grpSp>
        <p:nvGrpSpPr>
          <p:cNvPr id="28" name="Group 27">
            <a:extLst>
              <a:ext uri="{FF2B5EF4-FFF2-40B4-BE49-F238E27FC236}">
                <a16:creationId xmlns:a16="http://schemas.microsoft.com/office/drawing/2014/main" id="{954AA946-35DE-17F0-B6C8-74D4E89AE92F}"/>
              </a:ext>
            </a:extLst>
          </p:cNvPr>
          <p:cNvGrpSpPr/>
          <p:nvPr userDrawn="1"/>
        </p:nvGrpSpPr>
        <p:grpSpPr>
          <a:xfrm>
            <a:off x="3850235" y="-493"/>
            <a:ext cx="8362044" cy="6871649"/>
            <a:chOff x="3850235" y="-493"/>
            <a:chExt cx="8362044" cy="6871649"/>
          </a:xfrm>
        </p:grpSpPr>
        <p:sp>
          <p:nvSpPr>
            <p:cNvPr id="5" name="Freeform: Shape 4">
              <a:extLst>
                <a:ext uri="{FF2B5EF4-FFF2-40B4-BE49-F238E27FC236}">
                  <a16:creationId xmlns:a16="http://schemas.microsoft.com/office/drawing/2014/main" id="{6984A697-AFBF-AD99-7ABE-F14F9F86A554}"/>
                </a:ext>
              </a:extLst>
            </p:cNvPr>
            <p:cNvSpPr/>
            <p:nvPr userDrawn="1"/>
          </p:nvSpPr>
          <p:spPr>
            <a:xfrm>
              <a:off x="3850235" y="-493"/>
              <a:ext cx="3262976" cy="4733555"/>
            </a:xfrm>
            <a:custGeom>
              <a:avLst/>
              <a:gdLst>
                <a:gd name="connsiteX0" fmla="*/ 1293400 w 3262976"/>
                <a:gd name="connsiteY0" fmla="*/ 0 h 4733555"/>
                <a:gd name="connsiteX1" fmla="*/ 3262976 w 3262976"/>
                <a:gd name="connsiteY1" fmla="*/ 0 h 4733555"/>
                <a:gd name="connsiteX2" fmla="*/ 3262976 w 3262976"/>
                <a:gd name="connsiteY2" fmla="*/ 4733555 h 4733555"/>
                <a:gd name="connsiteX3" fmla="*/ 62362 w 3262976"/>
                <a:gd name="connsiteY3" fmla="*/ 1533435 h 4733555"/>
                <a:gd name="connsiteX4" fmla="*/ 0 w 3262976"/>
                <a:gd name="connsiteY4" fmla="*/ 1381988 h 4733555"/>
                <a:gd name="connsiteX5" fmla="*/ 62362 w 3262976"/>
                <a:gd name="connsiteY5" fmla="*/ 1231040 h 4733555"/>
                <a:gd name="connsiteX6" fmla="*/ 1293400 w 3262976"/>
                <a:gd name="connsiteY6" fmla="*/ 0 h 473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2976" h="4733555">
                  <a:moveTo>
                    <a:pt x="1293400" y="0"/>
                  </a:moveTo>
                  <a:lnTo>
                    <a:pt x="3262976" y="0"/>
                  </a:lnTo>
                  <a:lnTo>
                    <a:pt x="3262976" y="4733555"/>
                  </a:lnTo>
                  <a:lnTo>
                    <a:pt x="62362" y="1533435"/>
                  </a:lnTo>
                  <a:cubicBezTo>
                    <a:pt x="20784" y="1491363"/>
                    <a:pt x="0" y="1436925"/>
                    <a:pt x="0" y="1381988"/>
                  </a:cubicBezTo>
                  <a:cubicBezTo>
                    <a:pt x="0" y="1327051"/>
                    <a:pt x="20784" y="1272613"/>
                    <a:pt x="62362" y="1231040"/>
                  </a:cubicBezTo>
                  <a:lnTo>
                    <a:pt x="1293400" y="0"/>
                  </a:lnTo>
                  <a:close/>
                </a:path>
              </a:pathLst>
            </a:custGeom>
            <a:solidFill>
              <a:srgbClr val="55D2B1"/>
            </a:solidFill>
            <a:ln w="9525" cap="flat">
              <a:noFill/>
              <a:prstDash val="solid"/>
              <a:miter/>
            </a:ln>
            <a:effectLst>
              <a:outerShdw blurRad="50800" dist="38100" algn="l" rotWithShape="0">
                <a:prstClr val="black">
                  <a:alpha val="40000"/>
                </a:prstClr>
              </a:outerShdw>
            </a:effectLst>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E6E2EF6A-D392-2F93-5DA2-9468FA83EEDE}"/>
                </a:ext>
              </a:extLst>
            </p:cNvPr>
            <p:cNvSpPr/>
            <p:nvPr userDrawn="1"/>
          </p:nvSpPr>
          <p:spPr>
            <a:xfrm>
              <a:off x="4975611" y="4733555"/>
              <a:ext cx="4275201" cy="2137601"/>
            </a:xfrm>
            <a:custGeom>
              <a:avLst/>
              <a:gdLst>
                <a:gd name="connsiteX0" fmla="*/ 2137601 w 4275201"/>
                <a:gd name="connsiteY0" fmla="*/ 0 h 2137601"/>
                <a:gd name="connsiteX1" fmla="*/ 4275201 w 4275201"/>
                <a:gd name="connsiteY1" fmla="*/ 2137601 h 2137601"/>
                <a:gd name="connsiteX2" fmla="*/ 0 w 4275201"/>
                <a:gd name="connsiteY2" fmla="*/ 2137601 h 2137601"/>
                <a:gd name="connsiteX3" fmla="*/ 2137601 w 4275201"/>
                <a:gd name="connsiteY3" fmla="*/ 0 h 2137601"/>
              </a:gdLst>
              <a:ahLst/>
              <a:cxnLst>
                <a:cxn ang="0">
                  <a:pos x="connsiteX0" y="connsiteY0"/>
                </a:cxn>
                <a:cxn ang="0">
                  <a:pos x="connsiteX1" y="connsiteY1"/>
                </a:cxn>
                <a:cxn ang="0">
                  <a:pos x="connsiteX2" y="connsiteY2"/>
                </a:cxn>
                <a:cxn ang="0">
                  <a:pos x="connsiteX3" y="connsiteY3"/>
                </a:cxn>
              </a:cxnLst>
              <a:rect l="l" t="t" r="r" b="b"/>
              <a:pathLst>
                <a:path w="4275201" h="2137601">
                  <a:moveTo>
                    <a:pt x="2137601" y="0"/>
                  </a:moveTo>
                  <a:lnTo>
                    <a:pt x="4275201" y="2137601"/>
                  </a:lnTo>
                  <a:lnTo>
                    <a:pt x="0" y="2137601"/>
                  </a:lnTo>
                  <a:lnTo>
                    <a:pt x="2137601" y="0"/>
                  </a:lnTo>
                  <a:close/>
                </a:path>
              </a:pathLst>
            </a:custGeom>
            <a:solidFill>
              <a:srgbClr val="55D2B1"/>
            </a:solidFill>
            <a:ln w="9525" cap="flat">
              <a:noFill/>
              <a:prstDash val="solid"/>
              <a:miter/>
            </a:ln>
            <a:effectLst>
              <a:outerShdw blurRad="50800" dist="38100" dir="18900000" algn="bl" rotWithShape="0">
                <a:prstClr val="black">
                  <a:alpha val="40000"/>
                </a:prstClr>
              </a:outerShdw>
            </a:effectLst>
          </p:spPr>
          <p:txBody>
            <a:bodyPr wrap="square" rtlCol="0" anchor="ctr">
              <a:noAutofit/>
            </a:bodyPr>
            <a:lstStyle/>
            <a:p>
              <a:endParaRPr lang="en-GB"/>
            </a:p>
          </p:txBody>
        </p:sp>
        <p:sp>
          <p:nvSpPr>
            <p:cNvPr id="11" name="Freeform: Shape 10">
              <a:extLst>
                <a:ext uri="{FF2B5EF4-FFF2-40B4-BE49-F238E27FC236}">
                  <a16:creationId xmlns:a16="http://schemas.microsoft.com/office/drawing/2014/main" id="{CD205D5C-21C9-E2A3-C2AB-1DBED6BF9043}"/>
                </a:ext>
              </a:extLst>
            </p:cNvPr>
            <p:cNvSpPr/>
            <p:nvPr userDrawn="1"/>
          </p:nvSpPr>
          <p:spPr>
            <a:xfrm>
              <a:off x="10087553" y="-493"/>
              <a:ext cx="2124726" cy="1381988"/>
            </a:xfrm>
            <a:custGeom>
              <a:avLst/>
              <a:gdLst>
                <a:gd name="connsiteX0" fmla="*/ 0 w 2124726"/>
                <a:gd name="connsiteY0" fmla="*/ 0 h 1381988"/>
                <a:gd name="connsiteX1" fmla="*/ 2124726 w 2124726"/>
                <a:gd name="connsiteY1" fmla="*/ 0 h 1381988"/>
                <a:gd name="connsiteX2" fmla="*/ 2124726 w 2124726"/>
                <a:gd name="connsiteY2" fmla="*/ 639453 h 1381988"/>
                <a:gd name="connsiteX3" fmla="*/ 1382191 w 2124726"/>
                <a:gd name="connsiteY3" fmla="*/ 1381988 h 1381988"/>
                <a:gd name="connsiteX4" fmla="*/ 0 w 2124726"/>
                <a:gd name="connsiteY4" fmla="*/ 0 h 138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726" h="1381988">
                  <a:moveTo>
                    <a:pt x="0" y="0"/>
                  </a:moveTo>
                  <a:lnTo>
                    <a:pt x="2124726" y="0"/>
                  </a:lnTo>
                  <a:lnTo>
                    <a:pt x="2124726" y="639453"/>
                  </a:lnTo>
                  <a:lnTo>
                    <a:pt x="1382191" y="1381988"/>
                  </a:lnTo>
                  <a:lnTo>
                    <a:pt x="0" y="0"/>
                  </a:lnTo>
                  <a:close/>
                </a:path>
              </a:pathLst>
            </a:custGeom>
            <a:solidFill>
              <a:srgbClr val="55D2B1"/>
            </a:solidFill>
            <a:ln w="9525" cap="flat">
              <a:noFill/>
              <a:prstDash val="solid"/>
              <a:miter/>
            </a:ln>
            <a:effectLst>
              <a:outerShdw blurRad="50800" dist="38100" dir="5400000" algn="t" rotWithShape="0">
                <a:prstClr val="black">
                  <a:alpha val="40000"/>
                </a:prstClr>
              </a:outerShdw>
            </a:effectLst>
          </p:spPr>
          <p:txBody>
            <a:bodyPr wrap="square" rtlCol="0" anchor="ctr">
              <a:noAutofit/>
            </a:bodyPr>
            <a:lstStyle/>
            <a:p>
              <a:endParaRPr lang="en-GB">
                <a:solidFill>
                  <a:schemeClr val="tx1"/>
                </a:solidFill>
              </a:endParaRPr>
            </a:p>
          </p:txBody>
        </p:sp>
        <p:sp>
          <p:nvSpPr>
            <p:cNvPr id="12" name="Freeform: Shape 11">
              <a:extLst>
                <a:ext uri="{FF2B5EF4-FFF2-40B4-BE49-F238E27FC236}">
                  <a16:creationId xmlns:a16="http://schemas.microsoft.com/office/drawing/2014/main" id="{568A2AEE-7518-23FD-F112-48044B22D52F}"/>
                </a:ext>
              </a:extLst>
            </p:cNvPr>
            <p:cNvSpPr/>
            <p:nvPr userDrawn="1"/>
          </p:nvSpPr>
          <p:spPr>
            <a:xfrm>
              <a:off x="11469743" y="1381496"/>
              <a:ext cx="742536" cy="5469361"/>
            </a:xfrm>
            <a:custGeom>
              <a:avLst/>
              <a:gdLst>
                <a:gd name="connsiteX0" fmla="*/ 0 w 742536"/>
                <a:gd name="connsiteY0" fmla="*/ 0 h 5469361"/>
                <a:gd name="connsiteX1" fmla="*/ 742536 w 742536"/>
                <a:gd name="connsiteY1" fmla="*/ 742536 h 5469361"/>
                <a:gd name="connsiteX2" fmla="*/ 742536 w 742536"/>
                <a:gd name="connsiteY2" fmla="*/ 5469361 h 5469361"/>
                <a:gd name="connsiteX3" fmla="*/ 0 w 742536"/>
                <a:gd name="connsiteY3" fmla="*/ 5469361 h 5469361"/>
                <a:gd name="connsiteX4" fmla="*/ 0 w 742536"/>
                <a:gd name="connsiteY4" fmla="*/ 0 h 546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36" h="5469361">
                  <a:moveTo>
                    <a:pt x="0" y="0"/>
                  </a:moveTo>
                  <a:lnTo>
                    <a:pt x="742536" y="742536"/>
                  </a:lnTo>
                  <a:lnTo>
                    <a:pt x="742536" y="5469361"/>
                  </a:lnTo>
                  <a:lnTo>
                    <a:pt x="0" y="5469361"/>
                  </a:lnTo>
                  <a:lnTo>
                    <a:pt x="0" y="0"/>
                  </a:lnTo>
                  <a:close/>
                </a:path>
              </a:pathLst>
            </a:custGeom>
            <a:solidFill>
              <a:srgbClr val="55D2B1"/>
            </a:solidFill>
            <a:ln w="9525" cap="flat">
              <a:noFill/>
              <a:prstDash val="solid"/>
              <a:miter/>
            </a:ln>
            <a:effectLst>
              <a:outerShdw blurRad="50800" dist="38100" dir="10800000" algn="r" rotWithShape="0">
                <a:prstClr val="black">
                  <a:alpha val="40000"/>
                </a:prstClr>
              </a:outerShdw>
            </a:effectLst>
          </p:spPr>
          <p:txBody>
            <a:bodyPr wrap="square" rtlCol="0" anchor="ctr">
              <a:noAutofit/>
            </a:bodyPr>
            <a:lstStyle/>
            <a:p>
              <a:endParaRPr lang="en-GB">
                <a:solidFill>
                  <a:schemeClr val="tx1"/>
                </a:solidFill>
              </a:endParaRPr>
            </a:p>
          </p:txBody>
        </p:sp>
      </p:grpSp>
      <p:pic>
        <p:nvPicPr>
          <p:cNvPr id="4" name="Picture 3">
            <a:extLst>
              <a:ext uri="{FF2B5EF4-FFF2-40B4-BE49-F238E27FC236}">
                <a16:creationId xmlns:a16="http://schemas.microsoft.com/office/drawing/2014/main" id="{EEB72412-4469-D410-EEF0-101AE540F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6687" t="-179" r="26725" b="14094"/>
          <a:stretch/>
        </p:blipFill>
        <p:spPr>
          <a:xfrm>
            <a:off x="7105740" y="-7144"/>
            <a:ext cx="4366799" cy="6858000"/>
          </a:xfrm>
          <a:custGeom>
            <a:avLst/>
            <a:gdLst>
              <a:gd name="connsiteX0" fmla="*/ 5028 w 4366799"/>
              <a:gd name="connsiteY0" fmla="*/ 0 h 6858000"/>
              <a:gd name="connsiteX1" fmla="*/ 2988330 w 4366799"/>
              <a:gd name="connsiteY1" fmla="*/ 6821 h 6858000"/>
              <a:gd name="connsiteX2" fmla="*/ 4366173 w 4366799"/>
              <a:gd name="connsiteY2" fmla="*/ 1392409 h 6858000"/>
              <a:gd name="connsiteX3" fmla="*/ 4360567 w 4366799"/>
              <a:gd name="connsiteY3" fmla="*/ 4135147 h 6858000"/>
              <a:gd name="connsiteX4" fmla="*/ 4355001 w 4366799"/>
              <a:gd name="connsiteY4" fmla="*/ 6858000 h 6858000"/>
              <a:gd name="connsiteX5" fmla="*/ 2127331 w 4366799"/>
              <a:gd name="connsiteY5" fmla="*/ 6858000 h 6858000"/>
              <a:gd name="connsiteX6" fmla="*/ 5028 w 4366799"/>
              <a:gd name="connsiteY6" fmla="*/ 4748638 h 6858000"/>
              <a:gd name="connsiteX7" fmla="*/ 5028 w 436679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799" h="6858000">
                <a:moveTo>
                  <a:pt x="5028" y="0"/>
                </a:moveTo>
                <a:lnTo>
                  <a:pt x="2988330" y="6821"/>
                </a:lnTo>
                <a:cubicBezTo>
                  <a:pt x="3436822" y="472730"/>
                  <a:pt x="3917681" y="926500"/>
                  <a:pt x="4366173" y="1392409"/>
                </a:cubicBezTo>
                <a:cubicBezTo>
                  <a:pt x="4368350" y="2304632"/>
                  <a:pt x="4364458" y="3219889"/>
                  <a:pt x="4360567" y="4135147"/>
                </a:cubicBezTo>
                <a:lnTo>
                  <a:pt x="4355001" y="6858000"/>
                </a:lnTo>
                <a:lnTo>
                  <a:pt x="2127331" y="6858000"/>
                </a:lnTo>
                <a:lnTo>
                  <a:pt x="5028" y="4748638"/>
                </a:lnTo>
                <a:cubicBezTo>
                  <a:pt x="674" y="3159324"/>
                  <a:pt x="-3681" y="1602377"/>
                  <a:pt x="5028" y="0"/>
                </a:cubicBezTo>
                <a:close/>
              </a:path>
            </a:pathLst>
          </a:custGeom>
          <a:effectLst>
            <a:innerShdw blurRad="241300">
              <a:prstClr val="black">
                <a:alpha val="75000"/>
              </a:prstClr>
            </a:innerShdw>
          </a:effectLst>
        </p:spPr>
      </p:pic>
      <p:sp>
        <p:nvSpPr>
          <p:cNvPr id="2" name="TextBox 1">
            <a:extLst>
              <a:ext uri="{FF2B5EF4-FFF2-40B4-BE49-F238E27FC236}">
                <a16:creationId xmlns:a16="http://schemas.microsoft.com/office/drawing/2014/main" id="{72FFBDE8-7B59-D35A-A497-BB75D7AEF48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324356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Cover 2 Editable">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0D53257D-6C07-97CA-DA62-5EDB9EB13094}"/>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2454086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2 Wo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475" r="32989"/>
          <a:stretch/>
        </p:blipFill>
        <p:spPr>
          <a:xfrm>
            <a:off x="7604337"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a:innerShdw blurRad="63500" dist="50800" dir="18900000">
              <a:prstClr val="black">
                <a:alpha val="50000"/>
              </a:prstClr>
            </a:innerShdw>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82F7E4B1-4511-661F-211E-778B8323B5E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158699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Cover 2 Man">
    <p:bg>
      <p:bgPr>
        <a:solidFill>
          <a:schemeClr val="tx2"/>
        </a:solidFill>
        <a:effectLst/>
      </p:bgPr>
    </p:bg>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C8C7832-2E0E-F5F4-D490-5C423AE1A45E}"/>
              </a:ext>
            </a:extLst>
          </p:cNvPr>
          <p:cNvSpPr>
            <a:spLocks noGrp="1"/>
          </p:cNvSpPr>
          <p:nvPr userDrawn="1">
            <p:ph type="body" sz="quarter" idx="10" hasCustomPrompt="1"/>
          </p:nvPr>
        </p:nvSpPr>
        <p:spPr>
          <a:xfrm>
            <a:off x="528638" y="3584751"/>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Main Title</a:t>
            </a:r>
          </a:p>
        </p:txBody>
      </p:sp>
      <p:sp>
        <p:nvSpPr>
          <p:cNvPr id="22" name="Text Placeholder 20">
            <a:extLst>
              <a:ext uri="{FF2B5EF4-FFF2-40B4-BE49-F238E27FC236}">
                <a16:creationId xmlns:a16="http://schemas.microsoft.com/office/drawing/2014/main" id="{7828F340-6474-DAE7-FFDF-BAEB34AC81B9}"/>
              </a:ext>
            </a:extLst>
          </p:cNvPr>
          <p:cNvSpPr>
            <a:spLocks noGrp="1"/>
          </p:cNvSpPr>
          <p:nvPr userDrawn="1">
            <p:ph type="body" sz="quarter" idx="11" hasCustomPrompt="1"/>
          </p:nvPr>
        </p:nvSpPr>
        <p:spPr>
          <a:xfrm>
            <a:off x="528638" y="5138148"/>
            <a:ext cx="4397375" cy="369743"/>
          </a:xfrm>
        </p:spPr>
        <p:txBody>
          <a:bodyPr>
            <a:noAutofit/>
          </a:bodyPr>
          <a:lstStyle>
            <a:lvl1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1pPr>
            <a:lvl2pPr marL="0" indent="0" algn="l" defTabSz="914400" rtl="0" eaLnBrk="1" latinLnBrk="0" hangingPunct="1">
              <a:buNone/>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2pPr>
            <a:lvl3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3pPr>
            <a:lvl4pPr marL="0" algn="l" defTabSz="914400" rtl="0" eaLnBrk="1" latinLnBrk="0" hangingPunct="1">
              <a:defRPr lang="en-US" sz="2000" kern="12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4pPr>
            <a:lvl5pPr marL="0" algn="l" defTabSz="914400" rtl="0" eaLnBrk="1" latinLnBrk="0" hangingPunct="1">
              <a:defRPr lang="en-GB" sz="2000" kern="12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defRPr>
            </a:lvl5pPr>
          </a:lstStyle>
          <a:p>
            <a:pPr lvl="0"/>
            <a:r>
              <a:rPr lang="en-US"/>
              <a:t>Subheading</a:t>
            </a:r>
          </a:p>
        </p:txBody>
      </p:sp>
      <p:pic>
        <p:nvPicPr>
          <p:cNvPr id="24" name="Graphic 23">
            <a:extLst>
              <a:ext uri="{FF2B5EF4-FFF2-40B4-BE49-F238E27FC236}">
                <a16:creationId xmlns:a16="http://schemas.microsoft.com/office/drawing/2014/main" id="{25CFE754-8A09-280B-2252-D1B48E4663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638" y="482769"/>
            <a:ext cx="1646913" cy="1797449"/>
          </a:xfrm>
          <a:prstGeom prst="rect">
            <a:avLst/>
          </a:prstGeom>
        </p:spPr>
      </p:pic>
      <p:sp>
        <p:nvSpPr>
          <p:cNvPr id="31" name="Freeform: Shape 30">
            <a:extLst>
              <a:ext uri="{FF2B5EF4-FFF2-40B4-BE49-F238E27FC236}">
                <a16:creationId xmlns:a16="http://schemas.microsoft.com/office/drawing/2014/main" id="{2DABC660-8022-FC13-ED94-2A6591A92F75}"/>
              </a:ext>
            </a:extLst>
          </p:cNvPr>
          <p:cNvSpPr/>
          <p:nvPr/>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p:nvSpPr>
        <p:spPr>
          <a:xfrm>
            <a:off x="10082915" y="2179767"/>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6CD4417A-638B-8102-FE62-167676AB0168}"/>
              </a:ext>
            </a:extLst>
          </p:cNvPr>
          <p:cNvSpPr/>
          <p:nvPr userDrawn="1"/>
        </p:nvSpPr>
        <p:spPr>
          <a:xfrm>
            <a:off x="7591048" y="-462"/>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 name="connsiteX7" fmla="*/ 0 w 249784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lnTo>
                  <a:pt x="0" y="0"/>
                </a:lnTo>
                <a:close/>
              </a:path>
            </a:pathLst>
          </a:custGeom>
          <a:solidFill>
            <a:srgbClr val="72B0D5"/>
          </a:solidFill>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4" name="Picture 33">
            <a:extLst>
              <a:ext uri="{FF2B5EF4-FFF2-40B4-BE49-F238E27FC236}">
                <a16:creationId xmlns:a16="http://schemas.microsoft.com/office/drawing/2014/main" id="{3C246AC6-634E-7AC3-E98E-4996D7815CE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103" t="-11006" r="34852" b="-343"/>
          <a:stretch/>
        </p:blipFill>
        <p:spPr>
          <a:xfrm>
            <a:off x="7588381" y="1016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a:effectLst/>
        </p:spPr>
      </p:pic>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Box 1">
            <a:extLst>
              <a:ext uri="{FF2B5EF4-FFF2-40B4-BE49-F238E27FC236}">
                <a16:creationId xmlns:a16="http://schemas.microsoft.com/office/drawing/2014/main" id="{DFB90ADD-12E1-B64A-180F-80249CB9423C}"/>
              </a:ext>
            </a:extLst>
          </p:cNvPr>
          <p:cNvSpPr txBox="1"/>
          <p:nvPr userDrawn="1"/>
        </p:nvSpPr>
        <p:spPr>
          <a:xfrm>
            <a:off x="528724" y="6137748"/>
            <a:ext cx="4396740" cy="438838"/>
          </a:xfrm>
          <a:prstGeom prst="rect">
            <a:avLst/>
          </a:prstGeom>
          <a:noFill/>
        </p:spPr>
        <p:txBody>
          <a:bodyPr wrap="square" rtlCol="0">
            <a:spAutoFit/>
          </a:bodyPr>
          <a:lstStyle/>
          <a:p>
            <a:pPr>
              <a:lnSpc>
                <a:spcPct val="150000"/>
              </a:lnSpc>
            </a:pPr>
            <a:r>
              <a:rPr lang="en-GB" sz="800">
                <a:solidFill>
                  <a:srgbClr val="55D2B1"/>
                </a:solidFill>
                <a:latin typeface="Arial" panose="020B0604020202020204" pitchFamily="34" charset="0"/>
                <a:ea typeface="Calibri" panose="020F0502020204030204" pitchFamily="34" charset="0"/>
                <a:cs typeface="Arial" panose="020B0604020202020204" pitchFamily="34" charset="0"/>
              </a:rPr>
              <a:t>savilleassessment.com</a:t>
            </a:r>
          </a:p>
          <a:p>
            <a:pP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spTree>
    <p:extLst>
      <p:ext uri="{BB962C8B-B14F-4D97-AF65-F5344CB8AC3E}">
        <p14:creationId xmlns:p14="http://schemas.microsoft.com/office/powerpoint/2010/main" val="2095809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1">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4D8F86C-0EDC-7502-57AE-547023D69728}"/>
              </a:ext>
            </a:extLst>
          </p:cNvPr>
          <p:cNvSpPr>
            <a:spLocks noGrp="1"/>
          </p:cNvSpPr>
          <p:nvPr>
            <p:ph type="pic" sz="quarter" idx="11"/>
          </p:nvPr>
        </p:nvSpPr>
        <p:spPr>
          <a:xfrm>
            <a:off x="4561636" y="0"/>
            <a:ext cx="7630364" cy="6858000"/>
          </a:xfrm>
          <a:custGeom>
            <a:avLst/>
            <a:gdLst>
              <a:gd name="connsiteX0" fmla="*/ 5211554 w 7630364"/>
              <a:gd name="connsiteY0" fmla="*/ 0 h 6858000"/>
              <a:gd name="connsiteX1" fmla="*/ 7630364 w 7630364"/>
              <a:gd name="connsiteY1" fmla="*/ 0 h 6858000"/>
              <a:gd name="connsiteX2" fmla="*/ 7630364 w 7630364"/>
              <a:gd name="connsiteY2" fmla="*/ 6858000 h 6858000"/>
              <a:gd name="connsiteX3" fmla="*/ 1074595 w 7630364"/>
              <a:gd name="connsiteY3" fmla="*/ 6858000 h 6858000"/>
              <a:gd name="connsiteX4" fmla="*/ 206541 w 7630364"/>
              <a:gd name="connsiteY4" fmla="*/ 5989950 h 6858000"/>
              <a:gd name="connsiteX5" fmla="*/ 0 w 7630364"/>
              <a:gd name="connsiteY5" fmla="*/ 5497472 h 6858000"/>
              <a:gd name="connsiteX6" fmla="*/ 206541 w 7630364"/>
              <a:gd name="connsiteY6" fmla="*/ 5004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0364" h="6858000">
                <a:moveTo>
                  <a:pt x="5211554" y="0"/>
                </a:moveTo>
                <a:lnTo>
                  <a:pt x="7630364" y="0"/>
                </a:lnTo>
                <a:lnTo>
                  <a:pt x="7630364" y="6858000"/>
                </a:lnTo>
                <a:lnTo>
                  <a:pt x="1074595" y="6858000"/>
                </a:lnTo>
                <a:lnTo>
                  <a:pt x="206541" y="5989950"/>
                </a:lnTo>
                <a:cubicBezTo>
                  <a:pt x="79436" y="5862845"/>
                  <a:pt x="0" y="5688110"/>
                  <a:pt x="0" y="5497472"/>
                </a:cubicBezTo>
                <a:cubicBezTo>
                  <a:pt x="0" y="5322737"/>
                  <a:pt x="63533" y="5147963"/>
                  <a:pt x="206541" y="5004994"/>
                </a:cubicBezTo>
                <a:close/>
              </a:path>
            </a:pathLst>
          </a:custGeom>
          <a:solidFill>
            <a:schemeClr val="accent1"/>
          </a:solidFill>
        </p:spPr>
        <p:txBody>
          <a:bodyPr wrap="square">
            <a:noAutofit/>
          </a:bodyPr>
          <a:lstStyle/>
          <a:p>
            <a:r>
              <a:rPr lang="en-US"/>
              <a:t>Click icon to add picture</a:t>
            </a:r>
            <a:endParaRPr lang="en-GB"/>
          </a:p>
        </p:txBody>
      </p:sp>
      <p:sp>
        <p:nvSpPr>
          <p:cNvPr id="14" name="Text Placeholder 17">
            <a:extLst>
              <a:ext uri="{FF2B5EF4-FFF2-40B4-BE49-F238E27FC236}">
                <a16:creationId xmlns:a16="http://schemas.microsoft.com/office/drawing/2014/main" id="{B8039770-0FBA-5289-1101-16C99105DDF0}"/>
              </a:ext>
            </a:extLst>
          </p:cNvPr>
          <p:cNvSpPr>
            <a:spLocks noGrp="1"/>
          </p:cNvSpPr>
          <p:nvPr>
            <p:ph type="body" sz="quarter" idx="10" hasCustomPrompt="1"/>
          </p:nvPr>
        </p:nvSpPr>
        <p:spPr>
          <a:xfrm>
            <a:off x="343911" y="1275660"/>
            <a:ext cx="5447289"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Tree>
    <p:extLst>
      <p:ext uri="{BB962C8B-B14F-4D97-AF65-F5344CB8AC3E}">
        <p14:creationId xmlns:p14="http://schemas.microsoft.com/office/powerpoint/2010/main" val="41651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912" y="4877840"/>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10" name="Picture Placeholder 9">
            <a:extLst>
              <a:ext uri="{FF2B5EF4-FFF2-40B4-BE49-F238E27FC236}">
                <a16:creationId xmlns:a16="http://schemas.microsoft.com/office/drawing/2014/main" id="{F3F181DD-0BA1-7923-265B-653FF3AAAF15}"/>
              </a:ext>
            </a:extLst>
          </p:cNvPr>
          <p:cNvSpPr>
            <a:spLocks noGrp="1"/>
          </p:cNvSpPr>
          <p:nvPr>
            <p:ph type="pic" sz="quarter" idx="12"/>
          </p:nvPr>
        </p:nvSpPr>
        <p:spPr>
          <a:xfrm>
            <a:off x="5704568" y="-12700"/>
            <a:ext cx="6492875" cy="6870700"/>
          </a:xfrm>
          <a:custGeom>
            <a:avLst/>
            <a:gdLst>
              <a:gd name="connsiteX0" fmla="*/ 0 w 6492875"/>
              <a:gd name="connsiteY0" fmla="*/ 0 h 6870700"/>
              <a:gd name="connsiteX1" fmla="*/ 6492875 w 6492875"/>
              <a:gd name="connsiteY1" fmla="*/ 0 h 6870700"/>
              <a:gd name="connsiteX2" fmla="*/ 6492875 w 6492875"/>
              <a:gd name="connsiteY2" fmla="*/ 6870700 h 6870700"/>
              <a:gd name="connsiteX3" fmla="*/ 0 w 6492875"/>
              <a:gd name="connsiteY3" fmla="*/ 6870700 h 6870700"/>
              <a:gd name="connsiteX4" fmla="*/ 0 w 6492875"/>
              <a:gd name="connsiteY4" fmla="*/ 0 h 6870700"/>
              <a:gd name="connsiteX0" fmla="*/ 16328 w 6492875"/>
              <a:gd name="connsiteY0" fmla="*/ 1567543 h 6870700"/>
              <a:gd name="connsiteX1" fmla="*/ 6492875 w 6492875"/>
              <a:gd name="connsiteY1" fmla="*/ 0 h 6870700"/>
              <a:gd name="connsiteX2" fmla="*/ 6492875 w 6492875"/>
              <a:gd name="connsiteY2" fmla="*/ 6870700 h 6870700"/>
              <a:gd name="connsiteX3" fmla="*/ 0 w 6492875"/>
              <a:gd name="connsiteY3" fmla="*/ 6870700 h 6870700"/>
              <a:gd name="connsiteX4" fmla="*/ 16328 w 6492875"/>
              <a:gd name="connsiteY4" fmla="*/ 1567543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5" h="6870700">
                <a:moveTo>
                  <a:pt x="16328" y="1567543"/>
                </a:moveTo>
                <a:lnTo>
                  <a:pt x="6492875" y="0"/>
                </a:lnTo>
                <a:lnTo>
                  <a:pt x="6492875" y="6870700"/>
                </a:lnTo>
                <a:lnTo>
                  <a:pt x="0" y="6870700"/>
                </a:lnTo>
                <a:cubicBezTo>
                  <a:pt x="5443" y="5102981"/>
                  <a:pt x="10885" y="3335262"/>
                  <a:pt x="16328" y="1567543"/>
                </a:cubicBezTo>
                <a:close/>
              </a:path>
            </a:pathLst>
          </a:custGeom>
          <a:solidFill>
            <a:schemeClr val="accent1"/>
          </a:solidFill>
        </p:spPr>
        <p:txBody>
          <a:bodyPr/>
          <a:lstStyle/>
          <a:p>
            <a:r>
              <a:rPr lang="en-US"/>
              <a:t>Click icon to add picture</a:t>
            </a:r>
            <a:endParaRPr lang="en-GB"/>
          </a:p>
        </p:txBody>
      </p:sp>
    </p:spTree>
    <p:extLst>
      <p:ext uri="{BB962C8B-B14F-4D97-AF65-F5344CB8AC3E}">
        <p14:creationId xmlns:p14="http://schemas.microsoft.com/office/powerpoint/2010/main" val="18004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3">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88E6685F-C9E9-B7C5-D9CB-9A751E503AE5}"/>
              </a:ext>
            </a:extLst>
          </p:cNvPr>
          <p:cNvSpPr>
            <a:spLocks noGrp="1"/>
          </p:cNvSpPr>
          <p:nvPr>
            <p:ph type="body" sz="quarter" idx="10" hasCustomPrompt="1"/>
          </p:nvPr>
        </p:nvSpPr>
        <p:spPr>
          <a:xfrm>
            <a:off x="343722" y="809745"/>
            <a:ext cx="3590780" cy="1229706"/>
          </a:xfrm>
        </p:spPr>
        <p:txBody>
          <a:bodyPr>
            <a:noAutofit/>
          </a:bodyPr>
          <a:lstStyle>
            <a:lvl1pPr marL="0" indent="0" algn="l" defTabSz="914400" rtl="0" eaLnBrk="1" latinLnBrk="0" hangingPunct="1">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stStyle>
          <a:p>
            <a:pPr lvl="0"/>
            <a:r>
              <a:rPr lang="en-US"/>
              <a:t>This is a Section Title</a:t>
            </a:r>
          </a:p>
        </p:txBody>
      </p:sp>
      <p:sp>
        <p:nvSpPr>
          <p:cNvPr id="8" name="Picture Placeholder 7">
            <a:extLst>
              <a:ext uri="{FF2B5EF4-FFF2-40B4-BE49-F238E27FC236}">
                <a16:creationId xmlns:a16="http://schemas.microsoft.com/office/drawing/2014/main" id="{7DF8343D-233D-C38E-C6DC-48AB472AD99E}"/>
              </a:ext>
            </a:extLst>
          </p:cNvPr>
          <p:cNvSpPr>
            <a:spLocks noGrp="1"/>
          </p:cNvSpPr>
          <p:nvPr>
            <p:ph type="pic" sz="quarter" idx="11"/>
          </p:nvPr>
        </p:nvSpPr>
        <p:spPr>
          <a:xfrm>
            <a:off x="2571912" y="1488606"/>
            <a:ext cx="9620088" cy="5369394"/>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solidFill>
            <a:schemeClr val="accent1"/>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898277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re Talent Divider - whit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143221A-3574-AD6A-D251-432E5FF72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93758" y="2260171"/>
            <a:ext cx="1479578" cy="1468284"/>
          </a:xfrm>
          <a:prstGeom prst="rect">
            <a:avLst/>
          </a:prstGeom>
        </p:spPr>
      </p:pic>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Hire Talent</a:t>
            </a:r>
          </a:p>
        </p:txBody>
      </p:sp>
      <p:sp>
        <p:nvSpPr>
          <p:cNvPr id="2" name="Freeform: Shape 1">
            <a:extLst>
              <a:ext uri="{FF2B5EF4-FFF2-40B4-BE49-F238E27FC236}">
                <a16:creationId xmlns:a16="http://schemas.microsoft.com/office/drawing/2014/main" id="{2BD5672B-1157-D6DA-2D99-D4749E3A9C18}"/>
              </a:ext>
            </a:extLst>
          </p:cNvPr>
          <p:cNvSpPr/>
          <p:nvPr userDrawn="1"/>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accent1">
              <a:alpha val="25000"/>
            </a:schemeClr>
          </a:solidFill>
          <a:ln w="28502"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0590DC5-CA8A-4690-A4EB-360323E32735}"/>
              </a:ext>
            </a:extLst>
          </p:cNvPr>
          <p:cNvSpPr/>
          <p:nvPr userDrawn="1"/>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tx2">
              <a:alpha val="25000"/>
            </a:schemeClr>
          </a:solidFill>
          <a:ln w="28502"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69BDA78-3C1B-2857-7592-DC39FD13E515}"/>
              </a:ext>
            </a:extLst>
          </p:cNvPr>
          <p:cNvSpPr/>
          <p:nvPr userDrawn="1"/>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accent1">
              <a:alpha val="25000"/>
            </a:schemeClr>
          </a:solidFill>
          <a:ln w="28502" cap="flat">
            <a:noFill/>
            <a:prstDash val="solid"/>
            <a:miter/>
          </a:ln>
        </p:spPr>
        <p:txBody>
          <a:bodyPr rtlCol="0" anchor="ctr"/>
          <a:lstStyle/>
          <a:p>
            <a:endParaRPr lang="en-GB"/>
          </a:p>
        </p:txBody>
      </p:sp>
    </p:spTree>
    <p:extLst>
      <p:ext uri="{BB962C8B-B14F-4D97-AF65-F5344CB8AC3E}">
        <p14:creationId xmlns:p14="http://schemas.microsoft.com/office/powerpoint/2010/main" val="716930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re Talent Divider - navy">
    <p:bg>
      <p:bgPr>
        <a:solidFill>
          <a:schemeClr val="tx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F2BE814-5E39-6CFB-F084-542E0CF02F17}"/>
              </a:ext>
            </a:extLst>
          </p:cNvPr>
          <p:cNvSpPr/>
          <p:nvPr/>
        </p:nvSpPr>
        <p:spPr>
          <a:xfrm>
            <a:off x="6586612" y="0"/>
            <a:ext cx="5036862" cy="2903264"/>
          </a:xfrm>
          <a:custGeom>
            <a:avLst/>
            <a:gdLst>
              <a:gd name="connsiteX0" fmla="*/ 3704121 w 5036862"/>
              <a:gd name="connsiteY0" fmla="*/ 0 h 2903264"/>
              <a:gd name="connsiteX1" fmla="*/ 5036862 w 5036862"/>
              <a:gd name="connsiteY1" fmla="*/ 0 h 2903264"/>
              <a:gd name="connsiteX2" fmla="*/ 5036862 w 5036862"/>
              <a:gd name="connsiteY2" fmla="*/ 1700030 h 2903264"/>
              <a:gd name="connsiteX3" fmla="*/ 3842758 w 5036862"/>
              <a:gd name="connsiteY3" fmla="*/ 2903264 h 2903264"/>
              <a:gd name="connsiteX4" fmla="*/ 0 w 5036862"/>
              <a:gd name="connsiteY4" fmla="*/ 2903264 h 2903264"/>
              <a:gd name="connsiteX5" fmla="*/ 1332742 w 5036862"/>
              <a:gd name="connsiteY5" fmla="*/ 1570522 h 2903264"/>
              <a:gd name="connsiteX6" fmla="*/ 3704121 w 5036862"/>
              <a:gd name="connsiteY6" fmla="*/ 1570522 h 2903264"/>
              <a:gd name="connsiteX7" fmla="*/ 3704121 w 5036862"/>
              <a:gd name="connsiteY7" fmla="*/ 0 h 29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6862" h="2903264">
                <a:moveTo>
                  <a:pt x="3704121" y="0"/>
                </a:moveTo>
                <a:lnTo>
                  <a:pt x="5036862" y="0"/>
                </a:lnTo>
                <a:lnTo>
                  <a:pt x="5036862" y="1700030"/>
                </a:lnTo>
                <a:cubicBezTo>
                  <a:pt x="4466624" y="1878889"/>
                  <a:pt x="4017623" y="2331314"/>
                  <a:pt x="3842758" y="2903264"/>
                </a:cubicBezTo>
                <a:lnTo>
                  <a:pt x="0" y="2903264"/>
                </a:lnTo>
                <a:lnTo>
                  <a:pt x="1332742" y="1570522"/>
                </a:lnTo>
                <a:lnTo>
                  <a:pt x="3704121" y="1570522"/>
                </a:lnTo>
                <a:lnTo>
                  <a:pt x="3704121" y="0"/>
                </a:lnTo>
                <a:close/>
              </a:path>
            </a:pathLst>
          </a:custGeom>
          <a:solidFill>
            <a:schemeClr val="bg1">
              <a:alpha val="25000"/>
            </a:schemeClr>
          </a:solidFill>
          <a:ln w="2850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845532C-7ED9-051F-468C-872DD57897DA}"/>
              </a:ext>
            </a:extLst>
          </p:cNvPr>
          <p:cNvSpPr/>
          <p:nvPr/>
        </p:nvSpPr>
        <p:spPr>
          <a:xfrm>
            <a:off x="11116850" y="2364974"/>
            <a:ext cx="1075151" cy="2140603"/>
          </a:xfrm>
          <a:custGeom>
            <a:avLst/>
            <a:gdLst>
              <a:gd name="connsiteX0" fmla="*/ 1070301 w 1075151"/>
              <a:gd name="connsiteY0" fmla="*/ 0 h 2140603"/>
              <a:gd name="connsiteX1" fmla="*/ 1075151 w 1075151"/>
              <a:gd name="connsiteY1" fmla="*/ 245 h 2140603"/>
              <a:gd name="connsiteX2" fmla="*/ 1075151 w 1075151"/>
              <a:gd name="connsiteY2" fmla="*/ 2140358 h 2140603"/>
              <a:gd name="connsiteX3" fmla="*/ 1070301 w 1075151"/>
              <a:gd name="connsiteY3" fmla="*/ 2140603 h 2140603"/>
              <a:gd name="connsiteX4" fmla="*/ 0 w 1075151"/>
              <a:gd name="connsiteY4" fmla="*/ 1070301 h 2140603"/>
              <a:gd name="connsiteX5" fmla="*/ 1070301 w 1075151"/>
              <a:gd name="connsiteY5" fmla="*/ 0 h 21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151" h="2140603">
                <a:moveTo>
                  <a:pt x="1070301" y="0"/>
                </a:moveTo>
                <a:lnTo>
                  <a:pt x="1075151" y="245"/>
                </a:lnTo>
                <a:lnTo>
                  <a:pt x="1075151" y="2140358"/>
                </a:lnTo>
                <a:lnTo>
                  <a:pt x="1070301" y="2140603"/>
                </a:lnTo>
                <a:cubicBezTo>
                  <a:pt x="479190" y="2140603"/>
                  <a:pt x="0" y="1661413"/>
                  <a:pt x="0" y="1070301"/>
                </a:cubicBezTo>
                <a:cubicBezTo>
                  <a:pt x="0" y="479190"/>
                  <a:pt x="479190" y="0"/>
                  <a:pt x="1070301" y="0"/>
                </a:cubicBezTo>
                <a:close/>
              </a:path>
            </a:pathLst>
          </a:custGeom>
          <a:solidFill>
            <a:schemeClr val="accent1">
              <a:alpha val="25000"/>
            </a:schemeClr>
          </a:solidFill>
          <a:ln w="2850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FE21FF-70FC-C949-ED0A-D5491C139442}"/>
              </a:ext>
            </a:extLst>
          </p:cNvPr>
          <p:cNvSpPr/>
          <p:nvPr/>
        </p:nvSpPr>
        <p:spPr>
          <a:xfrm>
            <a:off x="6907188" y="3967003"/>
            <a:ext cx="4716287" cy="2890997"/>
          </a:xfrm>
          <a:custGeom>
            <a:avLst/>
            <a:gdLst>
              <a:gd name="connsiteX0" fmla="*/ 227697 w 4716287"/>
              <a:gd name="connsiteY0" fmla="*/ 0 h 2890997"/>
              <a:gd name="connsiteX1" fmla="*/ 3522182 w 4716287"/>
              <a:gd name="connsiteY1" fmla="*/ 0 h 2890997"/>
              <a:gd name="connsiteX2" fmla="*/ 4716287 w 4716287"/>
              <a:gd name="connsiteY2" fmla="*/ 1203233 h 2890997"/>
              <a:gd name="connsiteX3" fmla="*/ 4716287 w 4716287"/>
              <a:gd name="connsiteY3" fmla="*/ 2890997 h 2890997"/>
              <a:gd name="connsiteX4" fmla="*/ 3383545 w 4716287"/>
              <a:gd name="connsiteY4" fmla="*/ 2890997 h 2890997"/>
              <a:gd name="connsiteX5" fmla="*/ 3383545 w 4716287"/>
              <a:gd name="connsiteY5" fmla="*/ 1332742 h 2890997"/>
              <a:gd name="connsiteX6" fmla="*/ 1012166 w 4716287"/>
              <a:gd name="connsiteY6" fmla="*/ 1332742 h 2890997"/>
              <a:gd name="connsiteX7" fmla="*/ 67095 w 4716287"/>
              <a:gd name="connsiteY7" fmla="*/ 387670 h 2890997"/>
              <a:gd name="connsiteX8" fmla="*/ 12610 w 4716287"/>
              <a:gd name="connsiteY8" fmla="*/ 153756 h 2890997"/>
              <a:gd name="connsiteX9" fmla="*/ 227697 w 4716287"/>
              <a:gd name="connsiteY9" fmla="*/ 0 h 289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287" h="2890997">
                <a:moveTo>
                  <a:pt x="227697" y="0"/>
                </a:moveTo>
                <a:lnTo>
                  <a:pt x="3522182" y="0"/>
                </a:lnTo>
                <a:cubicBezTo>
                  <a:pt x="3697047" y="572235"/>
                  <a:pt x="4146049" y="1024374"/>
                  <a:pt x="4716287" y="1203233"/>
                </a:cubicBezTo>
                <a:lnTo>
                  <a:pt x="4716287" y="2890997"/>
                </a:lnTo>
                <a:lnTo>
                  <a:pt x="3383545" y="2890997"/>
                </a:lnTo>
                <a:lnTo>
                  <a:pt x="3383545" y="1332742"/>
                </a:lnTo>
                <a:lnTo>
                  <a:pt x="1012166" y="1332742"/>
                </a:lnTo>
                <a:lnTo>
                  <a:pt x="67095" y="387670"/>
                </a:lnTo>
                <a:cubicBezTo>
                  <a:pt x="-512" y="320063"/>
                  <a:pt x="-13634" y="230206"/>
                  <a:pt x="12610" y="153756"/>
                </a:cubicBezTo>
                <a:cubicBezTo>
                  <a:pt x="41992" y="68177"/>
                  <a:pt x="120724" y="0"/>
                  <a:pt x="227697" y="0"/>
                </a:cubicBezTo>
                <a:close/>
              </a:path>
            </a:pathLst>
          </a:custGeom>
          <a:solidFill>
            <a:schemeClr val="bg1">
              <a:alpha val="25000"/>
            </a:schemeClr>
          </a:solidFill>
          <a:ln w="28502"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9637B2C7-045A-85BB-5617-7FAF25EF59ED}"/>
              </a:ext>
            </a:extLst>
          </p:cNvPr>
          <p:cNvGrpSpPr/>
          <p:nvPr/>
        </p:nvGrpSpPr>
        <p:grpSpPr>
          <a:xfrm>
            <a:off x="1509301" y="2260171"/>
            <a:ext cx="3848493" cy="2337658"/>
            <a:chOff x="2017301" y="1960716"/>
            <a:chExt cx="3848493" cy="2337658"/>
          </a:xfrm>
        </p:grpSpPr>
        <p:grpSp>
          <p:nvGrpSpPr>
            <p:cNvPr id="5" name="Graphic 2">
              <a:extLst>
                <a:ext uri="{FF2B5EF4-FFF2-40B4-BE49-F238E27FC236}">
                  <a16:creationId xmlns:a16="http://schemas.microsoft.com/office/drawing/2014/main" id="{E104E099-C76F-EE2B-51B2-028D5F2617E5}"/>
                </a:ext>
              </a:extLst>
            </p:cNvPr>
            <p:cNvGrpSpPr/>
            <p:nvPr/>
          </p:nvGrpSpPr>
          <p:grpSpPr>
            <a:xfrm>
              <a:off x="3201758" y="1960716"/>
              <a:ext cx="1478297" cy="1469902"/>
              <a:chOff x="3201758" y="1960716"/>
              <a:chExt cx="1478297" cy="1469902"/>
            </a:xfrm>
            <a:solidFill>
              <a:schemeClr val="bg1"/>
            </a:solidFill>
          </p:grpSpPr>
          <p:sp>
            <p:nvSpPr>
              <p:cNvPr id="6" name="Freeform: Shape 5">
                <a:extLst>
                  <a:ext uri="{FF2B5EF4-FFF2-40B4-BE49-F238E27FC236}">
                    <a16:creationId xmlns:a16="http://schemas.microsoft.com/office/drawing/2014/main" id="{A649823E-CFCC-E4CB-7874-D61690594472}"/>
                  </a:ext>
                </a:extLst>
              </p:cNvPr>
              <p:cNvSpPr/>
              <p:nvPr/>
            </p:nvSpPr>
            <p:spPr>
              <a:xfrm>
                <a:off x="3201758" y="2003025"/>
                <a:ext cx="664755" cy="622447"/>
              </a:xfrm>
              <a:custGeom>
                <a:avLst/>
                <a:gdLst>
                  <a:gd name="connsiteX0" fmla="*/ 664756 w 664755"/>
                  <a:gd name="connsiteY0" fmla="*/ 463647 h 622447"/>
                  <a:gd name="connsiteX1" fmla="*/ 664756 w 664755"/>
                  <a:gd name="connsiteY1" fmla="*/ 30051 h 622447"/>
                  <a:gd name="connsiteX2" fmla="*/ 644464 w 664755"/>
                  <a:gd name="connsiteY2" fmla="*/ 1664 h 622447"/>
                  <a:gd name="connsiteX3" fmla="*/ 613592 w 664755"/>
                  <a:gd name="connsiteY3" fmla="*/ 8855 h 622447"/>
                  <a:gd name="connsiteX4" fmla="*/ 488863 w 664755"/>
                  <a:gd name="connsiteY4" fmla="*/ 133584 h 622447"/>
                  <a:gd name="connsiteX5" fmla="*/ 488863 w 664755"/>
                  <a:gd name="connsiteY5" fmla="*/ 446554 h 622447"/>
                  <a:gd name="connsiteX6" fmla="*/ 175893 w 664755"/>
                  <a:gd name="connsiteY6" fmla="*/ 446554 h 622447"/>
                  <a:gd name="connsiteX7" fmla="*/ 0 w 664755"/>
                  <a:gd name="connsiteY7" fmla="*/ 622447 h 622447"/>
                  <a:gd name="connsiteX8" fmla="*/ 507160 w 664755"/>
                  <a:gd name="connsiteY8" fmla="*/ 622447 h 622447"/>
                  <a:gd name="connsiteX9" fmla="*/ 664756 w 664755"/>
                  <a:gd name="connsiteY9" fmla="*/ 463647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664756" y="463647"/>
                    </a:moveTo>
                    <a:lnTo>
                      <a:pt x="664756" y="30051"/>
                    </a:lnTo>
                    <a:cubicBezTo>
                      <a:pt x="664756" y="15933"/>
                      <a:pt x="655758" y="5542"/>
                      <a:pt x="644464" y="1664"/>
                    </a:cubicBezTo>
                    <a:cubicBezTo>
                      <a:pt x="634374" y="-1799"/>
                      <a:pt x="622515" y="-68"/>
                      <a:pt x="613592" y="8855"/>
                    </a:cubicBezTo>
                    <a:lnTo>
                      <a:pt x="488863" y="133584"/>
                    </a:lnTo>
                    <a:lnTo>
                      <a:pt x="488863" y="446554"/>
                    </a:lnTo>
                    <a:lnTo>
                      <a:pt x="175893" y="446554"/>
                    </a:lnTo>
                    <a:lnTo>
                      <a:pt x="0" y="622447"/>
                    </a:lnTo>
                    <a:lnTo>
                      <a:pt x="507160" y="622447"/>
                    </a:lnTo>
                    <a:cubicBezTo>
                      <a:pt x="530239" y="546962"/>
                      <a:pt x="589497" y="487252"/>
                      <a:pt x="664756" y="463647"/>
                    </a:cubicBezTo>
                    <a:close/>
                  </a:path>
                </a:pathLst>
              </a:custGeom>
              <a:solidFill>
                <a:schemeClr val="bg1"/>
              </a:solidFill>
              <a:ln w="3757"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8E4FFDA1-EB48-EC53-AFEF-7533B7D4A235}"/>
                  </a:ext>
                </a:extLst>
              </p:cNvPr>
              <p:cNvSpPr/>
              <p:nvPr/>
            </p:nvSpPr>
            <p:spPr>
              <a:xfrm>
                <a:off x="3244066" y="2765862"/>
                <a:ext cx="622446" cy="664756"/>
              </a:xfrm>
              <a:custGeom>
                <a:avLst/>
                <a:gdLst>
                  <a:gd name="connsiteX0" fmla="*/ 464851 w 622446"/>
                  <a:gd name="connsiteY0" fmla="*/ 0 h 664756"/>
                  <a:gd name="connsiteX1" fmla="*/ 30051 w 622446"/>
                  <a:gd name="connsiteY1" fmla="*/ 0 h 664756"/>
                  <a:gd name="connsiteX2" fmla="*/ 1664 w 622446"/>
                  <a:gd name="connsiteY2" fmla="*/ 20292 h 664756"/>
                  <a:gd name="connsiteX3" fmla="*/ 8855 w 622446"/>
                  <a:gd name="connsiteY3" fmla="*/ 51164 h 664756"/>
                  <a:gd name="connsiteX4" fmla="*/ 133584 w 622446"/>
                  <a:gd name="connsiteY4" fmla="*/ 175893 h 664756"/>
                  <a:gd name="connsiteX5" fmla="*/ 446554 w 622446"/>
                  <a:gd name="connsiteY5" fmla="*/ 175893 h 664756"/>
                  <a:gd name="connsiteX6" fmla="*/ 446554 w 622446"/>
                  <a:gd name="connsiteY6" fmla="*/ 488863 h 664756"/>
                  <a:gd name="connsiteX7" fmla="*/ 622447 w 622446"/>
                  <a:gd name="connsiteY7" fmla="*/ 664756 h 664756"/>
                  <a:gd name="connsiteX8" fmla="*/ 622447 w 622446"/>
                  <a:gd name="connsiteY8" fmla="*/ 158801 h 664756"/>
                  <a:gd name="connsiteX9" fmla="*/ 464851 w 622446"/>
                  <a:gd name="connsiteY9" fmla="*/ 0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464851" y="0"/>
                    </a:moveTo>
                    <a:lnTo>
                      <a:pt x="30051" y="0"/>
                    </a:lnTo>
                    <a:cubicBezTo>
                      <a:pt x="15933" y="0"/>
                      <a:pt x="5542" y="8998"/>
                      <a:pt x="1664" y="20292"/>
                    </a:cubicBezTo>
                    <a:cubicBezTo>
                      <a:pt x="-1799" y="30382"/>
                      <a:pt x="-68" y="42241"/>
                      <a:pt x="8855" y="51164"/>
                    </a:cubicBezTo>
                    <a:lnTo>
                      <a:pt x="133584" y="175893"/>
                    </a:lnTo>
                    <a:lnTo>
                      <a:pt x="446554" y="175893"/>
                    </a:lnTo>
                    <a:lnTo>
                      <a:pt x="446554" y="488863"/>
                    </a:lnTo>
                    <a:lnTo>
                      <a:pt x="622447" y="664756"/>
                    </a:lnTo>
                    <a:lnTo>
                      <a:pt x="622447" y="158801"/>
                    </a:lnTo>
                    <a:cubicBezTo>
                      <a:pt x="547188" y="135195"/>
                      <a:pt x="487930" y="75522"/>
                      <a:pt x="464851" y="0"/>
                    </a:cubicBezTo>
                    <a:close/>
                  </a:path>
                </a:pathLst>
              </a:custGeom>
              <a:solidFill>
                <a:schemeClr val="bg1"/>
              </a:solidFill>
              <a:ln w="375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A94F1B3-B6C4-E8FE-7BD1-B71C1C01D993}"/>
                  </a:ext>
                </a:extLst>
              </p:cNvPr>
              <p:cNvSpPr/>
              <p:nvPr/>
            </p:nvSpPr>
            <p:spPr>
              <a:xfrm>
                <a:off x="4015299" y="2765862"/>
                <a:ext cx="664755" cy="622447"/>
              </a:xfrm>
              <a:custGeom>
                <a:avLst/>
                <a:gdLst>
                  <a:gd name="connsiteX0" fmla="*/ 152626 w 664755"/>
                  <a:gd name="connsiteY0" fmla="*/ 0 h 622447"/>
                  <a:gd name="connsiteX1" fmla="*/ 0 w 664755"/>
                  <a:gd name="connsiteY1" fmla="*/ 157106 h 622447"/>
                  <a:gd name="connsiteX2" fmla="*/ 0 w 664755"/>
                  <a:gd name="connsiteY2" fmla="*/ 592396 h 622447"/>
                  <a:gd name="connsiteX3" fmla="*/ 20292 w 664755"/>
                  <a:gd name="connsiteY3" fmla="*/ 620783 h 622447"/>
                  <a:gd name="connsiteX4" fmla="*/ 51164 w 664755"/>
                  <a:gd name="connsiteY4" fmla="*/ 613592 h 622447"/>
                  <a:gd name="connsiteX5" fmla="*/ 175893 w 664755"/>
                  <a:gd name="connsiteY5" fmla="*/ 488863 h 622447"/>
                  <a:gd name="connsiteX6" fmla="*/ 175893 w 664755"/>
                  <a:gd name="connsiteY6" fmla="*/ 175893 h 622447"/>
                  <a:gd name="connsiteX7" fmla="*/ 488863 w 664755"/>
                  <a:gd name="connsiteY7" fmla="*/ 175893 h 622447"/>
                  <a:gd name="connsiteX8" fmla="*/ 664756 w 664755"/>
                  <a:gd name="connsiteY8" fmla="*/ 0 h 622447"/>
                  <a:gd name="connsiteX9" fmla="*/ 152626 w 664755"/>
                  <a:gd name="connsiteY9" fmla="*/ 0 h 6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755" h="622447">
                    <a:moveTo>
                      <a:pt x="152626" y="0"/>
                    </a:moveTo>
                    <a:cubicBezTo>
                      <a:pt x="130075" y="73828"/>
                      <a:pt x="72887" y="132484"/>
                      <a:pt x="0" y="157106"/>
                    </a:cubicBezTo>
                    <a:lnTo>
                      <a:pt x="0" y="592396"/>
                    </a:lnTo>
                    <a:cubicBezTo>
                      <a:pt x="0" y="606514"/>
                      <a:pt x="8998" y="616905"/>
                      <a:pt x="20292" y="620783"/>
                    </a:cubicBezTo>
                    <a:cubicBezTo>
                      <a:pt x="30382" y="624247"/>
                      <a:pt x="42241" y="622515"/>
                      <a:pt x="51164" y="613592"/>
                    </a:cubicBezTo>
                    <a:lnTo>
                      <a:pt x="175893" y="488863"/>
                    </a:lnTo>
                    <a:lnTo>
                      <a:pt x="175893" y="175893"/>
                    </a:lnTo>
                    <a:lnTo>
                      <a:pt x="488863" y="175893"/>
                    </a:lnTo>
                    <a:lnTo>
                      <a:pt x="664756" y="0"/>
                    </a:lnTo>
                    <a:lnTo>
                      <a:pt x="152626" y="0"/>
                    </a:lnTo>
                    <a:close/>
                  </a:path>
                </a:pathLst>
              </a:custGeom>
              <a:solidFill>
                <a:schemeClr val="bg1"/>
              </a:solidFill>
              <a:ln w="375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A4A57DB-CCFD-943E-C3C3-4B928070570C}"/>
                  </a:ext>
                </a:extLst>
              </p:cNvPr>
              <p:cNvSpPr/>
              <p:nvPr/>
            </p:nvSpPr>
            <p:spPr>
              <a:xfrm>
                <a:off x="4015299" y="1960716"/>
                <a:ext cx="622446" cy="664756"/>
              </a:xfrm>
              <a:custGeom>
                <a:avLst/>
                <a:gdLst>
                  <a:gd name="connsiteX0" fmla="*/ 152626 w 622446"/>
                  <a:gd name="connsiteY0" fmla="*/ 664756 h 664756"/>
                  <a:gd name="connsiteX1" fmla="*/ 592396 w 622446"/>
                  <a:gd name="connsiteY1" fmla="*/ 664756 h 664756"/>
                  <a:gd name="connsiteX2" fmla="*/ 620783 w 622446"/>
                  <a:gd name="connsiteY2" fmla="*/ 644464 h 664756"/>
                  <a:gd name="connsiteX3" fmla="*/ 613592 w 622446"/>
                  <a:gd name="connsiteY3" fmla="*/ 613592 h 664756"/>
                  <a:gd name="connsiteX4" fmla="*/ 488863 w 622446"/>
                  <a:gd name="connsiteY4" fmla="*/ 488863 h 664756"/>
                  <a:gd name="connsiteX5" fmla="*/ 175893 w 622446"/>
                  <a:gd name="connsiteY5" fmla="*/ 488863 h 664756"/>
                  <a:gd name="connsiteX6" fmla="*/ 175893 w 622446"/>
                  <a:gd name="connsiteY6" fmla="*/ 175893 h 664756"/>
                  <a:gd name="connsiteX7" fmla="*/ 0 w 622446"/>
                  <a:gd name="connsiteY7" fmla="*/ 0 h 664756"/>
                  <a:gd name="connsiteX8" fmla="*/ 0 w 622446"/>
                  <a:gd name="connsiteY8" fmla="*/ 507650 h 664756"/>
                  <a:gd name="connsiteX9" fmla="*/ 152626 w 622446"/>
                  <a:gd name="connsiteY9" fmla="*/ 664756 h 66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446" h="664756">
                    <a:moveTo>
                      <a:pt x="152626" y="664756"/>
                    </a:moveTo>
                    <a:lnTo>
                      <a:pt x="592396" y="664756"/>
                    </a:lnTo>
                    <a:cubicBezTo>
                      <a:pt x="606514" y="664756"/>
                      <a:pt x="616905" y="655758"/>
                      <a:pt x="620783" y="644464"/>
                    </a:cubicBezTo>
                    <a:cubicBezTo>
                      <a:pt x="624246" y="634374"/>
                      <a:pt x="622515" y="622515"/>
                      <a:pt x="613592" y="613592"/>
                    </a:cubicBezTo>
                    <a:lnTo>
                      <a:pt x="488863" y="488863"/>
                    </a:lnTo>
                    <a:lnTo>
                      <a:pt x="175893" y="488863"/>
                    </a:lnTo>
                    <a:lnTo>
                      <a:pt x="175893" y="175893"/>
                    </a:lnTo>
                    <a:lnTo>
                      <a:pt x="0" y="0"/>
                    </a:lnTo>
                    <a:lnTo>
                      <a:pt x="0" y="507650"/>
                    </a:lnTo>
                    <a:cubicBezTo>
                      <a:pt x="72887" y="532309"/>
                      <a:pt x="130075" y="590928"/>
                      <a:pt x="152626" y="664756"/>
                    </a:cubicBezTo>
                    <a:close/>
                  </a:path>
                </a:pathLst>
              </a:custGeom>
              <a:solidFill>
                <a:schemeClr val="bg1"/>
              </a:solidFill>
              <a:ln w="3757" cap="flat">
                <a:noFill/>
                <a:prstDash val="solid"/>
                <a:miter/>
              </a:ln>
            </p:spPr>
            <p:txBody>
              <a:bodyPr rtlCol="0" anchor="ctr"/>
              <a:lstStyle/>
              <a:p>
                <a:endParaRPr lang="en-GB"/>
              </a:p>
            </p:txBody>
          </p:sp>
        </p:grpSp>
        <p:sp>
          <p:nvSpPr>
            <p:cNvPr id="12" name="Freeform: Shape 11">
              <a:extLst>
                <a:ext uri="{FF2B5EF4-FFF2-40B4-BE49-F238E27FC236}">
                  <a16:creationId xmlns:a16="http://schemas.microsoft.com/office/drawing/2014/main" id="{9E99A25F-38EB-7165-2399-271B86C74DDF}"/>
                </a:ext>
              </a:extLst>
            </p:cNvPr>
            <p:cNvSpPr/>
            <p:nvPr/>
          </p:nvSpPr>
          <p:spPr>
            <a:xfrm>
              <a:off x="3799650" y="2554429"/>
              <a:ext cx="282512" cy="282512"/>
            </a:xfrm>
            <a:custGeom>
              <a:avLst/>
              <a:gdLst>
                <a:gd name="connsiteX0" fmla="*/ 282513 w 282512"/>
                <a:gd name="connsiteY0" fmla="*/ 141256 h 282512"/>
                <a:gd name="connsiteX1" fmla="*/ 141256 w 282512"/>
                <a:gd name="connsiteY1" fmla="*/ 282513 h 282512"/>
                <a:gd name="connsiteX2" fmla="*/ 0 w 282512"/>
                <a:gd name="connsiteY2" fmla="*/ 141256 h 282512"/>
                <a:gd name="connsiteX3" fmla="*/ 141256 w 282512"/>
                <a:gd name="connsiteY3" fmla="*/ 0 h 282512"/>
                <a:gd name="connsiteX4" fmla="*/ 282513 w 282512"/>
                <a:gd name="connsiteY4" fmla="*/ 141256 h 282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 h="282512">
                  <a:moveTo>
                    <a:pt x="282513" y="141256"/>
                  </a:moveTo>
                  <a:cubicBezTo>
                    <a:pt x="282513" y="219270"/>
                    <a:pt x="219270" y="282513"/>
                    <a:pt x="141256" y="282513"/>
                  </a:cubicBezTo>
                  <a:cubicBezTo>
                    <a:pt x="63243" y="282513"/>
                    <a:pt x="0" y="219270"/>
                    <a:pt x="0" y="141256"/>
                  </a:cubicBezTo>
                  <a:cubicBezTo>
                    <a:pt x="0" y="63243"/>
                    <a:pt x="63243" y="0"/>
                    <a:pt x="141256" y="0"/>
                  </a:cubicBezTo>
                  <a:cubicBezTo>
                    <a:pt x="219270" y="0"/>
                    <a:pt x="282513" y="63243"/>
                    <a:pt x="282513" y="141256"/>
                  </a:cubicBezTo>
                  <a:close/>
                </a:path>
              </a:pathLst>
            </a:custGeom>
            <a:solidFill>
              <a:schemeClr val="accent1"/>
            </a:solidFill>
            <a:ln w="3757"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EBF1A715-142F-A4A1-1D9B-AA1F2645900B}"/>
                </a:ext>
              </a:extLst>
            </p:cNvPr>
            <p:cNvSpPr txBox="1"/>
            <p:nvPr userDrawn="1"/>
          </p:nvSpPr>
          <p:spPr>
            <a:xfrm>
              <a:off x="2017301" y="3652043"/>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Hire Talent</a:t>
              </a:r>
            </a:p>
          </p:txBody>
        </p:sp>
      </p:grpSp>
    </p:spTree>
    <p:extLst>
      <p:ext uri="{BB962C8B-B14F-4D97-AF65-F5344CB8AC3E}">
        <p14:creationId xmlns:p14="http://schemas.microsoft.com/office/powerpoint/2010/main" val="414733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157995" y="6336943"/>
            <a:ext cx="80408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17359360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il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16467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il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Build Talent</a:t>
            </a:r>
          </a:p>
        </p:txBody>
      </p:sp>
      <p:grpSp>
        <p:nvGrpSpPr>
          <p:cNvPr id="17" name="Group 16">
            <a:extLst>
              <a:ext uri="{FF2B5EF4-FFF2-40B4-BE49-F238E27FC236}">
                <a16:creationId xmlns:a16="http://schemas.microsoft.com/office/drawing/2014/main" id="{1313D7F8-FD21-B638-CADB-69461869A7D6}"/>
              </a:ext>
            </a:extLst>
          </p:cNvPr>
          <p:cNvGrpSpPr/>
          <p:nvPr userDrawn="1"/>
        </p:nvGrpSpPr>
        <p:grpSpPr>
          <a:xfrm>
            <a:off x="2814491" y="2395041"/>
            <a:ext cx="1238112" cy="1197904"/>
            <a:chOff x="4241051" y="2324992"/>
            <a:chExt cx="1382912" cy="1338002"/>
          </a:xfrm>
          <a:solidFill>
            <a:schemeClr val="bg1"/>
          </a:solidFill>
        </p:grpSpPr>
        <p:sp>
          <p:nvSpPr>
            <p:cNvPr id="11" name="Freeform: Shape 10">
              <a:extLst>
                <a:ext uri="{FF2B5EF4-FFF2-40B4-BE49-F238E27FC236}">
                  <a16:creationId xmlns:a16="http://schemas.microsoft.com/office/drawing/2014/main" id="{160A98C5-9E1E-3E92-3EF8-299F81CC5855}"/>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grpFill/>
            <a:ln w="3763"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78F0003-5C95-CE49-4B1D-FFD1EC3CC041}"/>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grpFill/>
            <a:ln w="376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D990A9-5048-BF26-4E7F-272383D35E1F}"/>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grpFill/>
            <a:ln w="376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FC0E6D8-4445-4653-07EC-4BC3589D04E3}"/>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grpFill/>
            <a:ln w="376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28D39D3-CF12-F3F6-DE47-FA042DA042BE}"/>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chemeClr val="accent1"/>
            </a:solidFill>
            <a:ln w="376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66D1860-D150-0651-544F-4CE258BC7D33}"/>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chemeClr val="accent1"/>
            </a:solidFill>
            <a:ln w="3763" cap="flat">
              <a:noFill/>
              <a:prstDash val="solid"/>
              <a:miter/>
            </a:ln>
          </p:spPr>
          <p:txBody>
            <a:bodyPr rtlCol="0" anchor="ctr"/>
            <a:lstStyle/>
            <a:p>
              <a:endParaRPr lang="en-GB"/>
            </a:p>
          </p:txBody>
        </p:sp>
      </p:grpSp>
      <p:sp>
        <p:nvSpPr>
          <p:cNvPr id="37" name="Freeform: Shape 36">
            <a:extLst>
              <a:ext uri="{FF2B5EF4-FFF2-40B4-BE49-F238E27FC236}">
                <a16:creationId xmlns:a16="http://schemas.microsoft.com/office/drawing/2014/main" id="{F26F0884-CE2E-F86A-CF84-C832EBF002E6}"/>
              </a:ext>
            </a:extLst>
          </p:cNvPr>
          <p:cNvSpPr/>
          <p:nvPr userDrawn="1"/>
        </p:nvSpPr>
        <p:spPr>
          <a:xfrm>
            <a:off x="6834209" y="0"/>
            <a:ext cx="2432387" cy="6858000"/>
          </a:xfrm>
          <a:custGeom>
            <a:avLst/>
            <a:gdLst>
              <a:gd name="connsiteX0" fmla="*/ 0 w 2432387"/>
              <a:gd name="connsiteY0" fmla="*/ 0 h 6858000"/>
              <a:gd name="connsiteX1" fmla="*/ 577705 w 2432387"/>
              <a:gd name="connsiteY1" fmla="*/ 0 h 6858000"/>
              <a:gd name="connsiteX2" fmla="*/ 2432387 w 2432387"/>
              <a:gd name="connsiteY2" fmla="*/ 1854681 h 6858000"/>
              <a:gd name="connsiteX3" fmla="*/ 2432387 w 2432387"/>
              <a:gd name="connsiteY3" fmla="*/ 5112786 h 6858000"/>
              <a:gd name="connsiteX4" fmla="*/ 687173 w 2432387"/>
              <a:gd name="connsiteY4" fmla="*/ 6858000 h 6858000"/>
              <a:gd name="connsiteX5" fmla="*/ 0 w 2432387"/>
              <a:gd name="connsiteY5" fmla="*/ 6858000 h 6858000"/>
              <a:gd name="connsiteX6" fmla="*/ 0 w 24323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387" h="6858000">
                <a:moveTo>
                  <a:pt x="0" y="0"/>
                </a:moveTo>
                <a:lnTo>
                  <a:pt x="577705" y="0"/>
                </a:lnTo>
                <a:lnTo>
                  <a:pt x="2432387" y="1854681"/>
                </a:lnTo>
                <a:lnTo>
                  <a:pt x="2432387" y="5112786"/>
                </a:lnTo>
                <a:lnTo>
                  <a:pt x="687173" y="6858000"/>
                </a:lnTo>
                <a:lnTo>
                  <a:pt x="0" y="6858000"/>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6" name="Freeform: Shape 35">
            <a:extLst>
              <a:ext uri="{FF2B5EF4-FFF2-40B4-BE49-F238E27FC236}">
                <a16:creationId xmlns:a16="http://schemas.microsoft.com/office/drawing/2014/main" id="{9AD01DE2-D721-81EF-FF4E-DC70E731B606}"/>
              </a:ext>
            </a:extLst>
          </p:cNvPr>
          <p:cNvSpPr/>
          <p:nvPr userDrawn="1"/>
        </p:nvSpPr>
        <p:spPr>
          <a:xfrm>
            <a:off x="9582024" y="1"/>
            <a:ext cx="2609976" cy="937809"/>
          </a:xfrm>
          <a:custGeom>
            <a:avLst/>
            <a:gdLst>
              <a:gd name="connsiteX0" fmla="*/ 0 w 2609976"/>
              <a:gd name="connsiteY0" fmla="*/ 0 h 937809"/>
              <a:gd name="connsiteX1" fmla="*/ 2609976 w 2609976"/>
              <a:gd name="connsiteY1" fmla="*/ 0 h 937809"/>
              <a:gd name="connsiteX2" fmla="*/ 2609976 w 2609976"/>
              <a:gd name="connsiteY2" fmla="*/ 937809 h 937809"/>
              <a:gd name="connsiteX3" fmla="*/ 937809 w 2609976"/>
              <a:gd name="connsiteY3" fmla="*/ 937809 h 937809"/>
              <a:gd name="connsiteX4" fmla="*/ 0 w 2609976"/>
              <a:gd name="connsiteY4" fmla="*/ 0 h 9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976" h="937809">
                <a:moveTo>
                  <a:pt x="0" y="0"/>
                </a:moveTo>
                <a:lnTo>
                  <a:pt x="2609976" y="0"/>
                </a:lnTo>
                <a:lnTo>
                  <a:pt x="2609976" y="937809"/>
                </a:lnTo>
                <a:lnTo>
                  <a:pt x="937809" y="937809"/>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 name="Freeform: Shape 34">
            <a:extLst>
              <a:ext uri="{FF2B5EF4-FFF2-40B4-BE49-F238E27FC236}">
                <a16:creationId xmlns:a16="http://schemas.microsoft.com/office/drawing/2014/main" id="{C0643576-80E4-1843-5807-21C4322FD24A}"/>
              </a:ext>
            </a:extLst>
          </p:cNvPr>
          <p:cNvSpPr/>
          <p:nvPr userDrawn="1"/>
        </p:nvSpPr>
        <p:spPr>
          <a:xfrm>
            <a:off x="11287436" y="1462342"/>
            <a:ext cx="904565" cy="671665"/>
          </a:xfrm>
          <a:custGeom>
            <a:avLst/>
            <a:gdLst>
              <a:gd name="connsiteX0" fmla="*/ 114890 w 904565"/>
              <a:gd name="connsiteY0" fmla="*/ 0 h 671665"/>
              <a:gd name="connsiteX1" fmla="*/ 904565 w 904565"/>
              <a:gd name="connsiteY1" fmla="*/ 0 h 671665"/>
              <a:gd name="connsiteX2" fmla="*/ 904565 w 904565"/>
              <a:gd name="connsiteY2" fmla="*/ 671665 h 671665"/>
              <a:gd name="connsiteX3" fmla="*/ 510157 w 904565"/>
              <a:gd name="connsiteY3" fmla="*/ 671665 h 671665"/>
              <a:gd name="connsiteX4" fmla="*/ 33866 w 904565"/>
              <a:gd name="connsiteY4" fmla="*/ 195368 h 671665"/>
              <a:gd name="connsiteX5" fmla="*/ 6413 w 904565"/>
              <a:gd name="connsiteY5" fmla="*/ 77561 h 671665"/>
              <a:gd name="connsiteX6" fmla="*/ 114890 w 904565"/>
              <a:gd name="connsiteY6" fmla="*/ 0 h 6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565" h="671665">
                <a:moveTo>
                  <a:pt x="114890" y="0"/>
                </a:moveTo>
                <a:lnTo>
                  <a:pt x="904565" y="0"/>
                </a:lnTo>
                <a:lnTo>
                  <a:pt x="904565" y="671665"/>
                </a:lnTo>
                <a:lnTo>
                  <a:pt x="510157" y="671665"/>
                </a:lnTo>
                <a:lnTo>
                  <a:pt x="33866" y="195368"/>
                </a:lnTo>
                <a:cubicBezTo>
                  <a:pt x="-252" y="161518"/>
                  <a:pt x="-6918" y="115941"/>
                  <a:pt x="6413" y="77561"/>
                </a:cubicBezTo>
                <a:cubicBezTo>
                  <a:pt x="21341" y="34380"/>
                  <a:pt x="61051" y="0"/>
                  <a:pt x="114890" y="0"/>
                </a:cubicBez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Freeform: Shape 33">
            <a:extLst>
              <a:ext uri="{FF2B5EF4-FFF2-40B4-BE49-F238E27FC236}">
                <a16:creationId xmlns:a16="http://schemas.microsoft.com/office/drawing/2014/main" id="{82EE6B1E-FB2F-0C47-6876-69B9DFBDB141}"/>
              </a:ext>
            </a:extLst>
          </p:cNvPr>
          <p:cNvSpPr/>
          <p:nvPr userDrawn="1"/>
        </p:nvSpPr>
        <p:spPr>
          <a:xfrm>
            <a:off x="9801525" y="2460512"/>
            <a:ext cx="2377759" cy="2539266"/>
          </a:xfrm>
          <a:custGeom>
            <a:avLst/>
            <a:gdLst>
              <a:gd name="connsiteX0" fmla="*/ 0 w 2377759"/>
              <a:gd name="connsiteY0" fmla="*/ 0 h 2539266"/>
              <a:gd name="connsiteX1" fmla="*/ 671934 w 2377759"/>
              <a:gd name="connsiteY1" fmla="*/ 671934 h 2539266"/>
              <a:gd name="connsiteX2" fmla="*/ 671934 w 2377759"/>
              <a:gd name="connsiteY2" fmla="*/ 1867601 h 2539266"/>
              <a:gd name="connsiteX3" fmla="*/ 1867601 w 2377759"/>
              <a:gd name="connsiteY3" fmla="*/ 1867601 h 2539266"/>
              <a:gd name="connsiteX4" fmla="*/ 2343899 w 2377759"/>
              <a:gd name="connsiteY4" fmla="*/ 2343898 h 2539266"/>
              <a:gd name="connsiteX5" fmla="*/ 2371352 w 2377759"/>
              <a:gd name="connsiteY5" fmla="*/ 2461706 h 2539266"/>
              <a:gd name="connsiteX6" fmla="*/ 2262868 w 2377759"/>
              <a:gd name="connsiteY6" fmla="*/ 2539266 h 2539266"/>
              <a:gd name="connsiteX7" fmla="*/ 0 w 2377759"/>
              <a:gd name="connsiteY7" fmla="*/ 2539266 h 2539266"/>
              <a:gd name="connsiteX8" fmla="*/ 0 w 2377759"/>
              <a:gd name="connsiteY8" fmla="*/ 0 h 25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759" h="2539266">
                <a:moveTo>
                  <a:pt x="0" y="0"/>
                </a:moveTo>
                <a:cubicBezTo>
                  <a:pt x="0" y="0"/>
                  <a:pt x="671934" y="671934"/>
                  <a:pt x="671934" y="671934"/>
                </a:cubicBezTo>
                <a:lnTo>
                  <a:pt x="671934" y="1867601"/>
                </a:lnTo>
                <a:lnTo>
                  <a:pt x="1867601" y="1867601"/>
                </a:lnTo>
                <a:lnTo>
                  <a:pt x="2343899" y="2343898"/>
                </a:lnTo>
                <a:cubicBezTo>
                  <a:pt x="2378010" y="2377748"/>
                  <a:pt x="2384676" y="2423325"/>
                  <a:pt x="2371352" y="2461706"/>
                </a:cubicBezTo>
                <a:cubicBezTo>
                  <a:pt x="2356424" y="2504879"/>
                  <a:pt x="2316707" y="2539266"/>
                  <a:pt x="2262868" y="2539266"/>
                </a:cubicBezTo>
                <a:lnTo>
                  <a:pt x="0" y="2539266"/>
                </a:lnTo>
                <a:lnTo>
                  <a:pt x="0"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 name="Freeform: Shape 32">
            <a:extLst>
              <a:ext uri="{FF2B5EF4-FFF2-40B4-BE49-F238E27FC236}">
                <a16:creationId xmlns:a16="http://schemas.microsoft.com/office/drawing/2014/main" id="{1DAE9CFD-E7DD-D5B0-9B9A-3EFAF37220C0}"/>
              </a:ext>
            </a:extLst>
          </p:cNvPr>
          <p:cNvSpPr/>
          <p:nvPr userDrawn="1"/>
        </p:nvSpPr>
        <p:spPr>
          <a:xfrm>
            <a:off x="8367762" y="5544836"/>
            <a:ext cx="3824239" cy="1313165"/>
          </a:xfrm>
          <a:custGeom>
            <a:avLst/>
            <a:gdLst>
              <a:gd name="connsiteX0" fmla="*/ 1313022 w 3824239"/>
              <a:gd name="connsiteY0" fmla="*/ 0 h 1313165"/>
              <a:gd name="connsiteX1" fmla="*/ 3824239 w 3824239"/>
              <a:gd name="connsiteY1" fmla="*/ 0 h 1313165"/>
              <a:gd name="connsiteX2" fmla="*/ 3824239 w 3824239"/>
              <a:gd name="connsiteY2" fmla="*/ 1313165 h 1313165"/>
              <a:gd name="connsiteX3" fmla="*/ 0 w 3824239"/>
              <a:gd name="connsiteY3" fmla="*/ 1313165 h 1313165"/>
              <a:gd name="connsiteX4" fmla="*/ 1313022 w 3824239"/>
              <a:gd name="connsiteY4" fmla="*/ 0 h 131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39" h="1313165">
                <a:moveTo>
                  <a:pt x="1313022" y="0"/>
                </a:moveTo>
                <a:lnTo>
                  <a:pt x="3824239" y="0"/>
                </a:lnTo>
                <a:lnTo>
                  <a:pt x="3824239" y="1313165"/>
                </a:lnTo>
                <a:lnTo>
                  <a:pt x="0" y="1313165"/>
                </a:lnTo>
                <a:lnTo>
                  <a:pt x="131302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8660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ad Talent Divider - white">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tx2"/>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29831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d Talent Divider - navy">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F1A715-142F-A4A1-1D9B-AA1F2645900B}"/>
              </a:ext>
            </a:extLst>
          </p:cNvPr>
          <p:cNvSpPr txBox="1"/>
          <p:nvPr userDrawn="1"/>
        </p:nvSpPr>
        <p:spPr>
          <a:xfrm>
            <a:off x="1509301" y="3951498"/>
            <a:ext cx="3848493" cy="646331"/>
          </a:xfrm>
          <a:prstGeom prst="rect">
            <a:avLst/>
          </a:prstGeom>
          <a:noFill/>
        </p:spPr>
        <p:txBody>
          <a:bodyPr wrap="square">
            <a:spAutoFit/>
          </a:bodyPr>
          <a:lstStyle/>
          <a:p>
            <a:pPr marL="0" lvl="0" indent="0" algn="ctr" defTabSz="914400" rtl="0" eaLnBrk="1" latinLnBrk="0" hangingPunct="1">
              <a:lnSpc>
                <a:spcPct val="90000"/>
              </a:lnSpc>
              <a:spcBef>
                <a:spcPts val="1000"/>
              </a:spcBef>
              <a:buClr>
                <a:schemeClr val="accent2"/>
              </a:buClr>
              <a:buFont typeface="Arial" panose="020B0604020202020204" pitchFamily="34" charset="0"/>
              <a:buNone/>
            </a:pPr>
            <a:r>
              <a:rPr lang="en-US" sz="4000" b="1" kern="1200">
                <a:solidFill>
                  <a:schemeClr val="bg1"/>
                </a:solidFill>
                <a:latin typeface="Segoe UI" panose="020B0502040204020203" pitchFamily="34" charset="0"/>
                <a:ea typeface="Calibri" panose="020F0502020204030204" pitchFamily="34" charset="0"/>
                <a:cs typeface="Segoe UI" panose="020B0502040204020203" pitchFamily="34" charset="0"/>
              </a:rPr>
              <a:t>Lead Talent</a:t>
            </a:r>
          </a:p>
        </p:txBody>
      </p:sp>
      <p:grpSp>
        <p:nvGrpSpPr>
          <p:cNvPr id="9" name="Group 8">
            <a:extLst>
              <a:ext uri="{FF2B5EF4-FFF2-40B4-BE49-F238E27FC236}">
                <a16:creationId xmlns:a16="http://schemas.microsoft.com/office/drawing/2014/main" id="{B863A6D6-22AA-FC71-2B62-B85AD871CEE0}"/>
              </a:ext>
            </a:extLst>
          </p:cNvPr>
          <p:cNvGrpSpPr/>
          <p:nvPr userDrawn="1"/>
        </p:nvGrpSpPr>
        <p:grpSpPr>
          <a:xfrm>
            <a:off x="2757738" y="2364988"/>
            <a:ext cx="1467554" cy="1221492"/>
            <a:chOff x="4062427" y="1738312"/>
            <a:chExt cx="4062873" cy="3381660"/>
          </a:xfrm>
          <a:solidFill>
            <a:schemeClr val="bg1"/>
          </a:solidFill>
        </p:grpSpPr>
        <p:sp>
          <p:nvSpPr>
            <p:cNvPr id="5" name="Freeform: Shape 4">
              <a:extLst>
                <a:ext uri="{FF2B5EF4-FFF2-40B4-BE49-F238E27FC236}">
                  <a16:creationId xmlns:a16="http://schemas.microsoft.com/office/drawing/2014/main" id="{7C0F468D-B7D8-DD3E-732F-00383B2DC564}"/>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D1A7B39-E30D-41BA-1E1D-D09816AA14B5}"/>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4F6761-CEBC-42AC-5545-F3DBA9E75F9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grpFill/>
            <a:ln w="9525" cap="flat">
              <a:noFill/>
              <a:prstDash val="solid"/>
              <a:miter/>
            </a:ln>
          </p:spPr>
          <p:txBody>
            <a:bodyPr rtlCol="0" anchor="ctr"/>
            <a:lstStyle/>
            <a:p>
              <a:endParaRPr lang="en-GB"/>
            </a:p>
          </p:txBody>
        </p:sp>
      </p:grpSp>
      <p:sp>
        <p:nvSpPr>
          <p:cNvPr id="42" name="Freeform: Shape 41">
            <a:extLst>
              <a:ext uri="{FF2B5EF4-FFF2-40B4-BE49-F238E27FC236}">
                <a16:creationId xmlns:a16="http://schemas.microsoft.com/office/drawing/2014/main" id="{3A633A67-808D-0760-0462-C96F54903F78}"/>
              </a:ext>
            </a:extLst>
          </p:cNvPr>
          <p:cNvSpPr/>
          <p:nvPr userDrawn="1"/>
        </p:nvSpPr>
        <p:spPr>
          <a:xfrm>
            <a:off x="9078942" y="0"/>
            <a:ext cx="3113059" cy="2656900"/>
          </a:xfrm>
          <a:custGeom>
            <a:avLst/>
            <a:gdLst>
              <a:gd name="connsiteX0" fmla="*/ 87285 w 3113059"/>
              <a:gd name="connsiteY0" fmla="*/ 0 h 2656900"/>
              <a:gd name="connsiteX1" fmla="*/ 3113059 w 3113059"/>
              <a:gd name="connsiteY1" fmla="*/ 0 h 2656900"/>
              <a:gd name="connsiteX2" fmla="*/ 3113059 w 3113059"/>
              <a:gd name="connsiteY2" fmla="*/ 2368538 h 2656900"/>
              <a:gd name="connsiteX3" fmla="*/ 3048551 w 3113059"/>
              <a:gd name="connsiteY3" fmla="*/ 2407727 h 2656900"/>
              <a:gd name="connsiteX4" fmla="*/ 2064491 w 3113059"/>
              <a:gd name="connsiteY4" fmla="*/ 2656900 h 2656900"/>
              <a:gd name="connsiteX5" fmla="*/ 0 w 3113059"/>
              <a:gd name="connsiteY5" fmla="*/ 592410 h 2656900"/>
              <a:gd name="connsiteX6" fmla="*/ 41943 w 3113059"/>
              <a:gd name="connsiteY6" fmla="*/ 176343 h 2656900"/>
              <a:gd name="connsiteX7" fmla="*/ 87285 w 3113059"/>
              <a:gd name="connsiteY7" fmla="*/ 0 h 26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3059" h="2656900">
                <a:moveTo>
                  <a:pt x="87285" y="0"/>
                </a:moveTo>
                <a:lnTo>
                  <a:pt x="3113059" y="0"/>
                </a:lnTo>
                <a:lnTo>
                  <a:pt x="3113059" y="2368538"/>
                </a:lnTo>
                <a:lnTo>
                  <a:pt x="3048551" y="2407727"/>
                </a:lnTo>
                <a:cubicBezTo>
                  <a:pt x="2756026" y="2566636"/>
                  <a:pt x="2420800" y="2656900"/>
                  <a:pt x="2064491" y="2656900"/>
                </a:cubicBezTo>
                <a:cubicBezTo>
                  <a:pt x="924304" y="2656900"/>
                  <a:pt x="0" y="1732597"/>
                  <a:pt x="0" y="592410"/>
                </a:cubicBezTo>
                <a:cubicBezTo>
                  <a:pt x="0" y="449887"/>
                  <a:pt x="14442" y="310736"/>
                  <a:pt x="41943" y="176343"/>
                </a:cubicBezTo>
                <a:lnTo>
                  <a:pt x="87285"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0" name="Freeform: Shape 39">
            <a:extLst>
              <a:ext uri="{FF2B5EF4-FFF2-40B4-BE49-F238E27FC236}">
                <a16:creationId xmlns:a16="http://schemas.microsoft.com/office/drawing/2014/main" id="{02872CE7-A3A1-3589-2EC8-67C7E98D5925}"/>
              </a:ext>
            </a:extLst>
          </p:cNvPr>
          <p:cNvSpPr/>
          <p:nvPr userDrawn="1"/>
        </p:nvSpPr>
        <p:spPr>
          <a:xfrm>
            <a:off x="6123262" y="3124004"/>
            <a:ext cx="6068738" cy="3733996"/>
          </a:xfrm>
          <a:custGeom>
            <a:avLst/>
            <a:gdLst>
              <a:gd name="connsiteX0" fmla="*/ 3695176 w 6068738"/>
              <a:gd name="connsiteY0" fmla="*/ 0 h 3733996"/>
              <a:gd name="connsiteX1" fmla="*/ 3851430 w 6068738"/>
              <a:gd name="connsiteY1" fmla="*/ 75550 h 3733996"/>
              <a:gd name="connsiteX2" fmla="*/ 6019353 w 6068738"/>
              <a:gd name="connsiteY2" fmla="*/ 133654 h 3733996"/>
              <a:gd name="connsiteX3" fmla="*/ 6068738 w 6068738"/>
              <a:gd name="connsiteY3" fmla="*/ 112990 h 3733996"/>
              <a:gd name="connsiteX4" fmla="*/ 6068738 w 6068738"/>
              <a:gd name="connsiteY4" fmla="*/ 2658868 h 3733996"/>
              <a:gd name="connsiteX5" fmla="*/ 5020170 w 6068738"/>
              <a:gd name="connsiteY5" fmla="*/ 1610300 h 3733996"/>
              <a:gd name="connsiteX6" fmla="*/ 2912063 w 6068738"/>
              <a:gd name="connsiteY6" fmla="*/ 3718406 h 3733996"/>
              <a:gd name="connsiteX7" fmla="*/ 2896473 w 6068738"/>
              <a:gd name="connsiteY7" fmla="*/ 3733996 h 3733996"/>
              <a:gd name="connsiteX8" fmla="*/ 0 w 6068738"/>
              <a:gd name="connsiteY8" fmla="*/ 3733996 h 3733996"/>
              <a:gd name="connsiteX9" fmla="*/ 8133 w 6068738"/>
              <a:gd name="connsiteY9" fmla="*/ 3713501 h 3733996"/>
              <a:gd name="connsiteX10" fmla="*/ 77014 w 6068738"/>
              <a:gd name="connsiteY10" fmla="*/ 3618161 h 3733996"/>
              <a:gd name="connsiteX11" fmla="*/ 3695176 w 6068738"/>
              <a:gd name="connsiteY11" fmla="*/ 0 h 37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8738" h="3733996">
                <a:moveTo>
                  <a:pt x="3695176" y="0"/>
                </a:moveTo>
                <a:lnTo>
                  <a:pt x="3851430" y="75550"/>
                </a:lnTo>
                <a:cubicBezTo>
                  <a:pt x="4537779" y="381586"/>
                  <a:pt x="5320859" y="400997"/>
                  <a:pt x="6019353" y="133654"/>
                </a:cubicBezTo>
                <a:lnTo>
                  <a:pt x="6068738" y="112990"/>
                </a:lnTo>
                <a:lnTo>
                  <a:pt x="6068738" y="2658868"/>
                </a:lnTo>
                <a:lnTo>
                  <a:pt x="5020170" y="1610300"/>
                </a:lnTo>
                <a:cubicBezTo>
                  <a:pt x="5020170" y="1610300"/>
                  <a:pt x="3670981" y="2959488"/>
                  <a:pt x="2912063" y="3718406"/>
                </a:cubicBezTo>
                <a:lnTo>
                  <a:pt x="2896473" y="3733996"/>
                </a:lnTo>
                <a:lnTo>
                  <a:pt x="0" y="3733996"/>
                </a:lnTo>
                <a:lnTo>
                  <a:pt x="8133" y="3713501"/>
                </a:lnTo>
                <a:cubicBezTo>
                  <a:pt x="24794" y="3679789"/>
                  <a:pt x="47582" y="3647593"/>
                  <a:pt x="77014" y="3618161"/>
                </a:cubicBezTo>
                <a:lnTo>
                  <a:pt x="3695176"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9" name="Freeform: Shape 38">
            <a:extLst>
              <a:ext uri="{FF2B5EF4-FFF2-40B4-BE49-F238E27FC236}">
                <a16:creationId xmlns:a16="http://schemas.microsoft.com/office/drawing/2014/main" id="{79CA74C9-D86C-0E08-B287-9CFC01C20ADC}"/>
              </a:ext>
            </a:extLst>
          </p:cNvPr>
          <p:cNvSpPr/>
          <p:nvPr userDrawn="1"/>
        </p:nvSpPr>
        <p:spPr>
          <a:xfrm>
            <a:off x="9967534" y="5684836"/>
            <a:ext cx="2224466" cy="1173165"/>
          </a:xfrm>
          <a:custGeom>
            <a:avLst/>
            <a:gdLst>
              <a:gd name="connsiteX0" fmla="*/ 1173166 w 2224466"/>
              <a:gd name="connsiteY0" fmla="*/ 0 h 1173165"/>
              <a:gd name="connsiteX1" fmla="*/ 2224466 w 2224466"/>
              <a:gd name="connsiteY1" fmla="*/ 1051300 h 1173165"/>
              <a:gd name="connsiteX2" fmla="*/ 2224466 w 2224466"/>
              <a:gd name="connsiteY2" fmla="*/ 1173165 h 1173165"/>
              <a:gd name="connsiteX3" fmla="*/ 0 w 2224466"/>
              <a:gd name="connsiteY3" fmla="*/ 1173165 h 1173165"/>
              <a:gd name="connsiteX4" fmla="*/ 1173166 w 2224466"/>
              <a:gd name="connsiteY4" fmla="*/ 0 h 117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4466" h="1173165">
                <a:moveTo>
                  <a:pt x="1173166" y="0"/>
                </a:moveTo>
                <a:lnTo>
                  <a:pt x="2224466" y="1051300"/>
                </a:lnTo>
                <a:lnTo>
                  <a:pt x="2224466" y="1173165"/>
                </a:lnTo>
                <a:lnTo>
                  <a:pt x="0" y="1173165"/>
                </a:lnTo>
                <a:lnTo>
                  <a:pt x="11731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990944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Divider - navy">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E19192-60DF-3898-E057-FB24DD18C36B}"/>
              </a:ext>
            </a:extLst>
          </p:cNvPr>
          <p:cNvGrpSpPr/>
          <p:nvPr userDrawn="1"/>
        </p:nvGrpSpPr>
        <p:grpSpPr>
          <a:xfrm>
            <a:off x="2941320" y="-1203341"/>
            <a:ext cx="10149840" cy="9264682"/>
            <a:chOff x="4657813" y="2052649"/>
            <a:chExt cx="2873932" cy="2755705"/>
          </a:xfrm>
          <a:solidFill>
            <a:schemeClr val="bg1">
              <a:alpha val="2000"/>
            </a:schemeClr>
          </a:solidFill>
        </p:grpSpPr>
        <p:sp>
          <p:nvSpPr>
            <p:cNvPr id="5" name="Freeform: Shape 4">
              <a:extLst>
                <a:ext uri="{FF2B5EF4-FFF2-40B4-BE49-F238E27FC236}">
                  <a16:creationId xmlns:a16="http://schemas.microsoft.com/office/drawing/2014/main" id="{9CB270E8-E629-7F9D-ADA8-646229351187}"/>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B2B65B2-ACCB-A2F1-3F2E-2BCF536458F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7" name="Graphic 6">
            <a:extLst>
              <a:ext uri="{FF2B5EF4-FFF2-40B4-BE49-F238E27FC236}">
                <a16:creationId xmlns:a16="http://schemas.microsoft.com/office/drawing/2014/main" id="{98EBC293-E020-3652-4B48-3113702F13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102021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Divider - light">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67B8D9-655F-BC1A-3796-45081E8AF61D}"/>
              </a:ext>
            </a:extLst>
          </p:cNvPr>
          <p:cNvGrpSpPr/>
          <p:nvPr userDrawn="1"/>
        </p:nvGrpSpPr>
        <p:grpSpPr>
          <a:xfrm>
            <a:off x="2971800" y="-1203341"/>
            <a:ext cx="10149840" cy="9264682"/>
            <a:chOff x="4657813" y="2052649"/>
            <a:chExt cx="2873932" cy="2755705"/>
          </a:xfrm>
          <a:solidFill>
            <a:schemeClr val="bg1">
              <a:alpha val="15000"/>
            </a:schemeClr>
          </a:solidFill>
        </p:grpSpPr>
        <p:sp>
          <p:nvSpPr>
            <p:cNvPr id="9" name="Freeform: Shape 8">
              <a:extLst>
                <a:ext uri="{FF2B5EF4-FFF2-40B4-BE49-F238E27FC236}">
                  <a16:creationId xmlns:a16="http://schemas.microsoft.com/office/drawing/2014/main" id="{E8FC5C7B-68BA-8F20-318E-634AB343810B}"/>
                </a:ext>
              </a:extLst>
            </p:cNvPr>
            <p:cNvSpPr/>
            <p:nvPr/>
          </p:nvSpPr>
          <p:spPr>
            <a:xfrm>
              <a:off x="5195827" y="2479927"/>
              <a:ext cx="2335918" cy="2328427"/>
            </a:xfrm>
            <a:custGeom>
              <a:avLst/>
              <a:gdLst>
                <a:gd name="connsiteX0" fmla="*/ 781396 w 2335918"/>
                <a:gd name="connsiteY0" fmla="*/ 1408653 h 2328427"/>
                <a:gd name="connsiteX1" fmla="*/ 1238786 w 2335918"/>
                <a:gd name="connsiteY1" fmla="*/ 1688783 h 2328427"/>
                <a:gd name="connsiteX2" fmla="*/ 1761709 w 2335918"/>
                <a:gd name="connsiteY2" fmla="*/ 1464470 h 2328427"/>
                <a:gd name="connsiteX3" fmla="*/ 2026218 w 2335918"/>
                <a:gd name="connsiteY3" fmla="*/ 1060229 h 2328427"/>
                <a:gd name="connsiteX4" fmla="*/ 2217956 w 2335918"/>
                <a:gd name="connsiteY4" fmla="*/ 1 h 2328427"/>
                <a:gd name="connsiteX5" fmla="*/ 2057460 w 2335918"/>
                <a:gd name="connsiteY5" fmla="*/ 1768508 h 2328427"/>
                <a:gd name="connsiteX6" fmla="*/ 771871 w 2335918"/>
                <a:gd name="connsiteY6" fmla="*/ 2267713 h 2328427"/>
                <a:gd name="connsiteX7" fmla="*/ 25206 w 2335918"/>
                <a:gd name="connsiteY7" fmla="*/ 1421321 h 2328427"/>
                <a:gd name="connsiteX8" fmla="*/ 8347 w 2335918"/>
                <a:gd name="connsiteY8" fmla="*/ 1078898 h 2328427"/>
                <a:gd name="connsiteX9" fmla="*/ 264093 w 2335918"/>
                <a:gd name="connsiteY9" fmla="*/ 699898 h 2328427"/>
                <a:gd name="connsiteX10" fmla="*/ 396586 w 2335918"/>
                <a:gd name="connsiteY10" fmla="*/ 694850 h 2328427"/>
                <a:gd name="connsiteX11" fmla="*/ 509647 w 2335918"/>
                <a:gd name="connsiteY11" fmla="*/ 787433 h 2328427"/>
                <a:gd name="connsiteX12" fmla="*/ 550700 w 2335918"/>
                <a:gd name="connsiteY12" fmla="*/ 911448 h 2328427"/>
                <a:gd name="connsiteX13" fmla="*/ 781491 w 2335918"/>
                <a:gd name="connsiteY13" fmla="*/ 1408558 h 23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18" h="2328427">
                  <a:moveTo>
                    <a:pt x="781396" y="1408653"/>
                  </a:moveTo>
                  <a:cubicBezTo>
                    <a:pt x="882932" y="1567530"/>
                    <a:pt x="1072384" y="1678973"/>
                    <a:pt x="1238786" y="1688783"/>
                  </a:cubicBezTo>
                  <a:cubicBezTo>
                    <a:pt x="1499200" y="1704119"/>
                    <a:pt x="1685985" y="1533526"/>
                    <a:pt x="1761709" y="1464470"/>
                  </a:cubicBezTo>
                  <a:cubicBezTo>
                    <a:pt x="1876866" y="1359314"/>
                    <a:pt x="1949447" y="1239584"/>
                    <a:pt x="2026218" y="1060229"/>
                  </a:cubicBezTo>
                  <a:cubicBezTo>
                    <a:pt x="2253770" y="528162"/>
                    <a:pt x="2191953" y="-761"/>
                    <a:pt x="2217956" y="1"/>
                  </a:cubicBezTo>
                  <a:cubicBezTo>
                    <a:pt x="2256818" y="1239"/>
                    <a:pt x="2540378" y="1039750"/>
                    <a:pt x="2057460" y="1768508"/>
                  </a:cubicBezTo>
                  <a:cubicBezTo>
                    <a:pt x="1774853" y="2195037"/>
                    <a:pt x="1294603" y="2452593"/>
                    <a:pt x="771871" y="2267713"/>
                  </a:cubicBezTo>
                  <a:cubicBezTo>
                    <a:pt x="383727" y="2130458"/>
                    <a:pt x="119408" y="1805750"/>
                    <a:pt x="25206" y="1421321"/>
                  </a:cubicBezTo>
                  <a:cubicBezTo>
                    <a:pt x="-1750" y="1311117"/>
                    <a:pt x="-6608" y="1191007"/>
                    <a:pt x="8347" y="1078898"/>
                  </a:cubicBezTo>
                  <a:cubicBezTo>
                    <a:pt x="28254" y="928784"/>
                    <a:pt x="101406" y="742094"/>
                    <a:pt x="264093" y="699898"/>
                  </a:cubicBezTo>
                  <a:cubicBezTo>
                    <a:pt x="306003" y="689039"/>
                    <a:pt x="354104" y="685706"/>
                    <a:pt x="396586" y="694850"/>
                  </a:cubicBezTo>
                  <a:cubicBezTo>
                    <a:pt x="448687" y="706089"/>
                    <a:pt x="486978" y="740093"/>
                    <a:pt x="509647" y="787433"/>
                  </a:cubicBezTo>
                  <a:cubicBezTo>
                    <a:pt x="528316" y="826485"/>
                    <a:pt x="538032" y="870300"/>
                    <a:pt x="550700" y="911448"/>
                  </a:cubicBezTo>
                  <a:cubicBezTo>
                    <a:pt x="604516" y="1086041"/>
                    <a:pt x="682717" y="1253967"/>
                    <a:pt x="781491" y="1408558"/>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9E91631-3428-3CE7-BEC7-4DA119053980}"/>
                </a:ext>
              </a:extLst>
            </p:cNvPr>
            <p:cNvSpPr/>
            <p:nvPr/>
          </p:nvSpPr>
          <p:spPr>
            <a:xfrm>
              <a:off x="4657813" y="2052649"/>
              <a:ext cx="2344150" cy="2309135"/>
            </a:xfrm>
            <a:custGeom>
              <a:avLst/>
              <a:gdLst>
                <a:gd name="connsiteX0" fmla="*/ 1566203 w 2344150"/>
                <a:gd name="connsiteY0" fmla="*/ 925437 h 2309135"/>
                <a:gd name="connsiteX1" fmla="*/ 1113765 w 2344150"/>
                <a:gd name="connsiteY1" fmla="*/ 637496 h 2309135"/>
                <a:gd name="connsiteX2" fmla="*/ 587128 w 2344150"/>
                <a:gd name="connsiteY2" fmla="*/ 852761 h 2309135"/>
                <a:gd name="connsiteX3" fmla="*/ 315761 w 2344150"/>
                <a:gd name="connsiteY3" fmla="*/ 1252430 h 2309135"/>
                <a:gd name="connsiteX4" fmla="*/ 105830 w 2344150"/>
                <a:gd name="connsiteY4" fmla="*/ 2309133 h 2309135"/>
                <a:gd name="connsiteX5" fmla="*/ 296615 w 2344150"/>
                <a:gd name="connsiteY5" fmla="*/ 543675 h 2309135"/>
                <a:gd name="connsiteX6" fmla="*/ 1590491 w 2344150"/>
                <a:gd name="connsiteY6" fmla="*/ 66758 h 2309135"/>
                <a:gd name="connsiteX7" fmla="*/ 2322488 w 2344150"/>
                <a:gd name="connsiteY7" fmla="*/ 925818 h 2309135"/>
                <a:gd name="connsiteX8" fmla="*/ 2333537 w 2344150"/>
                <a:gd name="connsiteY8" fmla="*/ 1268432 h 2309135"/>
                <a:gd name="connsiteX9" fmla="*/ 2071313 w 2344150"/>
                <a:gd name="connsiteY9" fmla="*/ 1643050 h 2309135"/>
                <a:gd name="connsiteX10" fmla="*/ 1938821 w 2344150"/>
                <a:gd name="connsiteY10" fmla="*/ 1645812 h 2309135"/>
                <a:gd name="connsiteX11" fmla="*/ 1827378 w 2344150"/>
                <a:gd name="connsiteY11" fmla="*/ 1551229 h 2309135"/>
                <a:gd name="connsiteX12" fmla="*/ 1788421 w 2344150"/>
                <a:gd name="connsiteY12" fmla="*/ 1426452 h 2309135"/>
                <a:gd name="connsiteX13" fmla="*/ 1566203 w 2344150"/>
                <a:gd name="connsiteY13" fmla="*/ 925437 h 23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4150" h="2309135">
                  <a:moveTo>
                    <a:pt x="1566203" y="925437"/>
                  </a:moveTo>
                  <a:cubicBezTo>
                    <a:pt x="1467333" y="764845"/>
                    <a:pt x="1279976" y="650164"/>
                    <a:pt x="1113765" y="637496"/>
                  </a:cubicBezTo>
                  <a:cubicBezTo>
                    <a:pt x="853637" y="617684"/>
                    <a:pt x="663899" y="785038"/>
                    <a:pt x="587128" y="852761"/>
                  </a:cubicBezTo>
                  <a:cubicBezTo>
                    <a:pt x="470161" y="955917"/>
                    <a:pt x="395580" y="1074408"/>
                    <a:pt x="315761" y="1252430"/>
                  </a:cubicBezTo>
                  <a:cubicBezTo>
                    <a:pt x="79064" y="1780496"/>
                    <a:pt x="131738" y="2310372"/>
                    <a:pt x="105830" y="2309133"/>
                  </a:cubicBezTo>
                  <a:cubicBezTo>
                    <a:pt x="67063" y="2307228"/>
                    <a:pt x="-198685" y="1263955"/>
                    <a:pt x="296615" y="543675"/>
                  </a:cubicBezTo>
                  <a:cubicBezTo>
                    <a:pt x="586461" y="122193"/>
                    <a:pt x="1071093" y="-127076"/>
                    <a:pt x="1590491" y="66758"/>
                  </a:cubicBezTo>
                  <a:cubicBezTo>
                    <a:pt x="1976159" y="210681"/>
                    <a:pt x="2234953" y="539865"/>
                    <a:pt x="2322488" y="925818"/>
                  </a:cubicBezTo>
                  <a:cubicBezTo>
                    <a:pt x="2347634" y="1036403"/>
                    <a:pt x="2350301" y="1156608"/>
                    <a:pt x="2333537" y="1268432"/>
                  </a:cubicBezTo>
                  <a:cubicBezTo>
                    <a:pt x="2311058" y="1418165"/>
                    <a:pt x="2234762" y="1603521"/>
                    <a:pt x="2071313" y="1643050"/>
                  </a:cubicBezTo>
                  <a:cubicBezTo>
                    <a:pt x="2029213" y="1653242"/>
                    <a:pt x="1981112" y="1655718"/>
                    <a:pt x="1938821" y="1645812"/>
                  </a:cubicBezTo>
                  <a:cubicBezTo>
                    <a:pt x="1887005" y="1633620"/>
                    <a:pt x="1849190" y="1599045"/>
                    <a:pt x="1827378" y="1551229"/>
                  </a:cubicBezTo>
                  <a:cubicBezTo>
                    <a:pt x="1809376" y="1511796"/>
                    <a:pt x="1800422" y="1467885"/>
                    <a:pt x="1788421" y="1426452"/>
                  </a:cubicBezTo>
                  <a:cubicBezTo>
                    <a:pt x="1737557" y="1250906"/>
                    <a:pt x="1662310" y="1081742"/>
                    <a:pt x="1566203" y="925437"/>
                  </a:cubicBezTo>
                  <a:close/>
                </a:path>
              </a:pathLst>
            </a:custGeom>
            <a:grpFill/>
            <a:ln w="9525" cap="flat">
              <a:noFill/>
              <a:prstDash val="solid"/>
              <a:miter/>
            </a:ln>
          </p:spPr>
          <p:txBody>
            <a:bodyPr rtlCol="0" anchor="ctr"/>
            <a:lstStyle/>
            <a:p>
              <a:endParaRPr lang="en-GB"/>
            </a:p>
          </p:txBody>
        </p:sp>
      </p:grpSp>
      <p:pic>
        <p:nvPicPr>
          <p:cNvPr id="5" name="Graphic 4">
            <a:extLst>
              <a:ext uri="{FF2B5EF4-FFF2-40B4-BE49-F238E27FC236}">
                <a16:creationId xmlns:a16="http://schemas.microsoft.com/office/drawing/2014/main" id="{B9A48068-2E78-F587-4878-D8619869BA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5491" y="2332287"/>
            <a:ext cx="4221018" cy="2193426"/>
          </a:xfrm>
          <a:prstGeom prst="rect">
            <a:avLst/>
          </a:prstGeom>
        </p:spPr>
      </p:pic>
    </p:spTree>
    <p:extLst>
      <p:ext uri="{BB962C8B-B14F-4D97-AF65-F5344CB8AC3E}">
        <p14:creationId xmlns:p14="http://schemas.microsoft.com/office/powerpoint/2010/main" val="2133568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itude Divider - navy">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A01401-2E47-2372-F0EF-AFEFCF07906A}"/>
              </a:ext>
            </a:extLst>
          </p:cNvPr>
          <p:cNvGrpSpPr/>
          <p:nvPr userDrawn="1"/>
        </p:nvGrpSpPr>
        <p:grpSpPr>
          <a:xfrm>
            <a:off x="3246120" y="-1996338"/>
            <a:ext cx="11003279" cy="10249080"/>
            <a:chOff x="4676811" y="2105025"/>
            <a:chExt cx="2838100" cy="2643568"/>
          </a:xfrm>
          <a:solidFill>
            <a:schemeClr val="bg1">
              <a:alpha val="2000"/>
            </a:schemeClr>
          </a:solidFill>
        </p:grpSpPr>
        <p:sp>
          <p:nvSpPr>
            <p:cNvPr id="3" name="Freeform: Shape 2">
              <a:extLst>
                <a:ext uri="{FF2B5EF4-FFF2-40B4-BE49-F238E27FC236}">
                  <a16:creationId xmlns:a16="http://schemas.microsoft.com/office/drawing/2014/main" id="{DA71CF46-FFD2-9195-1026-1F421528C606}"/>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16DA128-83B2-7F15-62A7-27FA3213E32B}"/>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3DCFE39-D7CC-D5AD-9A57-2B1BC87B8A45}"/>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3FBB447-3D61-F2AC-59DE-0068E4CC2FAB}"/>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F67164F-8668-8F51-6138-5EED500189BA}"/>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3648FA3-D08C-0E10-CD98-F5D5D84EF328}"/>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CD1CFAE-0B5D-F717-24A8-6EB7CE71F46C}"/>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ECCBD49E-0F99-CB0A-3392-DF90BE351C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927435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itude Divider - light">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33BDC6E-1C92-FC4D-1AB0-CB54E07F8BC2}"/>
              </a:ext>
            </a:extLst>
          </p:cNvPr>
          <p:cNvGrpSpPr/>
          <p:nvPr userDrawn="1"/>
        </p:nvGrpSpPr>
        <p:grpSpPr>
          <a:xfrm>
            <a:off x="3246120" y="-1996338"/>
            <a:ext cx="11003279" cy="10249080"/>
            <a:chOff x="4676811" y="2105025"/>
            <a:chExt cx="2838100" cy="2643568"/>
          </a:xfrm>
          <a:solidFill>
            <a:schemeClr val="bg1">
              <a:alpha val="15000"/>
            </a:schemeClr>
          </a:solidFill>
        </p:grpSpPr>
        <p:sp>
          <p:nvSpPr>
            <p:cNvPr id="9" name="Freeform: Shape 8">
              <a:extLst>
                <a:ext uri="{FF2B5EF4-FFF2-40B4-BE49-F238E27FC236}">
                  <a16:creationId xmlns:a16="http://schemas.microsoft.com/office/drawing/2014/main" id="{4F4ED0A6-3607-8FFF-F7FA-87A180A5F93B}"/>
                </a:ext>
              </a:extLst>
            </p:cNvPr>
            <p:cNvSpPr/>
            <p:nvPr/>
          </p:nvSpPr>
          <p:spPr>
            <a:xfrm>
              <a:off x="5478244" y="2105025"/>
              <a:ext cx="1235328" cy="1091279"/>
            </a:xfrm>
            <a:custGeom>
              <a:avLst/>
              <a:gdLst>
                <a:gd name="connsiteX0" fmla="*/ 547271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7859 w 1235328"/>
                <a:gd name="connsiteY7" fmla="*/ 40577 h 1091279"/>
                <a:gd name="connsiteX8" fmla="*/ 617565 w 1235328"/>
                <a:gd name="connsiteY8" fmla="*/ 0 h 1091279"/>
                <a:gd name="connsiteX9" fmla="*/ 54727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1"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7859" y="40577"/>
                  </a:lnTo>
                  <a:cubicBezTo>
                    <a:pt x="672238" y="13526"/>
                    <a:pt x="644902" y="0"/>
                    <a:pt x="617565" y="0"/>
                  </a:cubicBezTo>
                  <a:cubicBezTo>
                    <a:pt x="590228" y="0"/>
                    <a:pt x="562892" y="13526"/>
                    <a:pt x="547271" y="40577"/>
                  </a:cubicBezTo>
                  <a:close/>
                </a:path>
              </a:pathLst>
            </a:custGeom>
            <a:grp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DDB9510-83CE-8B24-4757-7451C4047F15}"/>
                </a:ext>
              </a:extLst>
            </p:cNvPr>
            <p:cNvSpPr/>
            <p:nvPr/>
          </p:nvSpPr>
          <p:spPr>
            <a:xfrm>
              <a:off x="6279582" y="3471195"/>
              <a:ext cx="1235329" cy="1091279"/>
            </a:xfrm>
            <a:custGeom>
              <a:avLst/>
              <a:gdLst>
                <a:gd name="connsiteX0" fmla="*/ 547270 w 1235329"/>
                <a:gd name="connsiteY0" fmla="*/ 40577 h 1091279"/>
                <a:gd name="connsiteX1" fmla="*/ 11013 w 1235329"/>
                <a:gd name="connsiteY1" fmla="*/ 969455 h 1091279"/>
                <a:gd name="connsiteX2" fmla="*/ 11013 w 1235329"/>
                <a:gd name="connsiteY2" fmla="*/ 1050512 h 1091279"/>
                <a:gd name="connsiteX3" fmla="*/ 81403 w 1235329"/>
                <a:gd name="connsiteY3" fmla="*/ 1091279 h 1091279"/>
                <a:gd name="connsiteX4" fmla="*/ 1154013 w 1235329"/>
                <a:gd name="connsiteY4" fmla="*/ 1091279 h 1091279"/>
                <a:gd name="connsiteX5" fmla="*/ 1222117 w 1235329"/>
                <a:gd name="connsiteY5" fmla="*/ 1054322 h 1091279"/>
                <a:gd name="connsiteX6" fmla="*/ 1224308 w 1235329"/>
                <a:gd name="connsiteY6" fmla="*/ 969455 h 1091279"/>
                <a:gd name="connsiteX7" fmla="*/ 688050 w 1235329"/>
                <a:gd name="connsiteY7" fmla="*/ 40577 h 1091279"/>
                <a:gd name="connsiteX8" fmla="*/ 617756 w 1235329"/>
                <a:gd name="connsiteY8" fmla="*/ 0 h 1091279"/>
                <a:gd name="connsiteX9" fmla="*/ 547461 w 1235329"/>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9"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8" y="969455"/>
                  </a:cubicBezTo>
                  <a:lnTo>
                    <a:pt x="688050" y="40577"/>
                  </a:lnTo>
                  <a:cubicBezTo>
                    <a:pt x="672429" y="13526"/>
                    <a:pt x="645092" y="0"/>
                    <a:pt x="617756"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6790D94-2F03-9F01-99A0-9352F73AB5D0}"/>
                </a:ext>
              </a:extLst>
            </p:cNvPr>
            <p:cNvSpPr/>
            <p:nvPr/>
          </p:nvSpPr>
          <p:spPr>
            <a:xfrm>
              <a:off x="4676811" y="3471195"/>
              <a:ext cx="1235328" cy="1091279"/>
            </a:xfrm>
            <a:custGeom>
              <a:avLst/>
              <a:gdLst>
                <a:gd name="connsiteX0" fmla="*/ 547270 w 1235328"/>
                <a:gd name="connsiteY0" fmla="*/ 40577 h 1091279"/>
                <a:gd name="connsiteX1" fmla="*/ 11013 w 1235328"/>
                <a:gd name="connsiteY1" fmla="*/ 969455 h 1091279"/>
                <a:gd name="connsiteX2" fmla="*/ 11013 w 1235328"/>
                <a:gd name="connsiteY2" fmla="*/ 1050512 h 1091279"/>
                <a:gd name="connsiteX3" fmla="*/ 81403 w 1235328"/>
                <a:gd name="connsiteY3" fmla="*/ 1091279 h 1091279"/>
                <a:gd name="connsiteX4" fmla="*/ 1154013 w 1235328"/>
                <a:gd name="connsiteY4" fmla="*/ 1091279 h 1091279"/>
                <a:gd name="connsiteX5" fmla="*/ 1222117 w 1235328"/>
                <a:gd name="connsiteY5" fmla="*/ 1054322 h 1091279"/>
                <a:gd name="connsiteX6" fmla="*/ 1224307 w 1235328"/>
                <a:gd name="connsiteY6" fmla="*/ 969455 h 1091279"/>
                <a:gd name="connsiteX7" fmla="*/ 688050 w 1235328"/>
                <a:gd name="connsiteY7" fmla="*/ 40577 h 1091279"/>
                <a:gd name="connsiteX8" fmla="*/ 617755 w 1235328"/>
                <a:gd name="connsiteY8" fmla="*/ 0 h 1091279"/>
                <a:gd name="connsiteX9" fmla="*/ 547461 w 1235328"/>
                <a:gd name="connsiteY9" fmla="*/ 40577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328" h="1091279">
                  <a:moveTo>
                    <a:pt x="547270" y="40577"/>
                  </a:moveTo>
                  <a:lnTo>
                    <a:pt x="11013" y="969455"/>
                  </a:lnTo>
                  <a:cubicBezTo>
                    <a:pt x="-4608" y="996506"/>
                    <a:pt x="-2703" y="1026890"/>
                    <a:pt x="11013" y="1050512"/>
                  </a:cubicBezTo>
                  <a:cubicBezTo>
                    <a:pt x="24729" y="1074134"/>
                    <a:pt x="50065" y="1091279"/>
                    <a:pt x="81403" y="1091279"/>
                  </a:cubicBezTo>
                  <a:lnTo>
                    <a:pt x="1154013" y="1091279"/>
                  </a:lnTo>
                  <a:cubicBezTo>
                    <a:pt x="1183636" y="1091279"/>
                    <a:pt x="1208020" y="1076039"/>
                    <a:pt x="1222117" y="1054322"/>
                  </a:cubicBezTo>
                  <a:cubicBezTo>
                    <a:pt x="1237738" y="1030129"/>
                    <a:pt x="1240786" y="997934"/>
                    <a:pt x="1224307" y="969455"/>
                  </a:cubicBezTo>
                  <a:lnTo>
                    <a:pt x="688050" y="40577"/>
                  </a:lnTo>
                  <a:cubicBezTo>
                    <a:pt x="672429" y="13526"/>
                    <a:pt x="645092" y="0"/>
                    <a:pt x="617755" y="0"/>
                  </a:cubicBezTo>
                  <a:cubicBezTo>
                    <a:pt x="590419" y="0"/>
                    <a:pt x="563082" y="13526"/>
                    <a:pt x="547461" y="40577"/>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08EDD86-973C-6EBE-4FB1-95EB5130F35F}"/>
                </a:ext>
              </a:extLst>
            </p:cNvPr>
            <p:cNvSpPr/>
            <p:nvPr/>
          </p:nvSpPr>
          <p:spPr>
            <a:xfrm>
              <a:off x="5968269" y="4490847"/>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320B825-DEC5-2DCC-2D5A-B59072AB3B43}"/>
                </a:ext>
              </a:extLst>
            </p:cNvPr>
            <p:cNvSpPr/>
            <p:nvPr/>
          </p:nvSpPr>
          <p:spPr>
            <a:xfrm>
              <a:off x="5165502" y="3131153"/>
              <a:ext cx="257746" cy="257746"/>
            </a:xfrm>
            <a:custGeom>
              <a:avLst/>
              <a:gdLst>
                <a:gd name="connsiteX0" fmla="*/ 257747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7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7" y="128873"/>
                  </a:moveTo>
                  <a:cubicBezTo>
                    <a:pt x="257747" y="200048"/>
                    <a:pt x="200048" y="257747"/>
                    <a:pt x="128873" y="257747"/>
                  </a:cubicBezTo>
                  <a:cubicBezTo>
                    <a:pt x="57699" y="257747"/>
                    <a:pt x="0" y="200048"/>
                    <a:pt x="0" y="128873"/>
                  </a:cubicBezTo>
                  <a:cubicBezTo>
                    <a:pt x="0" y="57699"/>
                    <a:pt x="57699" y="0"/>
                    <a:pt x="128873" y="0"/>
                  </a:cubicBezTo>
                  <a:cubicBezTo>
                    <a:pt x="200048" y="0"/>
                    <a:pt x="257747" y="57699"/>
                    <a:pt x="257747" y="128873"/>
                  </a:cubicBezTo>
                  <a:close/>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52291F8-C460-B4B0-8E29-FF3C1421896C}"/>
                </a:ext>
              </a:extLst>
            </p:cNvPr>
            <p:cNvSpPr/>
            <p:nvPr/>
          </p:nvSpPr>
          <p:spPr>
            <a:xfrm>
              <a:off x="6768369" y="3131153"/>
              <a:ext cx="257746" cy="257746"/>
            </a:xfrm>
            <a:custGeom>
              <a:avLst/>
              <a:gdLst>
                <a:gd name="connsiteX0" fmla="*/ 257746 w 257746"/>
                <a:gd name="connsiteY0" fmla="*/ 128873 h 257746"/>
                <a:gd name="connsiteX1" fmla="*/ 128873 w 257746"/>
                <a:gd name="connsiteY1" fmla="*/ 257747 h 257746"/>
                <a:gd name="connsiteX2" fmla="*/ 0 w 257746"/>
                <a:gd name="connsiteY2" fmla="*/ 128873 h 257746"/>
                <a:gd name="connsiteX3" fmla="*/ 128873 w 257746"/>
                <a:gd name="connsiteY3" fmla="*/ 0 h 257746"/>
                <a:gd name="connsiteX4" fmla="*/ 257746 w 257746"/>
                <a:gd name="connsiteY4" fmla="*/ 128873 h 257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46" h="257746">
                  <a:moveTo>
                    <a:pt x="257746" y="128873"/>
                  </a:moveTo>
                  <a:cubicBezTo>
                    <a:pt x="257746" y="200048"/>
                    <a:pt x="200048" y="257747"/>
                    <a:pt x="128873" y="257747"/>
                  </a:cubicBezTo>
                  <a:cubicBezTo>
                    <a:pt x="57698" y="257747"/>
                    <a:pt x="0" y="200048"/>
                    <a:pt x="0" y="128873"/>
                  </a:cubicBezTo>
                  <a:cubicBezTo>
                    <a:pt x="0" y="57699"/>
                    <a:pt x="57698" y="0"/>
                    <a:pt x="128873" y="0"/>
                  </a:cubicBezTo>
                  <a:cubicBezTo>
                    <a:pt x="200048" y="0"/>
                    <a:pt x="257746" y="57699"/>
                    <a:pt x="257746" y="128873"/>
                  </a:cubicBezTo>
                  <a:close/>
                </a:path>
              </a:pathLst>
            </a:custGeom>
            <a:grp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AA43AED-65D6-30CD-627C-723C0CB27373}"/>
                </a:ext>
              </a:extLst>
            </p:cNvPr>
            <p:cNvSpPr/>
            <p:nvPr/>
          </p:nvSpPr>
          <p:spPr>
            <a:xfrm>
              <a:off x="5479765" y="3324510"/>
              <a:ext cx="1235230" cy="1091279"/>
            </a:xfrm>
            <a:custGeom>
              <a:avLst/>
              <a:gdLst>
                <a:gd name="connsiteX0" fmla="*/ 10921 w 1235230"/>
                <a:gd name="connsiteY0" fmla="*/ 121825 h 1091279"/>
                <a:gd name="connsiteX1" fmla="*/ 547179 w 1235230"/>
                <a:gd name="connsiteY1" fmla="*/ 1050703 h 1091279"/>
                <a:gd name="connsiteX2" fmla="*/ 617568 w 1235230"/>
                <a:gd name="connsiteY2" fmla="*/ 1091279 h 1091279"/>
                <a:gd name="connsiteX3" fmla="*/ 687863 w 1235230"/>
                <a:gd name="connsiteY3" fmla="*/ 1050703 h 1091279"/>
                <a:gd name="connsiteX4" fmla="*/ 1224216 w 1235230"/>
                <a:gd name="connsiteY4" fmla="*/ 121825 h 1091279"/>
                <a:gd name="connsiteX5" fmla="*/ 1221073 w 1235230"/>
                <a:gd name="connsiteY5" fmla="*/ 35528 h 1091279"/>
                <a:gd name="connsiteX6" fmla="*/ 1153921 w 1235230"/>
                <a:gd name="connsiteY6" fmla="*/ 0 h 1091279"/>
                <a:gd name="connsiteX7" fmla="*/ 81311 w 1235230"/>
                <a:gd name="connsiteY7" fmla="*/ 0 h 1091279"/>
                <a:gd name="connsiteX8" fmla="*/ 11683 w 1235230"/>
                <a:gd name="connsiteY8" fmla="*/ 39529 h 1091279"/>
                <a:gd name="connsiteX9" fmla="*/ 11016 w 1235230"/>
                <a:gd name="connsiteY9" fmla="*/ 121825 h 1091279"/>
                <a:gd name="connsiteX10" fmla="*/ 240759 w 1235230"/>
                <a:gd name="connsiteY10" fmla="*/ 144113 h 1091279"/>
                <a:gd name="connsiteX11" fmla="*/ 994282 w 1235230"/>
                <a:gd name="connsiteY11" fmla="*/ 144113 h 1091279"/>
                <a:gd name="connsiteX12" fmla="*/ 1019619 w 1235230"/>
                <a:gd name="connsiteY12" fmla="*/ 187928 h 1091279"/>
                <a:gd name="connsiteX13" fmla="*/ 642810 w 1235230"/>
                <a:gd name="connsiteY13" fmla="*/ 840486 h 1091279"/>
                <a:gd name="connsiteX14" fmla="*/ 592232 w 1235230"/>
                <a:gd name="connsiteY14" fmla="*/ 840486 h 1091279"/>
                <a:gd name="connsiteX15" fmla="*/ 215423 w 1235230"/>
                <a:gd name="connsiteY15" fmla="*/ 187928 h 1091279"/>
                <a:gd name="connsiteX16" fmla="*/ 240759 w 1235230"/>
                <a:gd name="connsiteY16" fmla="*/ 144113 h 10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230" h="1091279">
                  <a:moveTo>
                    <a:pt x="10921" y="121825"/>
                  </a:moveTo>
                  <a:lnTo>
                    <a:pt x="547179" y="1050703"/>
                  </a:lnTo>
                  <a:cubicBezTo>
                    <a:pt x="562800" y="1077754"/>
                    <a:pt x="590136" y="1091279"/>
                    <a:pt x="617568" y="1091279"/>
                  </a:cubicBezTo>
                  <a:cubicBezTo>
                    <a:pt x="644905" y="1091279"/>
                    <a:pt x="672242" y="1077754"/>
                    <a:pt x="687863" y="1050703"/>
                  </a:cubicBezTo>
                  <a:lnTo>
                    <a:pt x="1224216" y="121825"/>
                  </a:lnTo>
                  <a:cubicBezTo>
                    <a:pt x="1240980" y="92774"/>
                    <a:pt x="1237551" y="59817"/>
                    <a:pt x="1221073" y="35528"/>
                  </a:cubicBezTo>
                  <a:cubicBezTo>
                    <a:pt x="1206880" y="14573"/>
                    <a:pt x="1182877" y="0"/>
                    <a:pt x="1153921" y="0"/>
                  </a:cubicBezTo>
                  <a:lnTo>
                    <a:pt x="81311" y="0"/>
                  </a:lnTo>
                  <a:cubicBezTo>
                    <a:pt x="50545" y="0"/>
                    <a:pt x="25494" y="16383"/>
                    <a:pt x="11683" y="39529"/>
                  </a:cubicBezTo>
                  <a:cubicBezTo>
                    <a:pt x="-2604" y="63341"/>
                    <a:pt x="-4890" y="94393"/>
                    <a:pt x="11016" y="121825"/>
                  </a:cubicBezTo>
                  <a:close/>
                  <a:moveTo>
                    <a:pt x="240759" y="144113"/>
                  </a:moveTo>
                  <a:lnTo>
                    <a:pt x="994282" y="144113"/>
                  </a:lnTo>
                  <a:cubicBezTo>
                    <a:pt x="1016761" y="144113"/>
                    <a:pt x="1030858" y="168497"/>
                    <a:pt x="1019619" y="187928"/>
                  </a:cubicBezTo>
                  <a:lnTo>
                    <a:pt x="642810" y="840486"/>
                  </a:lnTo>
                  <a:cubicBezTo>
                    <a:pt x="631570" y="859917"/>
                    <a:pt x="603376" y="859917"/>
                    <a:pt x="592232" y="840486"/>
                  </a:cubicBezTo>
                  <a:lnTo>
                    <a:pt x="215423" y="187928"/>
                  </a:lnTo>
                  <a:cubicBezTo>
                    <a:pt x="204183" y="168497"/>
                    <a:pt x="218280" y="144113"/>
                    <a:pt x="240759" y="144113"/>
                  </a:cubicBezTo>
                  <a:close/>
                </a:path>
              </a:pathLst>
            </a:custGeom>
            <a:grpFill/>
            <a:ln w="9525" cap="flat">
              <a:noFill/>
              <a:prstDash val="solid"/>
              <a:miter/>
            </a:ln>
          </p:spPr>
          <p:txBody>
            <a:bodyPr rtlCol="0" anchor="ctr"/>
            <a:lstStyle/>
            <a:p>
              <a:endParaRPr lang="en-GB"/>
            </a:p>
          </p:txBody>
        </p:sp>
      </p:grpSp>
      <p:pic>
        <p:nvPicPr>
          <p:cNvPr id="3" name="Graphic 2">
            <a:extLst>
              <a:ext uri="{FF2B5EF4-FFF2-40B4-BE49-F238E27FC236}">
                <a16:creationId xmlns:a16="http://schemas.microsoft.com/office/drawing/2014/main" id="{986A4BD9-F5CB-E9CE-2100-3722DAD722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1400" y="2052637"/>
            <a:ext cx="5029200" cy="2752725"/>
          </a:xfrm>
          <a:prstGeom prst="rect">
            <a:avLst/>
          </a:prstGeom>
        </p:spPr>
      </p:pic>
    </p:spTree>
    <p:extLst>
      <p:ext uri="{BB962C8B-B14F-4D97-AF65-F5344CB8AC3E}">
        <p14:creationId xmlns:p14="http://schemas.microsoft.com/office/powerpoint/2010/main" val="1062295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1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7000" sy="6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Graphic 17">
            <a:extLst>
              <a:ext uri="{FF2B5EF4-FFF2-40B4-BE49-F238E27FC236}">
                <a16:creationId xmlns:a16="http://schemas.microsoft.com/office/drawing/2014/main" id="{FFDF924D-CEB3-76AB-6279-36B596411CCD}"/>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
        <p:nvSpPr>
          <p:cNvPr id="5" name="Text Placeholder 14">
            <a:extLst>
              <a:ext uri="{FF2B5EF4-FFF2-40B4-BE49-F238E27FC236}">
                <a16:creationId xmlns:a16="http://schemas.microsoft.com/office/drawing/2014/main" id="{42D22A88-613A-AEA7-1453-4AB25488EB5C}"/>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A7C8A4D0-F0BF-82E2-E78C-DE13055E6A6A}"/>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8" name="Text Placeholder 18">
            <a:extLst>
              <a:ext uri="{FF2B5EF4-FFF2-40B4-BE49-F238E27FC236}">
                <a16:creationId xmlns:a16="http://schemas.microsoft.com/office/drawing/2014/main" id="{5CF42F7B-D2D8-3BA7-84B6-E1F6636F1DCF}"/>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1054831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12021A6-B859-C31D-42EB-913B356978FE}"/>
              </a:ext>
            </a:extLst>
          </p:cNvPr>
          <p:cNvSpPr/>
          <p:nvPr userDrawn="1"/>
        </p:nvSpPr>
        <p:spPr>
          <a:xfrm>
            <a:off x="5705856" y="0"/>
            <a:ext cx="6486144" cy="6858000"/>
          </a:xfrm>
          <a:custGeom>
            <a:avLst/>
            <a:gdLst>
              <a:gd name="connsiteX0" fmla="*/ 6439115 w 6486144"/>
              <a:gd name="connsiteY0" fmla="*/ 0 h 6858000"/>
              <a:gd name="connsiteX1" fmla="*/ 6486144 w 6486144"/>
              <a:gd name="connsiteY1" fmla="*/ 0 h 6858000"/>
              <a:gd name="connsiteX2" fmla="*/ 6486144 w 6486144"/>
              <a:gd name="connsiteY2" fmla="*/ 6858000 h 6858000"/>
              <a:gd name="connsiteX3" fmla="*/ 0 w 6486144"/>
              <a:gd name="connsiteY3" fmla="*/ 6858000 h 6858000"/>
              <a:gd name="connsiteX4" fmla="*/ 0 w 6486144"/>
              <a:gd name="connsiteY4" fmla="*/ 6439686 h 6858000"/>
              <a:gd name="connsiteX5" fmla="*/ 15040 w 6486144"/>
              <a:gd name="connsiteY5" fmla="*/ 15548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6144" h="6858000">
                <a:moveTo>
                  <a:pt x="6439115" y="0"/>
                </a:moveTo>
                <a:lnTo>
                  <a:pt x="6486144" y="0"/>
                </a:lnTo>
                <a:lnTo>
                  <a:pt x="6486144" y="6858000"/>
                </a:lnTo>
                <a:lnTo>
                  <a:pt x="0" y="6858000"/>
                </a:lnTo>
                <a:lnTo>
                  <a:pt x="0" y="6439686"/>
                </a:lnTo>
                <a:lnTo>
                  <a:pt x="15040" y="1554843"/>
                </a:ln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Graphic 17">
            <a:extLst>
              <a:ext uri="{FF2B5EF4-FFF2-40B4-BE49-F238E27FC236}">
                <a16:creationId xmlns:a16="http://schemas.microsoft.com/office/drawing/2014/main" id="{C3F18FDB-1209-1CE9-F6A1-EAA68C1ECE82}"/>
              </a:ext>
            </a:extLst>
          </p:cNvPr>
          <p:cNvSpPr/>
          <p:nvPr userDrawn="1"/>
        </p:nvSpPr>
        <p:spPr>
          <a:xfrm>
            <a:off x="321502" y="598490"/>
            <a:ext cx="2696192" cy="2112515"/>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
        <p:nvSpPr>
          <p:cNvPr id="6" name="Text Placeholder 14">
            <a:extLst>
              <a:ext uri="{FF2B5EF4-FFF2-40B4-BE49-F238E27FC236}">
                <a16:creationId xmlns:a16="http://schemas.microsoft.com/office/drawing/2014/main" id="{BA8A42A4-7535-0C04-9ED5-C9314EED39C0}"/>
              </a:ext>
            </a:extLst>
          </p:cNvPr>
          <p:cNvSpPr>
            <a:spLocks noGrp="1"/>
          </p:cNvSpPr>
          <p:nvPr>
            <p:ph type="body" sz="quarter" idx="10" hasCustomPrompt="1"/>
          </p:nvPr>
        </p:nvSpPr>
        <p:spPr>
          <a:xfrm>
            <a:off x="656608" y="2101724"/>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9" name="Text Placeholder 16">
            <a:extLst>
              <a:ext uri="{FF2B5EF4-FFF2-40B4-BE49-F238E27FC236}">
                <a16:creationId xmlns:a16="http://schemas.microsoft.com/office/drawing/2014/main" id="{02102A52-C1E2-328A-8E8B-90CA2C86A0ED}"/>
              </a:ext>
            </a:extLst>
          </p:cNvPr>
          <p:cNvSpPr>
            <a:spLocks noGrp="1"/>
          </p:cNvSpPr>
          <p:nvPr>
            <p:ph type="body" sz="quarter" idx="11" hasCustomPrompt="1"/>
          </p:nvPr>
        </p:nvSpPr>
        <p:spPr>
          <a:xfrm>
            <a:off x="767609" y="3424514"/>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0" name="Text Placeholder 18">
            <a:extLst>
              <a:ext uri="{FF2B5EF4-FFF2-40B4-BE49-F238E27FC236}">
                <a16:creationId xmlns:a16="http://schemas.microsoft.com/office/drawing/2014/main" id="{D0EBC177-52AB-C9DD-201D-AC73844FA5EE}"/>
              </a:ext>
            </a:extLst>
          </p:cNvPr>
          <p:cNvSpPr>
            <a:spLocks noGrp="1"/>
          </p:cNvSpPr>
          <p:nvPr>
            <p:ph type="body" sz="quarter" idx="12" hasCustomPrompt="1"/>
          </p:nvPr>
        </p:nvSpPr>
        <p:spPr>
          <a:xfrm>
            <a:off x="767609" y="3691593"/>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Tree>
    <p:extLst>
      <p:ext uri="{BB962C8B-B14F-4D97-AF65-F5344CB8AC3E}">
        <p14:creationId xmlns:p14="http://schemas.microsoft.com/office/powerpoint/2010/main" val="6750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73A71C5D-5827-7352-531E-79175730DCE0}"/>
              </a:ext>
            </a:extLst>
          </p:cNvPr>
          <p:cNvSpPr txBox="1"/>
          <p:nvPr userDrawn="1"/>
        </p:nvSpPr>
        <p:spPr>
          <a:xfrm>
            <a:off x="2549235" y="191464"/>
            <a:ext cx="7093530" cy="590931"/>
          </a:xfrm>
          <a:prstGeom prst="rect">
            <a:avLst/>
          </a:prstGeom>
          <a:noFill/>
        </p:spPr>
        <p:txBody>
          <a:bodyPr wrap="square">
            <a:spAutoFit/>
          </a:bodyPr>
          <a:lstStyle/>
          <a:p>
            <a:pPr marL="0" lvl="0" indent="0" algn="ctr" defTabSz="914400" rtl="0" eaLnBrk="1" latinLnBrk="0" hangingPunct="1">
              <a:lnSpc>
                <a:spcPct val="90000"/>
              </a:lnSpc>
              <a:spcBef>
                <a:spcPct val="0"/>
              </a:spcBef>
              <a:buClr>
                <a:schemeClr val="accent2"/>
              </a:buClr>
              <a:buFont typeface="Arial" panose="020B0604020202020204" pitchFamily="34" charset="0"/>
              <a:buNone/>
            </a:pPr>
            <a:r>
              <a:rPr lang="en-US" sz="3600" b="1" kern="1200" spc="600">
                <a:solidFill>
                  <a:schemeClr val="tx2"/>
                </a:solidFill>
                <a:latin typeface="+mj-lt"/>
                <a:ea typeface="+mj-ea"/>
                <a:cs typeface="+mj-cs"/>
              </a:rPr>
              <a:t>COURSE OVERVIEW</a:t>
            </a:r>
          </a:p>
        </p:txBody>
      </p:sp>
      <p:sp>
        <p:nvSpPr>
          <p:cNvPr id="87" name="Text Placeholder 35">
            <a:extLst>
              <a:ext uri="{FF2B5EF4-FFF2-40B4-BE49-F238E27FC236}">
                <a16:creationId xmlns:a16="http://schemas.microsoft.com/office/drawing/2014/main" id="{EF8F3E63-3786-569C-8BA0-83F1AC52A306}"/>
              </a:ext>
            </a:extLst>
          </p:cNvPr>
          <p:cNvSpPr>
            <a:spLocks noGrp="1"/>
          </p:cNvSpPr>
          <p:nvPr>
            <p:ph type="body" sz="quarter" idx="22" hasCustomPrompt="1"/>
          </p:nvPr>
        </p:nvSpPr>
        <p:spPr>
          <a:xfrm>
            <a:off x="1031875" y="1704235"/>
            <a:ext cx="1443038" cy="515937"/>
          </a:xfrm>
        </p:spPr>
        <p:txBody>
          <a:bodyPr>
            <a:noAutofit/>
          </a:bodyPr>
          <a:lstStyle>
            <a:lvl1pPr marL="0" indent="0" algn="l" defTabSz="914400" rtl="0" eaLnBrk="1" latinLnBrk="0" hangingPunct="1">
              <a:buNone/>
              <a:defRPr lang="en-GB" sz="3200" b="1" kern="1200" dirty="0">
                <a:solidFill>
                  <a:schemeClr val="accent2"/>
                </a:solidFill>
                <a:latin typeface="+mj-lt"/>
                <a:ea typeface="+mn-ea"/>
                <a:cs typeface="+mn-cs"/>
              </a:defRPr>
            </a:lvl1pPr>
          </a:lstStyle>
          <a:p>
            <a:pPr lvl="0"/>
            <a:r>
              <a:rPr lang="en-US"/>
              <a:t>01</a:t>
            </a:r>
            <a:endParaRPr lang="en-GB"/>
          </a:p>
        </p:txBody>
      </p:sp>
      <p:sp>
        <p:nvSpPr>
          <p:cNvPr id="97" name="Text Placeholder 37">
            <a:extLst>
              <a:ext uri="{FF2B5EF4-FFF2-40B4-BE49-F238E27FC236}">
                <a16:creationId xmlns:a16="http://schemas.microsoft.com/office/drawing/2014/main" id="{946538FC-9A89-4DED-FF77-46042FEF3FB4}"/>
              </a:ext>
            </a:extLst>
          </p:cNvPr>
          <p:cNvSpPr>
            <a:spLocks noGrp="1"/>
          </p:cNvSpPr>
          <p:nvPr>
            <p:ph type="body" sz="quarter" idx="24"/>
          </p:nvPr>
        </p:nvSpPr>
        <p:spPr>
          <a:xfrm>
            <a:off x="1031875" y="2220172"/>
            <a:ext cx="2947988" cy="929428"/>
          </a:xfrm>
          <a:ln w="19050">
            <a:noFill/>
          </a:ln>
        </p:spPr>
        <p:txBody>
          <a:bodyPr>
            <a:normAutofit/>
          </a:bodyPr>
          <a:lstStyle>
            <a:lvl1pPr marL="0" indent="0" algn="l" defTabSz="914400" rtl="0" eaLnBrk="1" latinLnBrk="0" hangingPunct="1">
              <a:lnSpc>
                <a:spcPct val="150000"/>
              </a:lnSpc>
              <a:spcBef>
                <a:spcPts val="1200"/>
              </a:spcBef>
              <a:buNone/>
              <a:defRPr lang="en-GB" sz="1800" b="1" kern="1200" dirty="0">
                <a:solidFill>
                  <a:schemeClr val="tx2"/>
                </a:solidFill>
                <a:latin typeface="+mj-lt"/>
                <a:ea typeface="+mn-ea"/>
                <a:cs typeface="+mn-cs"/>
              </a:defRPr>
            </a:lvl1pPr>
          </a:lstStyle>
          <a:p>
            <a:pPr lvl="0"/>
            <a:endParaRPr lang="en-GB"/>
          </a:p>
        </p:txBody>
      </p:sp>
    </p:spTree>
    <p:extLst>
      <p:ext uri="{BB962C8B-B14F-4D97-AF65-F5344CB8AC3E}">
        <p14:creationId xmlns:p14="http://schemas.microsoft.com/office/powerpoint/2010/main" val="16870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tmplLst>
          <p:tmpl lvl="1">
            <p:tnLst>
              <p:par>
                <p:cTn presetID="10"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9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2 - navy">
    <p:bg>
      <p:bgPr>
        <a:solidFill>
          <a:schemeClr val="tx2"/>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6" y="1690254"/>
            <a:ext cx="9258803" cy="5167745"/>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CCC8BF0D-6326-8343-65A5-FF875D47CBD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023461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2 - green">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A018845-D01F-E9C1-0F15-7C43838AA010}"/>
              </a:ext>
            </a:extLst>
          </p:cNvPr>
          <p:cNvSpPr/>
          <p:nvPr userDrawn="1"/>
        </p:nvSpPr>
        <p:spPr>
          <a:xfrm>
            <a:off x="2933194" y="1690254"/>
            <a:ext cx="9258805" cy="5167746"/>
          </a:xfrm>
          <a:custGeom>
            <a:avLst/>
            <a:gdLst>
              <a:gd name="connsiteX0" fmla="*/ 6924701 w 9620088"/>
              <a:gd name="connsiteY0" fmla="*/ 0 h 5369394"/>
              <a:gd name="connsiteX1" fmla="*/ 9443029 w 9620088"/>
              <a:gd name="connsiteY1" fmla="*/ 457203 h 5369394"/>
              <a:gd name="connsiteX2" fmla="*/ 9620088 w 9620088"/>
              <a:gd name="connsiteY2" fmla="*/ 529815 h 5369394"/>
              <a:gd name="connsiteX3" fmla="*/ 9620088 w 9620088"/>
              <a:gd name="connsiteY3" fmla="*/ 5369394 h 5369394"/>
              <a:gd name="connsiteX4" fmla="*/ 0 w 9620088"/>
              <a:gd name="connsiteY4" fmla="*/ 5369394 h 5369394"/>
              <a:gd name="connsiteX5" fmla="*/ 25377 w 9620088"/>
              <a:gd name="connsiteY5" fmla="*/ 5274802 h 5369394"/>
              <a:gd name="connsiteX6" fmla="*/ 6924701 w 9620088"/>
              <a:gd name="connsiteY6" fmla="*/ 0 h 53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088" h="5369394">
                <a:moveTo>
                  <a:pt x="6924701" y="0"/>
                </a:moveTo>
                <a:cubicBezTo>
                  <a:pt x="7786551" y="0"/>
                  <a:pt x="8644207" y="149897"/>
                  <a:pt x="9443029" y="457203"/>
                </a:cubicBezTo>
                <a:lnTo>
                  <a:pt x="9620088" y="529815"/>
                </a:lnTo>
                <a:lnTo>
                  <a:pt x="9620088" y="5369394"/>
                </a:lnTo>
                <a:lnTo>
                  <a:pt x="0" y="5369394"/>
                </a:lnTo>
                <a:lnTo>
                  <a:pt x="25377" y="5274802"/>
                </a:lnTo>
                <a:cubicBezTo>
                  <a:pt x="1076014" y="1665517"/>
                  <a:pt x="4051869" y="0"/>
                  <a:pt x="6924701" y="0"/>
                </a:cubicBezTo>
                <a:close/>
              </a:path>
            </a:pathLst>
          </a:custGeom>
          <a:blipFill dpi="0" rotWithShape="1">
            <a:blip r:embed="rId2"/>
            <a:srcRect/>
            <a:tile tx="0" ty="0" sx="65000" sy="6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8" name="Text Placeholder 14">
            <a:extLst>
              <a:ext uri="{FF2B5EF4-FFF2-40B4-BE49-F238E27FC236}">
                <a16:creationId xmlns:a16="http://schemas.microsoft.com/office/drawing/2014/main" id="{A5B1266E-982E-C40B-87DC-374C053A40EF}"/>
              </a:ext>
            </a:extLst>
          </p:cNvPr>
          <p:cNvSpPr>
            <a:spLocks noGrp="1"/>
          </p:cNvSpPr>
          <p:nvPr>
            <p:ph type="body" sz="quarter" idx="10" hasCustomPrompt="1"/>
          </p:nvPr>
        </p:nvSpPr>
        <p:spPr>
          <a:xfrm>
            <a:off x="507143" y="1508569"/>
            <a:ext cx="3906155"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10" name="Text Placeholder 16">
            <a:extLst>
              <a:ext uri="{FF2B5EF4-FFF2-40B4-BE49-F238E27FC236}">
                <a16:creationId xmlns:a16="http://schemas.microsoft.com/office/drawing/2014/main" id="{C57C47A7-088C-E0B6-8959-2F60F68CBCEB}"/>
              </a:ext>
            </a:extLst>
          </p:cNvPr>
          <p:cNvSpPr>
            <a:spLocks noGrp="1"/>
          </p:cNvSpPr>
          <p:nvPr>
            <p:ph type="body" sz="quarter" idx="11" hasCustomPrompt="1"/>
          </p:nvPr>
        </p:nvSpPr>
        <p:spPr>
          <a:xfrm>
            <a:off x="507143" y="2824955"/>
            <a:ext cx="3905992"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11" name="Text Placeholder 18">
            <a:extLst>
              <a:ext uri="{FF2B5EF4-FFF2-40B4-BE49-F238E27FC236}">
                <a16:creationId xmlns:a16="http://schemas.microsoft.com/office/drawing/2014/main" id="{CB816E8C-6515-E580-D602-8CCAE3DD8537}"/>
              </a:ext>
            </a:extLst>
          </p:cNvPr>
          <p:cNvSpPr>
            <a:spLocks noGrp="1"/>
          </p:cNvSpPr>
          <p:nvPr>
            <p:ph type="body" sz="quarter" idx="12" hasCustomPrompt="1"/>
          </p:nvPr>
        </p:nvSpPr>
        <p:spPr>
          <a:xfrm>
            <a:off x="507143" y="3092034"/>
            <a:ext cx="3905992"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2" name="Graphic 17">
            <a:extLst>
              <a:ext uri="{FF2B5EF4-FFF2-40B4-BE49-F238E27FC236}">
                <a16:creationId xmlns:a16="http://schemas.microsoft.com/office/drawing/2014/main" id="{28C8304A-AA79-53D8-0F9B-BA1CC2F26559}"/>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60000"/>
              </a:schemeClr>
            </a:solidFill>
            <a:prstDash val="solid"/>
            <a:miter/>
          </a:ln>
        </p:spPr>
        <p:txBody>
          <a:bodyPr rtlCol="0" anchor="ctr"/>
          <a:lstStyle/>
          <a:p>
            <a:endParaRPr lang="en-GB"/>
          </a:p>
        </p:txBody>
      </p:sp>
    </p:spTree>
    <p:extLst>
      <p:ext uri="{BB962C8B-B14F-4D97-AF65-F5344CB8AC3E}">
        <p14:creationId xmlns:p14="http://schemas.microsoft.com/office/powerpoint/2010/main" val="1597862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3 - navy">
    <p:bg>
      <p:bgPr>
        <a:blipFill dpi="0" rotWithShape="1">
          <a:blip r:embed="rId2">
            <a:lum/>
          </a:blip>
          <a:srcRect/>
          <a:tile tx="0" ty="0" sx="67000" sy="67000" flip="none" algn="ctr"/>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4">
            <a:extLst>
              <a:ext uri="{FF2B5EF4-FFF2-40B4-BE49-F238E27FC236}">
                <a16:creationId xmlns:a16="http://schemas.microsoft.com/office/drawing/2014/main" id="{8127721F-04EF-C7DF-EF7F-C33F9A28CE11}"/>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7" name="Text Placeholder 16">
            <a:extLst>
              <a:ext uri="{FF2B5EF4-FFF2-40B4-BE49-F238E27FC236}">
                <a16:creationId xmlns:a16="http://schemas.microsoft.com/office/drawing/2014/main" id="{1438C83B-F7AC-6F0F-A364-823F391A927E}"/>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9" name="Text Placeholder 18">
            <a:extLst>
              <a:ext uri="{FF2B5EF4-FFF2-40B4-BE49-F238E27FC236}">
                <a16:creationId xmlns:a16="http://schemas.microsoft.com/office/drawing/2014/main" id="{88077384-9ACB-A4FD-1E23-82480B85ADDC}"/>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2" name="Graphic 17">
            <a:extLst>
              <a:ext uri="{FF2B5EF4-FFF2-40B4-BE49-F238E27FC236}">
                <a16:creationId xmlns:a16="http://schemas.microsoft.com/office/drawing/2014/main" id="{6BBAAD53-7351-6BC6-4DC9-9FF3FA0E7905}"/>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1">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3122461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3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6C3D2-0B0C-F6EF-551D-89DC357771AF}"/>
              </a:ext>
            </a:extLst>
          </p:cNvPr>
          <p:cNvSpPr/>
          <p:nvPr userDrawn="1"/>
        </p:nvSpPr>
        <p:spPr>
          <a:xfrm>
            <a:off x="0" y="0"/>
            <a:ext cx="43318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4">
            <a:extLst>
              <a:ext uri="{FF2B5EF4-FFF2-40B4-BE49-F238E27FC236}">
                <a16:creationId xmlns:a16="http://schemas.microsoft.com/office/drawing/2014/main" id="{6DC192A6-1138-34F1-2109-7785DA567F2A}"/>
              </a:ext>
            </a:extLst>
          </p:cNvPr>
          <p:cNvSpPr>
            <a:spLocks noGrp="1"/>
          </p:cNvSpPr>
          <p:nvPr>
            <p:ph type="body" sz="quarter" idx="10" hasCustomPrompt="1"/>
          </p:nvPr>
        </p:nvSpPr>
        <p:spPr>
          <a:xfrm>
            <a:off x="340726" y="1571928"/>
            <a:ext cx="3603202" cy="424732"/>
          </a:xfrm>
        </p:spPr>
        <p:txBody>
          <a:bodyPr wrap="square">
            <a:spAutoFit/>
          </a:bodyPr>
          <a:lstStyle>
            <a:lvl1pPr marL="0" indent="0" algn="l" defTabSz="914400" rtl="0" eaLnBrk="1" latinLnBrk="0" hangingPunct="1">
              <a:buNone/>
              <a:defRPr lang="en-US" sz="2400" kern="1200" dirty="0" smtClean="0">
                <a:solidFill>
                  <a:schemeClr val="tx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2pPr>
            <a:lvl3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3pPr>
            <a:lvl4pPr marL="0" algn="l" defTabSz="914400" rtl="0" eaLnBrk="1" latinLnBrk="0" hangingPunct="1">
              <a:defRPr lang="en-US" sz="2400" kern="1200" dirty="0" smtClean="0">
                <a:solidFill>
                  <a:schemeClr val="tx1">
                    <a:lumMod val="95000"/>
                    <a:lumOff val="5000"/>
                  </a:schemeClr>
                </a:solidFill>
                <a:latin typeface="Segoe UI" panose="020B0502040204020203" pitchFamily="34" charset="0"/>
                <a:ea typeface="+mn-ea"/>
                <a:cs typeface="Segoe UI" panose="020B0502040204020203" pitchFamily="34" charset="0"/>
              </a:defRPr>
            </a:lvl4pPr>
            <a:lvl5pPr marL="0" algn="l" defTabSz="914400" rtl="0" eaLnBrk="1" latinLnBrk="0" hangingPunct="1">
              <a:defRPr lang="en-GB" sz="2400" kern="1200" dirty="0">
                <a:solidFill>
                  <a:schemeClr val="tx1">
                    <a:lumMod val="95000"/>
                    <a:lumOff val="5000"/>
                  </a:schemeClr>
                </a:solidFill>
                <a:latin typeface="Segoe UI" panose="020B0502040204020203" pitchFamily="34" charset="0"/>
                <a:ea typeface="+mn-ea"/>
                <a:cs typeface="Segoe UI" panose="020B0502040204020203" pitchFamily="34" charset="0"/>
              </a:defRPr>
            </a:lvl5pPr>
          </a:lstStyle>
          <a:p>
            <a:pPr lvl="0"/>
            <a:r>
              <a:rPr lang="en-US"/>
              <a:t>“Quote”</a:t>
            </a:r>
          </a:p>
        </p:txBody>
      </p:sp>
      <p:sp>
        <p:nvSpPr>
          <p:cNvPr id="3" name="Text Placeholder 16">
            <a:extLst>
              <a:ext uri="{FF2B5EF4-FFF2-40B4-BE49-F238E27FC236}">
                <a16:creationId xmlns:a16="http://schemas.microsoft.com/office/drawing/2014/main" id="{101916FB-FC04-BF5D-90A5-78D07E3B3E81}"/>
              </a:ext>
            </a:extLst>
          </p:cNvPr>
          <p:cNvSpPr>
            <a:spLocks noGrp="1"/>
          </p:cNvSpPr>
          <p:nvPr>
            <p:ph type="body" sz="quarter" idx="11" hasCustomPrompt="1"/>
          </p:nvPr>
        </p:nvSpPr>
        <p:spPr>
          <a:xfrm>
            <a:off x="340889" y="2493776"/>
            <a:ext cx="3603039" cy="329207"/>
          </a:xfrm>
        </p:spPr>
        <p:txBody>
          <a:bodyPr>
            <a:noAutofit/>
          </a:bodyPr>
          <a:lstStyle>
            <a:lvl1pPr marL="0" indent="0" algn="l" defTabSz="914400" rtl="0" eaLnBrk="1" latinLnBrk="0" hangingPunct="1">
              <a:lnSpc>
                <a:spcPts val="2200"/>
              </a:lnSpc>
              <a:buNone/>
              <a:defRPr lang="en-US" sz="120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200" b="1" kern="1200" dirty="0" smtClean="0">
                <a:solidFill>
                  <a:srgbClr val="1A244A"/>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200" b="1" kern="1200" dirty="0" smtClean="0">
                <a:solidFill>
                  <a:srgbClr val="1A244A"/>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200" b="1" kern="1200" dirty="0">
                <a:solidFill>
                  <a:srgbClr val="1A244A"/>
                </a:solidFill>
                <a:latin typeface="Arial" panose="020B0604020202020204" pitchFamily="34" charset="0"/>
                <a:ea typeface="+mn-ea"/>
                <a:cs typeface="Arial" panose="020B0604020202020204" pitchFamily="34" charset="0"/>
              </a:defRPr>
            </a:lvl5pPr>
          </a:lstStyle>
          <a:p>
            <a:pPr lvl="0"/>
            <a:r>
              <a:rPr lang="en-US"/>
              <a:t>Name - Role</a:t>
            </a:r>
          </a:p>
        </p:txBody>
      </p:sp>
      <p:sp>
        <p:nvSpPr>
          <p:cNvPr id="6" name="Text Placeholder 18">
            <a:extLst>
              <a:ext uri="{FF2B5EF4-FFF2-40B4-BE49-F238E27FC236}">
                <a16:creationId xmlns:a16="http://schemas.microsoft.com/office/drawing/2014/main" id="{27DF3881-1D80-EFF6-723F-61DA0AD97315}"/>
              </a:ext>
            </a:extLst>
          </p:cNvPr>
          <p:cNvSpPr>
            <a:spLocks noGrp="1"/>
          </p:cNvSpPr>
          <p:nvPr>
            <p:ph type="body" sz="quarter" idx="12" hasCustomPrompt="1"/>
          </p:nvPr>
        </p:nvSpPr>
        <p:spPr>
          <a:xfrm>
            <a:off x="340889" y="2760855"/>
            <a:ext cx="3603039" cy="329207"/>
          </a:xfrm>
        </p:spPr>
        <p:txBody>
          <a:bodyPr>
            <a:noAutofit/>
          </a:bodyPr>
          <a:lstStyle>
            <a:lvl1pPr marL="0" indent="0" algn="l" defTabSz="914400" rtl="0" eaLnBrk="1" latinLnBrk="0" hangingPunct="1">
              <a:lnSpc>
                <a:spcPts val="2200"/>
              </a:lnSpc>
              <a:buNone/>
              <a:defRPr lang="en-US" sz="1050" b="1" kern="1200" dirty="0" smtClean="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200"/>
              </a:lnSpc>
              <a:buNone/>
              <a:defRPr lang="en-US" sz="1050" b="1" kern="1200" dirty="0" smtClean="0">
                <a:solidFill>
                  <a:srgbClr val="409E85"/>
                </a:solidFill>
                <a:latin typeface="Arial" panose="020B0604020202020204" pitchFamily="34" charset="0"/>
                <a:ea typeface="+mn-ea"/>
                <a:cs typeface="Arial" panose="020B0604020202020204" pitchFamily="34" charset="0"/>
              </a:defRPr>
            </a:lvl2pPr>
            <a:lvl3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3pPr>
            <a:lvl4pPr marL="0" algn="l" defTabSz="914400" rtl="0" eaLnBrk="1" latinLnBrk="0" hangingPunct="1">
              <a:lnSpc>
                <a:spcPts val="2200"/>
              </a:lnSpc>
              <a:defRPr lang="en-US" sz="1050" b="1" kern="1200" dirty="0" smtClean="0">
                <a:solidFill>
                  <a:srgbClr val="409E85"/>
                </a:solidFill>
                <a:latin typeface="Arial" panose="020B0604020202020204" pitchFamily="34" charset="0"/>
                <a:ea typeface="+mn-ea"/>
                <a:cs typeface="Arial" panose="020B0604020202020204" pitchFamily="34" charset="0"/>
              </a:defRPr>
            </a:lvl4pPr>
            <a:lvl5pPr marL="0" algn="l" defTabSz="914400" rtl="0" eaLnBrk="1" latinLnBrk="0" hangingPunct="1">
              <a:lnSpc>
                <a:spcPts val="2200"/>
              </a:lnSpc>
              <a:defRPr lang="en-GB" sz="1050" b="1" kern="1200" dirty="0">
                <a:solidFill>
                  <a:srgbClr val="409E85"/>
                </a:solidFill>
                <a:latin typeface="Arial" panose="020B0604020202020204" pitchFamily="34" charset="0"/>
                <a:ea typeface="+mn-ea"/>
                <a:cs typeface="Arial" panose="020B0604020202020204" pitchFamily="34" charset="0"/>
              </a:defRPr>
            </a:lvl5pPr>
          </a:lstStyle>
          <a:p>
            <a:pPr lvl="0"/>
            <a:r>
              <a:rPr lang="en-US"/>
              <a:t>ORGANIZATION</a:t>
            </a:r>
          </a:p>
        </p:txBody>
      </p:sp>
      <p:sp>
        <p:nvSpPr>
          <p:cNvPr id="10" name="Graphic 17">
            <a:extLst>
              <a:ext uri="{FF2B5EF4-FFF2-40B4-BE49-F238E27FC236}">
                <a16:creationId xmlns:a16="http://schemas.microsoft.com/office/drawing/2014/main" id="{2782A67A-1E98-98E0-0186-865007F4B77E}"/>
              </a:ext>
            </a:extLst>
          </p:cNvPr>
          <p:cNvSpPr/>
          <p:nvPr userDrawn="1"/>
        </p:nvSpPr>
        <p:spPr>
          <a:xfrm>
            <a:off x="321502" y="331411"/>
            <a:ext cx="2336837" cy="1830954"/>
          </a:xfrm>
          <a:custGeom>
            <a:avLst/>
            <a:gdLst>
              <a:gd name="connsiteX0" fmla="*/ 0 w 297656"/>
              <a:gd name="connsiteY0" fmla="*/ 244602 h 244602"/>
              <a:gd name="connsiteX1" fmla="*/ 0 w 297656"/>
              <a:gd name="connsiteY1" fmla="*/ 135350 h 244602"/>
              <a:gd name="connsiteX2" fmla="*/ 64389 w 297656"/>
              <a:gd name="connsiteY2" fmla="*/ 0 h 244602"/>
              <a:gd name="connsiteX3" fmla="*/ 126397 w 297656"/>
              <a:gd name="connsiteY3" fmla="*/ 0 h 244602"/>
              <a:gd name="connsiteX4" fmla="*/ 75819 w 297656"/>
              <a:gd name="connsiteY4" fmla="*/ 128016 h 244602"/>
              <a:gd name="connsiteX5" fmla="*/ 116586 w 297656"/>
              <a:gd name="connsiteY5" fmla="*/ 128016 h 244602"/>
              <a:gd name="connsiteX6" fmla="*/ 116586 w 297656"/>
              <a:gd name="connsiteY6" fmla="*/ 244602 h 244602"/>
              <a:gd name="connsiteX7" fmla="*/ 0 w 297656"/>
              <a:gd name="connsiteY7" fmla="*/ 244602 h 244602"/>
              <a:gd name="connsiteX8" fmla="*/ 171260 w 297656"/>
              <a:gd name="connsiteY8" fmla="*/ 244602 h 244602"/>
              <a:gd name="connsiteX9" fmla="*/ 171260 w 297656"/>
              <a:gd name="connsiteY9" fmla="*/ 135350 h 244602"/>
              <a:gd name="connsiteX10" fmla="*/ 235649 w 297656"/>
              <a:gd name="connsiteY10" fmla="*/ 0 h 244602"/>
              <a:gd name="connsiteX11" fmla="*/ 297656 w 297656"/>
              <a:gd name="connsiteY11" fmla="*/ 0 h 244602"/>
              <a:gd name="connsiteX12" fmla="*/ 246317 w 297656"/>
              <a:gd name="connsiteY12" fmla="*/ 128016 h 244602"/>
              <a:gd name="connsiteX13" fmla="*/ 287941 w 297656"/>
              <a:gd name="connsiteY13" fmla="*/ 128016 h 244602"/>
              <a:gd name="connsiteX14" fmla="*/ 287941 w 297656"/>
              <a:gd name="connsiteY14" fmla="*/ 244602 h 244602"/>
              <a:gd name="connsiteX15" fmla="*/ 171355 w 297656"/>
              <a:gd name="connsiteY15" fmla="*/ 244602 h 2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656" h="244602">
                <a:moveTo>
                  <a:pt x="0" y="244602"/>
                </a:moveTo>
                <a:lnTo>
                  <a:pt x="0" y="135350"/>
                </a:lnTo>
                <a:lnTo>
                  <a:pt x="64389" y="0"/>
                </a:lnTo>
                <a:lnTo>
                  <a:pt x="126397" y="0"/>
                </a:lnTo>
                <a:lnTo>
                  <a:pt x="75819" y="128016"/>
                </a:lnTo>
                <a:lnTo>
                  <a:pt x="116586" y="128016"/>
                </a:lnTo>
                <a:lnTo>
                  <a:pt x="116586" y="244602"/>
                </a:lnTo>
                <a:lnTo>
                  <a:pt x="0" y="244602"/>
                </a:lnTo>
                <a:close/>
                <a:moveTo>
                  <a:pt x="171260" y="244602"/>
                </a:moveTo>
                <a:lnTo>
                  <a:pt x="171260" y="135350"/>
                </a:lnTo>
                <a:lnTo>
                  <a:pt x="235649" y="0"/>
                </a:lnTo>
                <a:lnTo>
                  <a:pt x="297656" y="0"/>
                </a:lnTo>
                <a:lnTo>
                  <a:pt x="246317" y="128016"/>
                </a:lnTo>
                <a:lnTo>
                  <a:pt x="287941" y="128016"/>
                </a:lnTo>
                <a:lnTo>
                  <a:pt x="287941" y="244602"/>
                </a:lnTo>
                <a:lnTo>
                  <a:pt x="171355" y="244602"/>
                </a:lnTo>
                <a:close/>
              </a:path>
            </a:pathLst>
          </a:custGeom>
          <a:noFill/>
          <a:ln w="19050" cap="flat">
            <a:solidFill>
              <a:schemeClr val="accent2">
                <a:alpha val="40000"/>
              </a:schemeClr>
            </a:solidFill>
            <a:prstDash val="solid"/>
            <a:miter/>
          </a:ln>
        </p:spPr>
        <p:txBody>
          <a:bodyPr rtlCol="0" anchor="ctr"/>
          <a:lstStyle/>
          <a:p>
            <a:endParaRPr lang="en-GB"/>
          </a:p>
        </p:txBody>
      </p:sp>
    </p:spTree>
    <p:extLst>
      <p:ext uri="{BB962C8B-B14F-4D97-AF65-F5344CB8AC3E}">
        <p14:creationId xmlns:p14="http://schemas.microsoft.com/office/powerpoint/2010/main" val="1437460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98D9EF-25D3-C0E9-FCA9-CC474B9F8B62}"/>
              </a:ext>
            </a:extLst>
          </p:cNvPr>
          <p:cNvSpPr txBox="1"/>
          <p:nvPr userDrawn="1"/>
        </p:nvSpPr>
        <p:spPr>
          <a:xfrm>
            <a:off x="3897630" y="5152469"/>
            <a:ext cx="43967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grpSp>
        <p:nvGrpSpPr>
          <p:cNvPr id="7" name="Group 6">
            <a:extLst>
              <a:ext uri="{FF2B5EF4-FFF2-40B4-BE49-F238E27FC236}">
                <a16:creationId xmlns:a16="http://schemas.microsoft.com/office/drawing/2014/main" id="{81E90B03-1C71-8CF7-3A9D-9AFCFD7BBE6C}"/>
              </a:ext>
            </a:extLst>
          </p:cNvPr>
          <p:cNvGrpSpPr/>
          <p:nvPr userDrawn="1"/>
        </p:nvGrpSpPr>
        <p:grpSpPr>
          <a:xfrm>
            <a:off x="1" y="0"/>
            <a:ext cx="12192000" cy="6857999"/>
            <a:chOff x="1" y="0"/>
            <a:chExt cx="12192000" cy="6857999"/>
          </a:xfrm>
        </p:grpSpPr>
        <p:sp>
          <p:nvSpPr>
            <p:cNvPr id="8" name="Freeform: Shape 7">
              <a:extLst>
                <a:ext uri="{FF2B5EF4-FFF2-40B4-BE49-F238E27FC236}">
                  <a16:creationId xmlns:a16="http://schemas.microsoft.com/office/drawing/2014/main" id="{B01C417F-AAE6-95BB-EB59-8082B999101F}"/>
                </a:ext>
              </a:extLst>
            </p:cNvPr>
            <p:cNvSpPr/>
            <p:nvPr/>
          </p:nvSpPr>
          <p:spPr>
            <a:xfrm>
              <a:off x="1" y="0"/>
              <a:ext cx="3219345" cy="6415835"/>
            </a:xfrm>
            <a:custGeom>
              <a:avLst/>
              <a:gdLst>
                <a:gd name="connsiteX0" fmla="*/ 0 w 3219345"/>
                <a:gd name="connsiteY0" fmla="*/ 0 h 6415835"/>
                <a:gd name="connsiteX1" fmla="*/ 3219345 w 3219345"/>
                <a:gd name="connsiteY1" fmla="*/ 0 h 6415835"/>
                <a:gd name="connsiteX2" fmla="*/ 3219345 w 3219345"/>
                <a:gd name="connsiteY2" fmla="*/ 6415835 h 6415835"/>
                <a:gd name="connsiteX3" fmla="*/ 0 w 3219345"/>
                <a:gd name="connsiteY3" fmla="*/ 3196987 h 6415835"/>
                <a:gd name="connsiteX4" fmla="*/ 0 w 3219345"/>
                <a:gd name="connsiteY4" fmla="*/ 0 h 64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345" h="6415835">
                  <a:moveTo>
                    <a:pt x="0" y="0"/>
                  </a:moveTo>
                  <a:lnTo>
                    <a:pt x="3219345" y="0"/>
                  </a:lnTo>
                  <a:lnTo>
                    <a:pt x="3219345" y="6415835"/>
                  </a:lnTo>
                  <a:lnTo>
                    <a:pt x="0" y="3196987"/>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Freeform: Shape 8">
              <a:extLst>
                <a:ext uri="{FF2B5EF4-FFF2-40B4-BE49-F238E27FC236}">
                  <a16:creationId xmlns:a16="http://schemas.microsoft.com/office/drawing/2014/main" id="{02A35EBA-6E2B-04EC-83E9-A43889D7C716}"/>
                </a:ext>
              </a:extLst>
            </p:cNvPr>
            <p:cNvSpPr/>
            <p:nvPr/>
          </p:nvSpPr>
          <p:spPr>
            <a:xfrm>
              <a:off x="8753425" y="0"/>
              <a:ext cx="882635" cy="441285"/>
            </a:xfrm>
            <a:custGeom>
              <a:avLst/>
              <a:gdLst>
                <a:gd name="connsiteX0" fmla="*/ 0 w 882635"/>
                <a:gd name="connsiteY0" fmla="*/ 0 h 441285"/>
                <a:gd name="connsiteX1" fmla="*/ 882635 w 882635"/>
                <a:gd name="connsiteY1" fmla="*/ 0 h 441285"/>
                <a:gd name="connsiteX2" fmla="*/ 441350 w 882635"/>
                <a:gd name="connsiteY2" fmla="*/ 441285 h 441285"/>
                <a:gd name="connsiteX3" fmla="*/ 0 w 882635"/>
                <a:gd name="connsiteY3" fmla="*/ 0 h 441285"/>
              </a:gdLst>
              <a:ahLst/>
              <a:cxnLst>
                <a:cxn ang="0">
                  <a:pos x="connsiteX0" y="connsiteY0"/>
                </a:cxn>
                <a:cxn ang="0">
                  <a:pos x="connsiteX1" y="connsiteY1"/>
                </a:cxn>
                <a:cxn ang="0">
                  <a:pos x="connsiteX2" y="connsiteY2"/>
                </a:cxn>
                <a:cxn ang="0">
                  <a:pos x="connsiteX3" y="connsiteY3"/>
                </a:cxn>
              </a:cxnLst>
              <a:rect l="l" t="t" r="r" b="b"/>
              <a:pathLst>
                <a:path w="882635" h="441285">
                  <a:moveTo>
                    <a:pt x="0" y="0"/>
                  </a:moveTo>
                  <a:lnTo>
                    <a:pt x="882635" y="0"/>
                  </a:lnTo>
                  <a:lnTo>
                    <a:pt x="441350" y="441285"/>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373009C6-8571-BC57-3A51-58AA5689A5BE}"/>
                </a:ext>
              </a:extLst>
            </p:cNvPr>
            <p:cNvSpPr/>
            <p:nvPr/>
          </p:nvSpPr>
          <p:spPr>
            <a:xfrm>
              <a:off x="9194776" y="441285"/>
              <a:ext cx="2997225" cy="6416714"/>
            </a:xfrm>
            <a:custGeom>
              <a:avLst/>
              <a:gdLst>
                <a:gd name="connsiteX0" fmla="*/ 0 w 2997225"/>
                <a:gd name="connsiteY0" fmla="*/ 0 h 6416714"/>
                <a:gd name="connsiteX1" fmla="*/ 2997225 w 2997225"/>
                <a:gd name="connsiteY1" fmla="*/ 2997226 h 6416714"/>
                <a:gd name="connsiteX2" fmla="*/ 2997225 w 2997225"/>
                <a:gd name="connsiteY2" fmla="*/ 6416714 h 6416714"/>
                <a:gd name="connsiteX3" fmla="*/ 0 w 2997225"/>
                <a:gd name="connsiteY3" fmla="*/ 6416714 h 6416714"/>
                <a:gd name="connsiteX4" fmla="*/ 0 w 2997225"/>
                <a:gd name="connsiteY4" fmla="*/ 0 h 641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7225" h="6416714">
                  <a:moveTo>
                    <a:pt x="0" y="0"/>
                  </a:moveTo>
                  <a:lnTo>
                    <a:pt x="2997225" y="2997226"/>
                  </a:lnTo>
                  <a:lnTo>
                    <a:pt x="2997225" y="6416714"/>
                  </a:lnTo>
                  <a:lnTo>
                    <a:pt x="0" y="6416714"/>
                  </a:lnTo>
                  <a:lnTo>
                    <a:pt x="0"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0877FCA1-069D-B533-2333-7E24A9699B98}"/>
                </a:ext>
              </a:extLst>
            </p:cNvPr>
            <p:cNvSpPr/>
            <p:nvPr/>
          </p:nvSpPr>
          <p:spPr>
            <a:xfrm>
              <a:off x="2778062" y="6416715"/>
              <a:ext cx="882568" cy="441284"/>
            </a:xfrm>
            <a:custGeom>
              <a:avLst/>
              <a:gdLst>
                <a:gd name="connsiteX0" fmla="*/ 441284 w 882568"/>
                <a:gd name="connsiteY0" fmla="*/ 0 h 441284"/>
                <a:gd name="connsiteX1" fmla="*/ 882568 w 882568"/>
                <a:gd name="connsiteY1" fmla="*/ 441284 h 441284"/>
                <a:gd name="connsiteX2" fmla="*/ 0 w 882568"/>
                <a:gd name="connsiteY2" fmla="*/ 441284 h 441284"/>
                <a:gd name="connsiteX3" fmla="*/ 441284 w 882568"/>
                <a:gd name="connsiteY3" fmla="*/ 0 h 441284"/>
              </a:gdLst>
              <a:ahLst/>
              <a:cxnLst>
                <a:cxn ang="0">
                  <a:pos x="connsiteX0" y="connsiteY0"/>
                </a:cxn>
                <a:cxn ang="0">
                  <a:pos x="connsiteX1" y="connsiteY1"/>
                </a:cxn>
                <a:cxn ang="0">
                  <a:pos x="connsiteX2" y="connsiteY2"/>
                </a:cxn>
                <a:cxn ang="0">
                  <a:pos x="connsiteX3" y="connsiteY3"/>
                </a:cxn>
              </a:cxnLst>
              <a:rect l="l" t="t" r="r" b="b"/>
              <a:pathLst>
                <a:path w="882568" h="441284">
                  <a:moveTo>
                    <a:pt x="441284" y="0"/>
                  </a:moveTo>
                  <a:lnTo>
                    <a:pt x="882568" y="441284"/>
                  </a:lnTo>
                  <a:lnTo>
                    <a:pt x="0" y="441284"/>
                  </a:lnTo>
                  <a:lnTo>
                    <a:pt x="441284" y="0"/>
                  </a:lnTo>
                  <a:close/>
                </a:path>
              </a:pathLst>
            </a:custGeom>
            <a:solidFill>
              <a:srgbClr val="55D2B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110" y="1018776"/>
            <a:ext cx="2772618" cy="3026049"/>
          </a:xfrm>
          <a:prstGeom prst="rect">
            <a:avLst/>
          </a:prstGeom>
        </p:spPr>
      </p:pic>
    </p:spTree>
    <p:extLst>
      <p:ext uri="{BB962C8B-B14F-4D97-AF65-F5344CB8AC3E}">
        <p14:creationId xmlns:p14="http://schemas.microsoft.com/office/powerpoint/2010/main" val="175806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2">
    <p:bg>
      <p:bgPr>
        <a:solidFill>
          <a:schemeClr val="tx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A56D859B-9AEB-75B4-4DDC-7530D9C05978}"/>
              </a:ext>
            </a:extLst>
          </p:cNvPr>
          <p:cNvSpPr/>
          <p:nvPr userDrawn="1"/>
        </p:nvSpPr>
        <p:spPr>
          <a:xfrm>
            <a:off x="8287651" y="1215171"/>
            <a:ext cx="3904349" cy="5642828"/>
          </a:xfrm>
          <a:custGeom>
            <a:avLst/>
            <a:gdLst>
              <a:gd name="connsiteX0" fmla="*/ 5 w 3904349"/>
              <a:gd name="connsiteY0" fmla="*/ 0 h 5642828"/>
              <a:gd name="connsiteX1" fmla="*/ 3904349 w 3904349"/>
              <a:gd name="connsiteY1" fmla="*/ 3901136 h 5642828"/>
              <a:gd name="connsiteX2" fmla="*/ 3904349 w 3904349"/>
              <a:gd name="connsiteY2" fmla="*/ 4859019 h 5642828"/>
              <a:gd name="connsiteX3" fmla="*/ 3121185 w 3904349"/>
              <a:gd name="connsiteY3" fmla="*/ 5642828 h 5642828"/>
              <a:gd name="connsiteX4" fmla="*/ 0 w 3904349"/>
              <a:gd name="connsiteY4" fmla="*/ 5642828 h 5642828"/>
              <a:gd name="connsiteX5" fmla="*/ 0 w 3904349"/>
              <a:gd name="connsiteY5" fmla="*/ 3 h 5642828"/>
              <a:gd name="connsiteX6" fmla="*/ 1 w 3904349"/>
              <a:gd name="connsiteY6" fmla="*/ 4 h 5642828"/>
              <a:gd name="connsiteX7" fmla="*/ 5 w 3904349"/>
              <a:gd name="connsiteY7" fmla="*/ 0 h 56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4349" h="5642828">
                <a:moveTo>
                  <a:pt x="5" y="0"/>
                </a:moveTo>
                <a:lnTo>
                  <a:pt x="3904349" y="3901136"/>
                </a:lnTo>
                <a:lnTo>
                  <a:pt x="3904349" y="4859019"/>
                </a:lnTo>
                <a:lnTo>
                  <a:pt x="3121185" y="5642828"/>
                </a:lnTo>
                <a:lnTo>
                  <a:pt x="0" y="5642828"/>
                </a:lnTo>
                <a:lnTo>
                  <a:pt x="0" y="3"/>
                </a:lnTo>
                <a:lnTo>
                  <a:pt x="1" y="4"/>
                </a:lnTo>
                <a:lnTo>
                  <a:pt x="5" y="0"/>
                </a:lnTo>
                <a:close/>
              </a:path>
            </a:pathLst>
          </a:custGeom>
          <a:solidFill>
            <a:srgbClr val="55D2B1">
              <a:alpha val="3000"/>
            </a:srgbClr>
          </a:solidFill>
          <a:ln w="375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AAF55103-FC42-48B4-0F11-3C2E21B3F08E}"/>
              </a:ext>
            </a:extLst>
          </p:cNvPr>
          <p:cNvSpPr txBox="1"/>
          <p:nvPr userDrawn="1"/>
        </p:nvSpPr>
        <p:spPr>
          <a:xfrm>
            <a:off x="3897630" y="6288749"/>
            <a:ext cx="4396740" cy="254172"/>
          </a:xfrm>
          <a:prstGeom prst="rect">
            <a:avLst/>
          </a:prstGeom>
          <a:noFill/>
        </p:spPr>
        <p:txBody>
          <a:bodyPr wrap="square" rtlCol="0">
            <a:spAutoFit/>
          </a:bodyPr>
          <a:lstStyle/>
          <a:p>
            <a:pPr algn="ctr">
              <a:lnSpc>
                <a:spcPct val="150000"/>
              </a:lnSpc>
            </a:pPr>
            <a:r>
              <a:rPr lang="en-GB" sz="800">
                <a:solidFill>
                  <a:schemeClr val="bg1"/>
                </a:solidFill>
                <a:latin typeface="Arial" panose="020B0604020202020204" pitchFamily="34" charset="0"/>
                <a:ea typeface="Calibri" panose="020F0502020204030204" pitchFamily="34" charset="0"/>
                <a:cs typeface="Arial" panose="020B0604020202020204" pitchFamily="34" charset="0"/>
              </a:rPr>
              <a:t>© 2024 Saville Assessment Ltd. All rights reserved.</a:t>
            </a:r>
          </a:p>
        </p:txBody>
      </p:sp>
      <p:grpSp>
        <p:nvGrpSpPr>
          <p:cNvPr id="118" name="Group 117">
            <a:extLst>
              <a:ext uri="{FF2B5EF4-FFF2-40B4-BE49-F238E27FC236}">
                <a16:creationId xmlns:a16="http://schemas.microsoft.com/office/drawing/2014/main" id="{2FA7E0BF-4D7F-3D16-A78B-4AEA2951B154}"/>
              </a:ext>
            </a:extLst>
          </p:cNvPr>
          <p:cNvGrpSpPr/>
          <p:nvPr userDrawn="1"/>
        </p:nvGrpSpPr>
        <p:grpSpPr>
          <a:xfrm>
            <a:off x="2037138" y="2014150"/>
            <a:ext cx="8117724" cy="2842055"/>
            <a:chOff x="2160931" y="2014150"/>
            <a:chExt cx="8117724" cy="2842055"/>
          </a:xfrm>
        </p:grpSpPr>
        <p:pic>
          <p:nvPicPr>
            <p:cNvPr id="14" name="Graphic 13">
              <a:extLst>
                <a:ext uri="{FF2B5EF4-FFF2-40B4-BE49-F238E27FC236}">
                  <a16:creationId xmlns:a16="http://schemas.microsoft.com/office/drawing/2014/main" id="{98CD8B72-79ED-72DB-4493-2E0AF533EFC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931" y="2116321"/>
              <a:ext cx="2419314" cy="2640450"/>
            </a:xfrm>
            <a:prstGeom prst="rect">
              <a:avLst/>
            </a:prstGeom>
          </p:spPr>
        </p:pic>
        <p:cxnSp>
          <p:nvCxnSpPr>
            <p:cNvPr id="3" name="Straight Connector 2">
              <a:extLst>
                <a:ext uri="{FF2B5EF4-FFF2-40B4-BE49-F238E27FC236}">
                  <a16:creationId xmlns:a16="http://schemas.microsoft.com/office/drawing/2014/main" id="{585EF3F2-C4AE-E178-4AE0-78CB6B931D09}"/>
                </a:ext>
              </a:extLst>
            </p:cNvPr>
            <p:cNvCxnSpPr>
              <a:cxnSpLocks/>
            </p:cNvCxnSpPr>
            <p:nvPr userDrawn="1"/>
          </p:nvCxnSpPr>
          <p:spPr>
            <a:xfrm>
              <a:off x="5650056" y="2014150"/>
              <a:ext cx="0" cy="284205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98D9EF-25D3-C0E9-FCA9-CC474B9F8B62}"/>
                </a:ext>
              </a:extLst>
            </p:cNvPr>
            <p:cNvSpPr txBox="1"/>
            <p:nvPr userDrawn="1"/>
          </p:nvSpPr>
          <p:spPr>
            <a:xfrm>
              <a:off x="7193569" y="2122929"/>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www.</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4" name="Freeform: Shape 3">
              <a:extLst>
                <a:ext uri="{FF2B5EF4-FFF2-40B4-BE49-F238E27FC236}">
                  <a16:creationId xmlns:a16="http://schemas.microsoft.com/office/drawing/2014/main" id="{24B7E8A9-3E72-63B0-AA04-19072D4973FF}"/>
                </a:ext>
              </a:extLst>
            </p:cNvPr>
            <p:cNvSpPr/>
            <p:nvPr userDrawn="1"/>
          </p:nvSpPr>
          <p:spPr>
            <a:xfrm rot="5400000">
              <a:off x="6696078" y="2268881"/>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549D2551-03D3-20F8-E006-48D9BE5BFE4B}"/>
                </a:ext>
              </a:extLst>
            </p:cNvPr>
            <p:cNvSpPr txBox="1"/>
            <p:nvPr userDrawn="1"/>
          </p:nvSpPr>
          <p:spPr>
            <a:xfrm>
              <a:off x="7193569" y="3205044"/>
              <a:ext cx="299363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+44(0)20 8619 9000</a:t>
              </a:r>
            </a:p>
          </p:txBody>
        </p:sp>
        <p:sp>
          <p:nvSpPr>
            <p:cNvPr id="13" name="Freeform: Shape 12">
              <a:extLst>
                <a:ext uri="{FF2B5EF4-FFF2-40B4-BE49-F238E27FC236}">
                  <a16:creationId xmlns:a16="http://schemas.microsoft.com/office/drawing/2014/main" id="{8763D0CC-5CF0-5E4D-3888-E5059EC19A0B}"/>
                </a:ext>
              </a:extLst>
            </p:cNvPr>
            <p:cNvSpPr/>
            <p:nvPr userDrawn="1"/>
          </p:nvSpPr>
          <p:spPr>
            <a:xfrm rot="5400000">
              <a:off x="6696078" y="3336763"/>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1C489FC4-16FF-CB68-EA66-472ABBF90130}"/>
                </a:ext>
              </a:extLst>
            </p:cNvPr>
            <p:cNvSpPr txBox="1"/>
            <p:nvPr userDrawn="1"/>
          </p:nvSpPr>
          <p:spPr>
            <a:xfrm>
              <a:off x="7193568" y="4261496"/>
              <a:ext cx="3085087"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info@</a:t>
              </a:r>
              <a:r>
                <a:rPr kumimoji="0" lang="en-GB" sz="18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savilleassessment</a:t>
              </a:r>
              <a:r>
                <a:rPr kumimoji="0" lang="en-GB" sz="2000" b="0" i="0" u="none" strike="noStrike" kern="1200" cap="none" spc="0" normalizeH="0" baseline="0" noProof="0">
                  <a:ln>
                    <a:noFill/>
                  </a:ln>
                  <a:solidFill>
                    <a:prstClr val="white"/>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.com</a:t>
              </a:r>
            </a:p>
          </p:txBody>
        </p:sp>
        <p:sp>
          <p:nvSpPr>
            <p:cNvPr id="16" name="Freeform: Shape 15">
              <a:extLst>
                <a:ext uri="{FF2B5EF4-FFF2-40B4-BE49-F238E27FC236}">
                  <a16:creationId xmlns:a16="http://schemas.microsoft.com/office/drawing/2014/main" id="{37436DDF-9415-000D-7EC1-7FA4B646F6AA}"/>
                </a:ext>
              </a:extLst>
            </p:cNvPr>
            <p:cNvSpPr/>
            <p:nvPr userDrawn="1"/>
          </p:nvSpPr>
          <p:spPr>
            <a:xfrm rot="5400000">
              <a:off x="6696078" y="4389405"/>
              <a:ext cx="527398" cy="2073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rgbClr val="55D2B1"/>
            </a:solidFill>
            <a:ln w="4073" cap="flat">
              <a:noFill/>
              <a:prstDash val="solid"/>
              <a:miter/>
            </a:ln>
          </p:spPr>
          <p:txBody>
            <a:bodyPr rtlCol="0" anchor="ctr"/>
            <a:lstStyle/>
            <a:p>
              <a:endParaRPr lang="en-GB"/>
            </a:p>
          </p:txBody>
        </p:sp>
      </p:grpSp>
      <p:sp>
        <p:nvSpPr>
          <p:cNvPr id="115" name="Freeform: Shape 114">
            <a:extLst>
              <a:ext uri="{FF2B5EF4-FFF2-40B4-BE49-F238E27FC236}">
                <a16:creationId xmlns:a16="http://schemas.microsoft.com/office/drawing/2014/main" id="{BAF5DDB7-E40A-CE16-606A-A02D62D43D62}"/>
              </a:ext>
            </a:extLst>
          </p:cNvPr>
          <p:cNvSpPr/>
          <p:nvPr userDrawn="1"/>
        </p:nvSpPr>
        <p:spPr>
          <a:xfrm>
            <a:off x="-1" y="0"/>
            <a:ext cx="3900917" cy="5598471"/>
          </a:xfrm>
          <a:custGeom>
            <a:avLst/>
            <a:gdLst>
              <a:gd name="connsiteX0" fmla="*/ 734567 w 3900917"/>
              <a:gd name="connsiteY0" fmla="*/ 0 h 5598471"/>
              <a:gd name="connsiteX1" fmla="*/ 3900917 w 3900917"/>
              <a:gd name="connsiteY1" fmla="*/ 0 h 5598471"/>
              <a:gd name="connsiteX2" fmla="*/ 3900917 w 3900917"/>
              <a:gd name="connsiteY2" fmla="*/ 5598471 h 5598471"/>
              <a:gd name="connsiteX3" fmla="*/ 0 w 3900917"/>
              <a:gd name="connsiteY3" fmla="*/ 1694346 h 5598471"/>
              <a:gd name="connsiteX4" fmla="*/ 0 w 3900917"/>
              <a:gd name="connsiteY4" fmla="*/ 735776 h 5598471"/>
              <a:gd name="connsiteX5" fmla="*/ 734567 w 3900917"/>
              <a:gd name="connsiteY5" fmla="*/ 0 h 559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917" h="5598471">
                <a:moveTo>
                  <a:pt x="734567" y="0"/>
                </a:moveTo>
                <a:lnTo>
                  <a:pt x="3900917" y="0"/>
                </a:lnTo>
                <a:lnTo>
                  <a:pt x="3900917" y="5598471"/>
                </a:lnTo>
                <a:lnTo>
                  <a:pt x="0" y="1694346"/>
                </a:lnTo>
                <a:lnTo>
                  <a:pt x="0" y="735776"/>
                </a:lnTo>
                <a:lnTo>
                  <a:pt x="734567" y="0"/>
                </a:lnTo>
                <a:close/>
              </a:path>
            </a:pathLst>
          </a:custGeom>
          <a:solidFill>
            <a:srgbClr val="55D2B1">
              <a:alpha val="3000"/>
            </a:srgbClr>
          </a:solidFill>
          <a:ln w="375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4" name="Freeform: Shape 113">
            <a:extLst>
              <a:ext uri="{FF2B5EF4-FFF2-40B4-BE49-F238E27FC236}">
                <a16:creationId xmlns:a16="http://schemas.microsoft.com/office/drawing/2014/main" id="{03FAFC63-C994-1E64-EAB7-D64CCC4FB498}"/>
              </a:ext>
            </a:extLst>
          </p:cNvPr>
          <p:cNvSpPr/>
          <p:nvPr userDrawn="1"/>
        </p:nvSpPr>
        <p:spPr>
          <a:xfrm>
            <a:off x="7072476" y="0"/>
            <a:ext cx="2429279" cy="1215175"/>
          </a:xfrm>
          <a:custGeom>
            <a:avLst/>
            <a:gdLst>
              <a:gd name="connsiteX0" fmla="*/ 0 w 2429279"/>
              <a:gd name="connsiteY0" fmla="*/ 0 h 1215175"/>
              <a:gd name="connsiteX1" fmla="*/ 2429279 w 2429279"/>
              <a:gd name="connsiteY1" fmla="*/ 0 h 1215175"/>
              <a:gd name="connsiteX2" fmla="*/ 1215180 w 2429279"/>
              <a:gd name="connsiteY2" fmla="*/ 1215172 h 1215175"/>
              <a:gd name="connsiteX3" fmla="*/ 1215175 w 2429279"/>
              <a:gd name="connsiteY3" fmla="*/ 1215167 h 1215175"/>
              <a:gd name="connsiteX4" fmla="*/ 1215175 w 2429279"/>
              <a:gd name="connsiteY4" fmla="*/ 1215175 h 1215175"/>
              <a:gd name="connsiteX5" fmla="*/ 0 w 2429279"/>
              <a:gd name="connsiteY5" fmla="*/ 0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279" h="1215175">
                <a:moveTo>
                  <a:pt x="0" y="0"/>
                </a:moveTo>
                <a:lnTo>
                  <a:pt x="2429279" y="0"/>
                </a:lnTo>
                <a:lnTo>
                  <a:pt x="1215180" y="1215172"/>
                </a:lnTo>
                <a:lnTo>
                  <a:pt x="1215175" y="1215167"/>
                </a:lnTo>
                <a:lnTo>
                  <a:pt x="1215175" y="1215175"/>
                </a:lnTo>
                <a:lnTo>
                  <a:pt x="0" y="0"/>
                </a:lnTo>
                <a:close/>
              </a:path>
            </a:pathLst>
          </a:custGeom>
          <a:solidFill>
            <a:srgbClr val="55D2B1">
              <a:alpha val="3000"/>
            </a:srgbClr>
          </a:solidFill>
          <a:ln w="375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EC0650C7-A129-27BB-F8D6-5E1F3727AD49}"/>
              </a:ext>
            </a:extLst>
          </p:cNvPr>
          <p:cNvSpPr/>
          <p:nvPr userDrawn="1"/>
        </p:nvSpPr>
        <p:spPr>
          <a:xfrm>
            <a:off x="2644819" y="5598462"/>
            <a:ext cx="2519076" cy="1259538"/>
          </a:xfrm>
          <a:custGeom>
            <a:avLst/>
            <a:gdLst>
              <a:gd name="connsiteX0" fmla="*/ 1259538 w 2519076"/>
              <a:gd name="connsiteY0" fmla="*/ 0 h 1259538"/>
              <a:gd name="connsiteX1" fmla="*/ 2519076 w 2519076"/>
              <a:gd name="connsiteY1" fmla="*/ 1259538 h 1259538"/>
              <a:gd name="connsiteX2" fmla="*/ 0 w 2519076"/>
              <a:gd name="connsiteY2" fmla="*/ 1259538 h 1259538"/>
              <a:gd name="connsiteX3" fmla="*/ 1259538 w 2519076"/>
              <a:gd name="connsiteY3" fmla="*/ 0 h 1259538"/>
            </a:gdLst>
            <a:ahLst/>
            <a:cxnLst>
              <a:cxn ang="0">
                <a:pos x="connsiteX0" y="connsiteY0"/>
              </a:cxn>
              <a:cxn ang="0">
                <a:pos x="connsiteX1" y="connsiteY1"/>
              </a:cxn>
              <a:cxn ang="0">
                <a:pos x="connsiteX2" y="connsiteY2"/>
              </a:cxn>
              <a:cxn ang="0">
                <a:pos x="connsiteX3" y="connsiteY3"/>
              </a:cxn>
            </a:cxnLst>
            <a:rect l="l" t="t" r="r" b="b"/>
            <a:pathLst>
              <a:path w="2519076" h="1259538">
                <a:moveTo>
                  <a:pt x="1259538" y="0"/>
                </a:moveTo>
                <a:lnTo>
                  <a:pt x="2519076" y="1259538"/>
                </a:lnTo>
                <a:lnTo>
                  <a:pt x="0" y="1259538"/>
                </a:lnTo>
                <a:lnTo>
                  <a:pt x="1259538" y="0"/>
                </a:lnTo>
                <a:close/>
              </a:path>
            </a:pathLst>
          </a:custGeom>
          <a:solidFill>
            <a:srgbClr val="55D2B1">
              <a:alpha val="3000"/>
            </a:srgbClr>
          </a:solidFill>
          <a:ln w="375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0B2FD51C-8E76-314B-D74B-4BA5523D4A65}"/>
              </a:ext>
            </a:extLst>
          </p:cNvPr>
          <p:cNvSpPr/>
          <p:nvPr userDrawn="1"/>
        </p:nvSpPr>
        <p:spPr>
          <a:xfrm>
            <a:off x="11408836" y="6074191"/>
            <a:ext cx="783164" cy="783809"/>
          </a:xfrm>
          <a:custGeom>
            <a:avLst/>
            <a:gdLst>
              <a:gd name="connsiteX0" fmla="*/ 783164 w 783164"/>
              <a:gd name="connsiteY0" fmla="*/ 0 h 783809"/>
              <a:gd name="connsiteX1" fmla="*/ 783164 w 783164"/>
              <a:gd name="connsiteY1" fmla="*/ 783809 h 783809"/>
              <a:gd name="connsiteX2" fmla="*/ 0 w 783164"/>
              <a:gd name="connsiteY2" fmla="*/ 783809 h 783809"/>
              <a:gd name="connsiteX3" fmla="*/ 783164 w 783164"/>
              <a:gd name="connsiteY3" fmla="*/ 0 h 783809"/>
            </a:gdLst>
            <a:ahLst/>
            <a:cxnLst>
              <a:cxn ang="0">
                <a:pos x="connsiteX0" y="connsiteY0"/>
              </a:cxn>
              <a:cxn ang="0">
                <a:pos x="connsiteX1" y="connsiteY1"/>
              </a:cxn>
              <a:cxn ang="0">
                <a:pos x="connsiteX2" y="connsiteY2"/>
              </a:cxn>
              <a:cxn ang="0">
                <a:pos x="connsiteX3" y="connsiteY3"/>
              </a:cxn>
            </a:cxnLst>
            <a:rect l="l" t="t" r="r" b="b"/>
            <a:pathLst>
              <a:path w="783164" h="783809">
                <a:moveTo>
                  <a:pt x="783164" y="0"/>
                </a:moveTo>
                <a:lnTo>
                  <a:pt x="783164" y="783809"/>
                </a:lnTo>
                <a:lnTo>
                  <a:pt x="0" y="783809"/>
                </a:lnTo>
                <a:lnTo>
                  <a:pt x="783164" y="0"/>
                </a:lnTo>
                <a:close/>
              </a:path>
            </a:pathLst>
          </a:custGeom>
          <a:solidFill>
            <a:srgbClr val="55D2B1">
              <a:alpha val="5000"/>
            </a:srgbClr>
          </a:solidFill>
          <a:ln w="3755" cap="flat">
            <a:noFill/>
            <a:prstDash val="solid"/>
            <a:miter/>
          </a:ln>
        </p:spPr>
        <p:txBody>
          <a:bodyPr rtlCol="0" anchor="ctr"/>
          <a:lstStyle/>
          <a:p>
            <a:endParaRPr lang="en-GB"/>
          </a:p>
        </p:txBody>
      </p:sp>
    </p:spTree>
    <p:extLst>
      <p:ext uri="{BB962C8B-B14F-4D97-AF65-F5344CB8AC3E}">
        <p14:creationId xmlns:p14="http://schemas.microsoft.com/office/powerpoint/2010/main" val="9534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6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821027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751197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69437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DCA0D-4602-7263-A62A-23D5794AD5E0}"/>
              </a:ext>
            </a:extLst>
          </p:cNvPr>
          <p:cNvSpPr>
            <a:spLocks noGrp="1"/>
          </p:cNvSpPr>
          <p:nvPr>
            <p:ph sz="half" idx="1"/>
          </p:nvPr>
        </p:nvSpPr>
        <p:spPr>
          <a:xfrm>
            <a:off x="339437" y="1825625"/>
            <a:ext cx="5181600" cy="4351338"/>
          </a:xfrm>
          <a:prstGeom prst="rect">
            <a:avLst/>
          </a:prstGeom>
        </p:spPr>
        <p:txBody>
          <a:bodyPr>
            <a:normAutofit/>
          </a:bodyPr>
          <a:lstStyle>
            <a:lvl1pPr marL="2286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1pPr>
            <a:lvl2pPr marL="6858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2pPr>
            <a:lvl3pPr marL="11430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3pPr>
            <a:lvl4pPr marL="1600200" indent="-228600" algn="l" defTabSz="914400" rtl="0" eaLnBrk="1" latinLnBrk="0" hangingPunct="1">
              <a:lnSpc>
                <a:spcPct val="90000"/>
              </a:lnSpc>
              <a:buClr>
                <a:schemeClr val="accent2"/>
              </a:buClr>
              <a:buFont typeface="Arial" panose="020B0604020202020204" pitchFamily="34" charset="0"/>
              <a:buChar char="•"/>
              <a:defRPr lang="en-US" sz="1400" kern="1200" dirty="0" smtClean="0">
                <a:solidFill>
                  <a:schemeClr val="tx1"/>
                </a:solidFill>
                <a:latin typeface="+mn-lt"/>
                <a:ea typeface="+mn-ea"/>
                <a:cs typeface="+mn-cs"/>
              </a:defRPr>
            </a:lvl4pPr>
            <a:lvl5pPr marL="2057400" indent="-228600" algn="l" defTabSz="914400" rtl="0" eaLnBrk="1" latinLnBrk="0" hangingPunct="1">
              <a:lnSpc>
                <a:spcPct val="90000"/>
              </a:lnSpc>
              <a:buClr>
                <a:schemeClr val="accent2"/>
              </a:buClr>
              <a:buFont typeface="Arial" panose="020B0604020202020204" pitchFamily="34" charset="0"/>
              <a:buChar char="•"/>
              <a:defRPr lang="en-GB"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BA6F73AD-9288-58FC-8602-0E3AB02749D2}"/>
              </a:ext>
            </a:extLst>
          </p:cNvPr>
          <p:cNvSpPr>
            <a:spLocks noGrp="1"/>
          </p:cNvSpPr>
          <p:nvPr>
            <p:ph sz="half" idx="2"/>
          </p:nvPr>
        </p:nvSpPr>
        <p:spPr>
          <a:xfrm>
            <a:off x="5673437"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C427F883-EAF1-E51F-D3C9-A058C067BC16}"/>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9" name="Content Placeholder 6">
            <a:extLst>
              <a:ext uri="{FF2B5EF4-FFF2-40B4-BE49-F238E27FC236}">
                <a16:creationId xmlns:a16="http://schemas.microsoft.com/office/drawing/2014/main" id="{ECE8B265-B3D6-57F7-F7DF-B42F6C0005CF}"/>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10" name="Freeform: Shape 9">
            <a:extLst>
              <a:ext uri="{FF2B5EF4-FFF2-40B4-BE49-F238E27FC236}">
                <a16:creationId xmlns:a16="http://schemas.microsoft.com/office/drawing/2014/main" id="{4896C598-87DD-3DF2-99E9-0552BBBB60A4}"/>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1" name="TextBox 10">
            <a:extLst>
              <a:ext uri="{FF2B5EF4-FFF2-40B4-BE49-F238E27FC236}">
                <a16:creationId xmlns:a16="http://schemas.microsoft.com/office/drawing/2014/main" id="{7758CE6C-1C00-0301-E372-3ECF6B84A63E}"/>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924670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8147261"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99775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8146973"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4" name="Freeform: Shape 3">
            <a:extLst>
              <a:ext uri="{FF2B5EF4-FFF2-40B4-BE49-F238E27FC236}">
                <a16:creationId xmlns:a16="http://schemas.microsoft.com/office/drawing/2014/main" id="{4CD14B02-7691-768D-A7D5-3368A6B67FAF}"/>
              </a:ext>
            </a:extLst>
          </p:cNvPr>
          <p:cNvSpPr/>
          <p:nvPr userDrawn="1"/>
        </p:nvSpPr>
        <p:spPr>
          <a:xfrm>
            <a:off x="8486698" y="0"/>
            <a:ext cx="3391927" cy="3544847"/>
          </a:xfrm>
          <a:custGeom>
            <a:avLst/>
            <a:gdLst>
              <a:gd name="connsiteX0" fmla="*/ 9456 w 3391927"/>
              <a:gd name="connsiteY0" fmla="*/ 0 h 3544847"/>
              <a:gd name="connsiteX1" fmla="*/ 3391927 w 3391927"/>
              <a:gd name="connsiteY1" fmla="*/ 0 h 3544847"/>
              <a:gd name="connsiteX2" fmla="*/ 3391927 w 3391927"/>
              <a:gd name="connsiteY2" fmla="*/ 3544847 h 3544847"/>
              <a:gd name="connsiteX3" fmla="*/ 64826 w 3391927"/>
              <a:gd name="connsiteY3" fmla="*/ 218258 h 3544847"/>
              <a:gd name="connsiteX4" fmla="*/ 0 w 3391927"/>
              <a:gd name="connsiteY4" fmla="*/ 60826 h 3544847"/>
              <a:gd name="connsiteX5" fmla="*/ 4051 w 3391927"/>
              <a:gd name="connsiteY5" fmla="*/ 18293 h 3544847"/>
              <a:gd name="connsiteX6" fmla="*/ 9456 w 3391927"/>
              <a:gd name="connsiteY6" fmla="*/ 0 h 354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1927" h="3544847">
                <a:moveTo>
                  <a:pt x="9456" y="0"/>
                </a:moveTo>
                <a:lnTo>
                  <a:pt x="3391927" y="0"/>
                </a:lnTo>
                <a:lnTo>
                  <a:pt x="3391927" y="3544847"/>
                </a:lnTo>
                <a:lnTo>
                  <a:pt x="64826" y="218258"/>
                </a:lnTo>
                <a:cubicBezTo>
                  <a:pt x="21605" y="174523"/>
                  <a:pt x="0" y="117934"/>
                  <a:pt x="0" y="60826"/>
                </a:cubicBezTo>
                <a:cubicBezTo>
                  <a:pt x="0" y="46549"/>
                  <a:pt x="1350" y="32304"/>
                  <a:pt x="4051" y="18293"/>
                </a:cubicBezTo>
                <a:lnTo>
                  <a:pt x="9456" y="0"/>
                </a:lnTo>
                <a:close/>
              </a:path>
            </a:pathLst>
          </a:custGeom>
          <a:solidFill>
            <a:srgbClr val="55D2B1"/>
          </a:solidFill>
          <a:ln w="9525"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379AF9D4-11A9-DABD-BA2D-774CE763D522}"/>
              </a:ext>
            </a:extLst>
          </p:cNvPr>
          <p:cNvSpPr/>
          <p:nvPr userDrawn="1"/>
        </p:nvSpPr>
        <p:spPr>
          <a:xfrm>
            <a:off x="8708059" y="3545359"/>
            <a:ext cx="3483941" cy="3312642"/>
          </a:xfrm>
          <a:custGeom>
            <a:avLst/>
            <a:gdLst>
              <a:gd name="connsiteX0" fmla="*/ 3170568 w 3483941"/>
              <a:gd name="connsiteY0" fmla="*/ 0 h 3312642"/>
              <a:gd name="connsiteX1" fmla="*/ 3483941 w 3483941"/>
              <a:gd name="connsiteY1" fmla="*/ 313373 h 3312642"/>
              <a:gd name="connsiteX2" fmla="*/ 3483941 w 3483941"/>
              <a:gd name="connsiteY2" fmla="*/ 3312642 h 3312642"/>
              <a:gd name="connsiteX3" fmla="*/ 8121 w 3483941"/>
              <a:gd name="connsiteY3" fmla="*/ 3312642 h 3312642"/>
              <a:gd name="connsiteX4" fmla="*/ 2834 w 3483941"/>
              <a:gd name="connsiteY4" fmla="*/ 3295781 h 3312642"/>
              <a:gd name="connsiteX5" fmla="*/ 65200 w 3483941"/>
              <a:gd name="connsiteY5" fmla="*/ 3104855 h 3312642"/>
              <a:gd name="connsiteX6" fmla="*/ 65713 w 3483941"/>
              <a:gd name="connsiteY6" fmla="*/ 3104855 h 3312642"/>
              <a:gd name="connsiteX7" fmla="*/ 3170568 w 3483941"/>
              <a:gd name="connsiteY7" fmla="*/ 0 h 33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3941" h="3312642">
                <a:moveTo>
                  <a:pt x="3170568" y="0"/>
                </a:moveTo>
                <a:lnTo>
                  <a:pt x="3483941" y="313373"/>
                </a:lnTo>
                <a:lnTo>
                  <a:pt x="3483941" y="3312642"/>
                </a:lnTo>
                <a:lnTo>
                  <a:pt x="8121" y="3312642"/>
                </a:lnTo>
                <a:lnTo>
                  <a:pt x="2834" y="3295781"/>
                </a:lnTo>
                <a:cubicBezTo>
                  <a:pt x="-7633" y="3230549"/>
                  <a:pt x="10407" y="3160033"/>
                  <a:pt x="65200" y="3104855"/>
                </a:cubicBezTo>
                <a:lnTo>
                  <a:pt x="65713" y="3104855"/>
                </a:lnTo>
                <a:lnTo>
                  <a:pt x="3170568" y="0"/>
                </a:lnTo>
                <a:close/>
              </a:path>
            </a:pathLst>
          </a:custGeom>
          <a:solidFill>
            <a:srgbClr val="55D2B1"/>
          </a:solidFill>
          <a:ln w="9525" cap="flat">
            <a:noFill/>
            <a:prstDash val="solid"/>
            <a:miter/>
          </a:ln>
        </p:spPr>
        <p:txBody>
          <a:bodyPr wrap="square" rtlCol="0" anchor="ctr">
            <a:noAutofit/>
          </a:bodyPr>
          <a:lstStyle/>
          <a:p>
            <a:endParaRPr lang="en-GB"/>
          </a:p>
        </p:txBody>
      </p:sp>
      <p:sp>
        <p:nvSpPr>
          <p:cNvPr id="6" name="Freeform: Shape 5">
            <a:extLst>
              <a:ext uri="{FF2B5EF4-FFF2-40B4-BE49-F238E27FC236}">
                <a16:creationId xmlns:a16="http://schemas.microsoft.com/office/drawing/2014/main" id="{592ACEAA-8E75-352E-0C3F-F5E535F3AE58}"/>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9" name="TextBox 8">
            <a:extLst>
              <a:ext uri="{FF2B5EF4-FFF2-40B4-BE49-F238E27FC236}">
                <a16:creationId xmlns:a16="http://schemas.microsoft.com/office/drawing/2014/main" id="{04B444B0-C50D-2377-37A9-CCB9D8868117}"/>
              </a:ext>
            </a:extLst>
          </p:cNvPr>
          <p:cNvSpPr txBox="1"/>
          <p:nvPr userDrawn="1"/>
        </p:nvSpPr>
        <p:spPr>
          <a:xfrm>
            <a:off x="11305309" y="6336943"/>
            <a:ext cx="656771" cy="276999"/>
          </a:xfrm>
          <a:prstGeom prst="rect">
            <a:avLst/>
          </a:prstGeom>
          <a:noFill/>
        </p:spPr>
        <p:txBody>
          <a:bodyPr wrap="square" rtlCol="0">
            <a:spAutoFit/>
          </a:bodyPr>
          <a:lstStyle/>
          <a:p>
            <a:pPr algn="r"/>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4115918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0D69AA-C1E3-E47E-0561-6DCCFE1344A5}"/>
              </a:ext>
            </a:extLst>
          </p:cNvPr>
          <p:cNvGrpSpPr>
            <a:grpSpLocks/>
          </p:cNvGrpSpPr>
          <p:nvPr userDrawn="1"/>
        </p:nvGrpSpPr>
        <p:grpSpPr>
          <a:xfrm>
            <a:off x="1" y="0"/>
            <a:ext cx="12192000" cy="6857999"/>
            <a:chOff x="1" y="0"/>
            <a:chExt cx="12192000" cy="6857999"/>
          </a:xfrm>
        </p:grpSpPr>
        <p:sp>
          <p:nvSpPr>
            <p:cNvPr id="5" name="Freeform: Shape 4">
              <a:extLst>
                <a:ext uri="{FF2B5EF4-FFF2-40B4-BE49-F238E27FC236}">
                  <a16:creationId xmlns:a16="http://schemas.microsoft.com/office/drawing/2014/main" id="{A4753432-7367-C8DD-C560-E9091D3ECDEF}"/>
                </a:ext>
              </a:extLst>
            </p:cNvPr>
            <p:cNvSpPr>
              <a:spLocks/>
            </p:cNvSpPr>
            <p:nvPr/>
          </p:nvSpPr>
          <p:spPr>
            <a:xfrm>
              <a:off x="1" y="0"/>
              <a:ext cx="3867601" cy="5965633"/>
            </a:xfrm>
            <a:custGeom>
              <a:avLst/>
              <a:gdLst>
                <a:gd name="connsiteX0" fmla="*/ 0 w 3867601"/>
                <a:gd name="connsiteY0" fmla="*/ 0 h 5965633"/>
                <a:gd name="connsiteX1" fmla="*/ 3867601 w 3867601"/>
                <a:gd name="connsiteY1" fmla="*/ 0 h 5965633"/>
                <a:gd name="connsiteX2" fmla="*/ 3867601 w 3867601"/>
                <a:gd name="connsiteY2" fmla="*/ 5965633 h 5965633"/>
                <a:gd name="connsiteX3" fmla="*/ 0 w 3867601"/>
                <a:gd name="connsiteY3" fmla="*/ 2098629 h 5965633"/>
                <a:gd name="connsiteX4" fmla="*/ 0 w 3867601"/>
                <a:gd name="connsiteY4" fmla="*/ 0 h 5965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601" h="5965633">
                  <a:moveTo>
                    <a:pt x="0" y="0"/>
                  </a:moveTo>
                  <a:lnTo>
                    <a:pt x="3867601" y="0"/>
                  </a:lnTo>
                  <a:lnTo>
                    <a:pt x="3867601" y="5965633"/>
                  </a:lnTo>
                  <a:lnTo>
                    <a:pt x="0" y="209862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E7B72DCB-3D63-C6E7-CA7D-913BE8291385}"/>
                </a:ext>
              </a:extLst>
            </p:cNvPr>
            <p:cNvSpPr>
              <a:spLocks/>
            </p:cNvSpPr>
            <p:nvPr/>
          </p:nvSpPr>
          <p:spPr>
            <a:xfrm>
              <a:off x="8050611" y="0"/>
              <a:ext cx="1783371" cy="891620"/>
            </a:xfrm>
            <a:custGeom>
              <a:avLst/>
              <a:gdLst>
                <a:gd name="connsiteX0" fmla="*/ 0 w 1783371"/>
                <a:gd name="connsiteY0" fmla="*/ 0 h 891620"/>
                <a:gd name="connsiteX1" fmla="*/ 1783371 w 1783371"/>
                <a:gd name="connsiteY1" fmla="*/ 0 h 891620"/>
                <a:gd name="connsiteX2" fmla="*/ 891751 w 1783371"/>
                <a:gd name="connsiteY2" fmla="*/ 891620 h 891620"/>
                <a:gd name="connsiteX3" fmla="*/ 0 w 1783371"/>
                <a:gd name="connsiteY3" fmla="*/ 0 h 891620"/>
              </a:gdLst>
              <a:ahLst/>
              <a:cxnLst>
                <a:cxn ang="0">
                  <a:pos x="connsiteX0" y="connsiteY0"/>
                </a:cxn>
                <a:cxn ang="0">
                  <a:pos x="connsiteX1" y="connsiteY1"/>
                </a:cxn>
                <a:cxn ang="0">
                  <a:pos x="connsiteX2" y="connsiteY2"/>
                </a:cxn>
                <a:cxn ang="0">
                  <a:pos x="connsiteX3" y="connsiteY3"/>
                </a:cxn>
              </a:cxnLst>
              <a:rect l="l" t="t" r="r" b="b"/>
              <a:pathLst>
                <a:path w="1783371" h="891620">
                  <a:moveTo>
                    <a:pt x="0" y="0"/>
                  </a:moveTo>
                  <a:lnTo>
                    <a:pt x="1783371" y="0"/>
                  </a:lnTo>
                  <a:lnTo>
                    <a:pt x="891751" y="891620"/>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4B48FFE-6F57-391B-F497-AFE50F4041A4}"/>
                </a:ext>
              </a:extLst>
            </p:cNvPr>
            <p:cNvSpPr>
              <a:spLocks/>
            </p:cNvSpPr>
            <p:nvPr/>
          </p:nvSpPr>
          <p:spPr>
            <a:xfrm>
              <a:off x="8942362" y="891620"/>
              <a:ext cx="3249639" cy="5966379"/>
            </a:xfrm>
            <a:custGeom>
              <a:avLst/>
              <a:gdLst>
                <a:gd name="connsiteX0" fmla="*/ 0 w 3249639"/>
                <a:gd name="connsiteY0" fmla="*/ 0 h 5966379"/>
                <a:gd name="connsiteX1" fmla="*/ 3249639 w 3249639"/>
                <a:gd name="connsiteY1" fmla="*/ 3249638 h 5966379"/>
                <a:gd name="connsiteX2" fmla="*/ 3249639 w 3249639"/>
                <a:gd name="connsiteY2" fmla="*/ 5966379 h 5966379"/>
                <a:gd name="connsiteX3" fmla="*/ 0 w 3249639"/>
                <a:gd name="connsiteY3" fmla="*/ 5966379 h 5966379"/>
                <a:gd name="connsiteX4" fmla="*/ 0 w 3249639"/>
                <a:gd name="connsiteY4" fmla="*/ 0 h 596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639" h="5966379">
                  <a:moveTo>
                    <a:pt x="0" y="0"/>
                  </a:moveTo>
                  <a:lnTo>
                    <a:pt x="3249639" y="3249638"/>
                  </a:lnTo>
                  <a:lnTo>
                    <a:pt x="3249639" y="5966379"/>
                  </a:lnTo>
                  <a:lnTo>
                    <a:pt x="0" y="5966379"/>
                  </a:lnTo>
                  <a:lnTo>
                    <a:pt x="0"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B324E9E-25F7-CA04-8717-01B5EFF1A26F}"/>
                </a:ext>
              </a:extLst>
            </p:cNvPr>
            <p:cNvSpPr>
              <a:spLocks/>
            </p:cNvSpPr>
            <p:nvPr/>
          </p:nvSpPr>
          <p:spPr>
            <a:xfrm>
              <a:off x="2975982" y="5966380"/>
              <a:ext cx="1783238" cy="891619"/>
            </a:xfrm>
            <a:custGeom>
              <a:avLst/>
              <a:gdLst>
                <a:gd name="connsiteX0" fmla="*/ 891619 w 1783238"/>
                <a:gd name="connsiteY0" fmla="*/ 0 h 891619"/>
                <a:gd name="connsiteX1" fmla="*/ 1783238 w 1783238"/>
                <a:gd name="connsiteY1" fmla="*/ 891619 h 891619"/>
                <a:gd name="connsiteX2" fmla="*/ 0 w 1783238"/>
                <a:gd name="connsiteY2" fmla="*/ 891619 h 891619"/>
                <a:gd name="connsiteX3" fmla="*/ 891619 w 1783238"/>
                <a:gd name="connsiteY3" fmla="*/ 0 h 891619"/>
              </a:gdLst>
              <a:ahLst/>
              <a:cxnLst>
                <a:cxn ang="0">
                  <a:pos x="connsiteX0" y="connsiteY0"/>
                </a:cxn>
                <a:cxn ang="0">
                  <a:pos x="connsiteX1" y="connsiteY1"/>
                </a:cxn>
                <a:cxn ang="0">
                  <a:pos x="connsiteX2" y="connsiteY2"/>
                </a:cxn>
                <a:cxn ang="0">
                  <a:pos x="connsiteX3" y="connsiteY3"/>
                </a:cxn>
              </a:cxnLst>
              <a:rect l="l" t="t" r="r" b="b"/>
              <a:pathLst>
                <a:path w="1783238" h="891619">
                  <a:moveTo>
                    <a:pt x="891619" y="0"/>
                  </a:moveTo>
                  <a:lnTo>
                    <a:pt x="1783238" y="891619"/>
                  </a:lnTo>
                  <a:lnTo>
                    <a:pt x="0" y="891619"/>
                  </a:lnTo>
                  <a:lnTo>
                    <a:pt x="891619" y="0"/>
                  </a:lnTo>
                  <a:close/>
                </a:path>
              </a:pathLst>
            </a:custGeom>
            <a:solidFill>
              <a:srgbClr val="55D2B1">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39437" y="434253"/>
            <a:ext cx="10515600"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39437" y="1995055"/>
            <a:ext cx="10515600" cy="3895580"/>
          </a:xfrm>
          <a:prstGeom prst="rect">
            <a:avLst/>
          </a:prstGeom>
        </p:spPr>
        <p:txBody>
          <a:bodyPr>
            <a:normAutofit/>
          </a:bodyPr>
          <a:lstStyle>
            <a:lvl1pPr marL="285750" indent="-285750">
              <a:lnSpc>
                <a:spcPct val="100000"/>
              </a:lnSpc>
              <a:buClr>
                <a:schemeClr val="accent2"/>
              </a:buClr>
              <a:buFont typeface="Arial" panose="020B0604020202020204" pitchFamily="34" charset="0"/>
              <a:buChar char="•"/>
              <a:defRPr sz="1400">
                <a:solidFill>
                  <a:schemeClr val="tx1"/>
                </a:solidFill>
              </a:defRPr>
            </a:lvl1pPr>
            <a:lvl2pPr>
              <a:lnSpc>
                <a:spcPct val="100000"/>
              </a:lnSpc>
              <a:buClr>
                <a:schemeClr val="accent2"/>
              </a:buClr>
              <a:defRPr sz="1400">
                <a:solidFill>
                  <a:schemeClr val="tx1"/>
                </a:solidFill>
              </a:defRPr>
            </a:lvl2pPr>
            <a:lvl3pPr>
              <a:lnSpc>
                <a:spcPct val="100000"/>
              </a:lnSpc>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39725" y="1154544"/>
            <a:ext cx="10515600"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8" name="Freeform: Shape 7">
            <a:extLst>
              <a:ext uri="{FF2B5EF4-FFF2-40B4-BE49-F238E27FC236}">
                <a16:creationId xmlns:a16="http://schemas.microsoft.com/office/drawing/2014/main" id="{0E999773-2EDE-62A8-D419-E30303F334EC}"/>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E88F6B49-23E1-51AB-302F-266E46FED499}"/>
              </a:ext>
            </a:extLst>
          </p:cNvPr>
          <p:cNvSpPr txBox="1"/>
          <p:nvPr userDrawn="1"/>
        </p:nvSpPr>
        <p:spPr>
          <a:xfrm>
            <a:off x="11369964" y="6336943"/>
            <a:ext cx="592115"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0863401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B43-DF0F-6D56-0F9A-2C821C516852}"/>
              </a:ext>
            </a:extLst>
          </p:cNvPr>
          <p:cNvSpPr>
            <a:spLocks noGrp="1"/>
          </p:cNvSpPr>
          <p:nvPr>
            <p:ph type="title" hasCustomPrompt="1"/>
          </p:nvPr>
        </p:nvSpPr>
        <p:spPr>
          <a:xfrm>
            <a:off x="3950856" y="434253"/>
            <a:ext cx="7197435"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114DEFEB-68E9-A4A2-F7B0-43956F46CD36}"/>
              </a:ext>
            </a:extLst>
          </p:cNvPr>
          <p:cNvSpPr>
            <a:spLocks noGrp="1"/>
          </p:cNvSpPr>
          <p:nvPr>
            <p:ph idx="1"/>
          </p:nvPr>
        </p:nvSpPr>
        <p:spPr>
          <a:xfrm>
            <a:off x="3950856" y="1995055"/>
            <a:ext cx="7197181" cy="3895580"/>
          </a:xfrm>
          <a:prstGeom prst="rect">
            <a:avLst/>
          </a:prstGeom>
        </p:spPr>
        <p:txBody>
          <a:bodyPr>
            <a:norm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9B103C8-9DD4-AD67-E41D-A3D4DBB9CF97}"/>
              </a:ext>
            </a:extLst>
          </p:cNvPr>
          <p:cNvSpPr>
            <a:spLocks noGrp="1"/>
          </p:cNvSpPr>
          <p:nvPr>
            <p:ph sz="quarter" idx="13" hasCustomPrompt="1"/>
          </p:nvPr>
        </p:nvSpPr>
        <p:spPr>
          <a:xfrm>
            <a:off x="3951144" y="1154544"/>
            <a:ext cx="7197181"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21" name="Freeform: Shape 20">
            <a:extLst>
              <a:ext uri="{FF2B5EF4-FFF2-40B4-BE49-F238E27FC236}">
                <a16:creationId xmlns:a16="http://schemas.microsoft.com/office/drawing/2014/main" id="{7778D19D-1B39-F626-DC9F-E0E51238D26F}"/>
              </a:ext>
            </a:extLst>
          </p:cNvPr>
          <p:cNvSpPr/>
          <p:nvPr userDrawn="1"/>
        </p:nvSpPr>
        <p:spPr>
          <a:xfrm>
            <a:off x="374609" y="3565872"/>
            <a:ext cx="3284821" cy="3292128"/>
          </a:xfrm>
          <a:custGeom>
            <a:avLst/>
            <a:gdLst>
              <a:gd name="connsiteX0" fmla="*/ 0 w 3284821"/>
              <a:gd name="connsiteY0" fmla="*/ 0 h 3292128"/>
              <a:gd name="connsiteX1" fmla="*/ 3255435 w 3284821"/>
              <a:gd name="connsiteY1" fmla="*/ 3255421 h 3292128"/>
              <a:gd name="connsiteX2" fmla="*/ 3282639 w 3284821"/>
              <a:gd name="connsiteY2" fmla="*/ 3288206 h 3292128"/>
              <a:gd name="connsiteX3" fmla="*/ 3284821 w 3284821"/>
              <a:gd name="connsiteY3" fmla="*/ 3292128 h 3292128"/>
              <a:gd name="connsiteX4" fmla="*/ 0 w 3284821"/>
              <a:gd name="connsiteY4" fmla="*/ 3292128 h 329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821" h="3292128">
                <a:moveTo>
                  <a:pt x="0" y="0"/>
                </a:moveTo>
                <a:lnTo>
                  <a:pt x="3255435" y="3255421"/>
                </a:lnTo>
                <a:cubicBezTo>
                  <a:pt x="3265499" y="3265485"/>
                  <a:pt x="3274620" y="3276492"/>
                  <a:pt x="3282639" y="3288206"/>
                </a:cubicBezTo>
                <a:lnTo>
                  <a:pt x="3284821" y="3292128"/>
                </a:lnTo>
                <a:lnTo>
                  <a:pt x="0" y="32921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Freeform: Shape 22">
            <a:extLst>
              <a:ext uri="{FF2B5EF4-FFF2-40B4-BE49-F238E27FC236}">
                <a16:creationId xmlns:a16="http://schemas.microsoft.com/office/drawing/2014/main" id="{9CF377C3-E8C5-0C1E-A5E4-A32816B132ED}"/>
              </a:ext>
            </a:extLst>
          </p:cNvPr>
          <p:cNvSpPr/>
          <p:nvPr userDrawn="1"/>
        </p:nvSpPr>
        <p:spPr>
          <a:xfrm>
            <a:off x="0" y="1"/>
            <a:ext cx="3634180" cy="3565583"/>
          </a:xfrm>
          <a:custGeom>
            <a:avLst/>
            <a:gdLst>
              <a:gd name="connsiteX0" fmla="*/ 0 w 3634180"/>
              <a:gd name="connsiteY0" fmla="*/ 0 h 3565583"/>
              <a:gd name="connsiteX1" fmla="*/ 3402662 w 3634180"/>
              <a:gd name="connsiteY1" fmla="*/ 0 h 3565583"/>
              <a:gd name="connsiteX2" fmla="*/ 3608055 w 3634180"/>
              <a:gd name="connsiteY2" fmla="*/ 126402 h 3565583"/>
              <a:gd name="connsiteX3" fmla="*/ 3565930 w 3634180"/>
              <a:gd name="connsiteY3" fmla="*/ 384466 h 3565583"/>
              <a:gd name="connsiteX4" fmla="*/ 384792 w 3634180"/>
              <a:gd name="connsiteY4" fmla="*/ 3565583 h 3565583"/>
              <a:gd name="connsiteX5" fmla="*/ 0 w 3634180"/>
              <a:gd name="connsiteY5" fmla="*/ 3180792 h 3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4180" h="3565583">
                <a:moveTo>
                  <a:pt x="0" y="0"/>
                </a:moveTo>
                <a:lnTo>
                  <a:pt x="3402662" y="0"/>
                </a:lnTo>
                <a:cubicBezTo>
                  <a:pt x="3497457" y="0"/>
                  <a:pt x="3571189" y="52657"/>
                  <a:pt x="3608055" y="126402"/>
                </a:cubicBezTo>
                <a:cubicBezTo>
                  <a:pt x="3650193" y="205394"/>
                  <a:pt x="3644921" y="310733"/>
                  <a:pt x="3565930" y="384466"/>
                </a:cubicBezTo>
                <a:lnTo>
                  <a:pt x="384792" y="3565583"/>
                </a:lnTo>
                <a:lnTo>
                  <a:pt x="0" y="318079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Freeform: Shape 3">
            <a:extLst>
              <a:ext uri="{FF2B5EF4-FFF2-40B4-BE49-F238E27FC236}">
                <a16:creationId xmlns:a16="http://schemas.microsoft.com/office/drawing/2014/main" id="{32F05FA2-E5E5-78D0-5C16-2FCDCDBAE4AA}"/>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257D4DC4-C8DB-2F24-9CD3-300D9B507D2E}"/>
              </a:ext>
            </a:extLst>
          </p:cNvPr>
          <p:cNvSpPr txBox="1"/>
          <p:nvPr userDrawn="1"/>
        </p:nvSpPr>
        <p:spPr>
          <a:xfrm>
            <a:off x="11443856" y="6336943"/>
            <a:ext cx="518224" cy="276999"/>
          </a:xfrm>
          <a:prstGeom prst="rect">
            <a:avLst/>
          </a:prstGeom>
          <a:noFill/>
        </p:spPr>
        <p:txBody>
          <a:bodyPr wrap="square" rtlCol="0">
            <a:spAutoFit/>
          </a:bodyPr>
          <a:lstStyle/>
          <a:p>
            <a:pPr algn="r"/>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lgn="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65266396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E9316C-ED89-0FB1-B3C9-92E5D7311479}"/>
              </a:ext>
            </a:extLst>
          </p:cNvPr>
          <p:cNvSpPr>
            <a:spLocks noGrp="1"/>
          </p:cNvSpPr>
          <p:nvPr>
            <p:ph type="pic" sz="quarter" idx="12"/>
          </p:nvPr>
        </p:nvSpPr>
        <p:spPr>
          <a:xfrm>
            <a:off x="7583555" y="0"/>
            <a:ext cx="2497843" cy="6858000"/>
          </a:xfrm>
          <a:custGeom>
            <a:avLst/>
            <a:gdLst>
              <a:gd name="connsiteX0" fmla="*/ 0 w 2497843"/>
              <a:gd name="connsiteY0" fmla="*/ 0 h 6858000"/>
              <a:gd name="connsiteX1" fmla="*/ 330194 w 2497843"/>
              <a:gd name="connsiteY1" fmla="*/ 0 h 6858000"/>
              <a:gd name="connsiteX2" fmla="*/ 2497843 w 2497843"/>
              <a:gd name="connsiteY2" fmla="*/ 2181817 h 6858000"/>
              <a:gd name="connsiteX3" fmla="*/ 2496118 w 2497843"/>
              <a:gd name="connsiteY3" fmla="*/ 4678364 h 6858000"/>
              <a:gd name="connsiteX4" fmla="*/ 2494613 w 2497843"/>
              <a:gd name="connsiteY4" fmla="*/ 6858000 h 6858000"/>
              <a:gd name="connsiteX5" fmla="*/ 2177923 w 2497843"/>
              <a:gd name="connsiteY5" fmla="*/ 6858000 h 6858000"/>
              <a:gd name="connsiteX6" fmla="*/ 6011 w 2497843"/>
              <a:gd name="connsiteY6" fmla="*/ 46830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843" h="6858000">
                <a:moveTo>
                  <a:pt x="0" y="0"/>
                </a:moveTo>
                <a:lnTo>
                  <a:pt x="330194" y="0"/>
                </a:lnTo>
                <a:lnTo>
                  <a:pt x="2497843" y="2181817"/>
                </a:lnTo>
                <a:cubicBezTo>
                  <a:pt x="2495121" y="3011853"/>
                  <a:pt x="2495620" y="3845108"/>
                  <a:pt x="2496118" y="4678364"/>
                </a:cubicBezTo>
                <a:lnTo>
                  <a:pt x="2494613" y="6858000"/>
                </a:lnTo>
                <a:lnTo>
                  <a:pt x="2177923" y="6858000"/>
                </a:lnTo>
                <a:lnTo>
                  <a:pt x="6011" y="4683078"/>
                </a:lnTo>
                <a:close/>
              </a:path>
            </a:pathLst>
          </a:custGeom>
        </p:spPr>
        <p:txBody>
          <a:bodyPr wrap="square">
            <a:noAutofit/>
          </a:bodyPr>
          <a:lstStyle/>
          <a:p>
            <a:endParaRPr lang="en-GB"/>
          </a:p>
        </p:txBody>
      </p:sp>
      <p:sp>
        <p:nvSpPr>
          <p:cNvPr id="31" name="Freeform: Shape 30">
            <a:extLst>
              <a:ext uri="{FF2B5EF4-FFF2-40B4-BE49-F238E27FC236}">
                <a16:creationId xmlns:a16="http://schemas.microsoft.com/office/drawing/2014/main" id="{2DABC660-8022-FC13-ED94-2A6591A92F75}"/>
              </a:ext>
            </a:extLst>
          </p:cNvPr>
          <p:cNvSpPr/>
          <p:nvPr userDrawn="1"/>
        </p:nvSpPr>
        <p:spPr>
          <a:xfrm>
            <a:off x="5154207" y="0"/>
            <a:ext cx="2431167" cy="4677403"/>
          </a:xfrm>
          <a:custGeom>
            <a:avLst/>
            <a:gdLst>
              <a:gd name="connsiteX0" fmla="*/ 2114222 w 2431167"/>
              <a:gd name="connsiteY0" fmla="*/ 0 h 4677403"/>
              <a:gd name="connsiteX1" fmla="*/ 2431167 w 2431167"/>
              <a:gd name="connsiteY1" fmla="*/ 0 h 4677403"/>
              <a:gd name="connsiteX2" fmla="*/ 2431167 w 2431167"/>
              <a:gd name="connsiteY2" fmla="*/ 4677403 h 4677403"/>
              <a:gd name="connsiteX3" fmla="*/ 46465 w 2431167"/>
              <a:gd name="connsiteY3" fmla="*/ 2293069 h 4677403"/>
              <a:gd name="connsiteX4" fmla="*/ 0 w 2431167"/>
              <a:gd name="connsiteY4" fmla="*/ 2180229 h 4677403"/>
              <a:gd name="connsiteX5" fmla="*/ 46465 w 2431167"/>
              <a:gd name="connsiteY5" fmla="*/ 2067761 h 4677403"/>
              <a:gd name="connsiteX6" fmla="*/ 2114222 w 2431167"/>
              <a:gd name="connsiteY6" fmla="*/ 0 h 467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1167" h="4677403">
                <a:moveTo>
                  <a:pt x="2114222" y="0"/>
                </a:moveTo>
                <a:lnTo>
                  <a:pt x="2431167" y="0"/>
                </a:lnTo>
                <a:lnTo>
                  <a:pt x="2431167" y="4677403"/>
                </a:lnTo>
                <a:lnTo>
                  <a:pt x="46465" y="2293069"/>
                </a:lnTo>
                <a:cubicBezTo>
                  <a:pt x="15486" y="2261722"/>
                  <a:pt x="0" y="2221161"/>
                  <a:pt x="0" y="2180229"/>
                </a:cubicBezTo>
                <a:cubicBezTo>
                  <a:pt x="0" y="2139297"/>
                  <a:pt x="15486" y="2098736"/>
                  <a:pt x="46465" y="2067761"/>
                </a:cubicBezTo>
                <a:lnTo>
                  <a:pt x="2114222" y="0"/>
                </a:lnTo>
                <a:close/>
              </a:path>
            </a:pathLst>
          </a:custGeom>
          <a:solidFill>
            <a:srgbClr val="55D2B1"/>
          </a:solidFill>
          <a:ln w="9525" cap="flat">
            <a:noFill/>
            <a:prstDash val="solid"/>
            <a:miter/>
          </a:ln>
        </p:spPr>
        <p:txBody>
          <a:bodyPr wrap="square" rtlCol="0" anchor="ctr">
            <a:noAutofit/>
          </a:bodyPr>
          <a:lstStyle/>
          <a:p>
            <a:endParaRPr lang="en-GB"/>
          </a:p>
        </p:txBody>
      </p:sp>
      <p:sp>
        <p:nvSpPr>
          <p:cNvPr id="30" name="Freeform: Shape 29">
            <a:extLst>
              <a:ext uri="{FF2B5EF4-FFF2-40B4-BE49-F238E27FC236}">
                <a16:creationId xmlns:a16="http://schemas.microsoft.com/office/drawing/2014/main" id="{45D51146-78F9-36C1-5F18-B68766C2AFD3}"/>
              </a:ext>
            </a:extLst>
          </p:cNvPr>
          <p:cNvSpPr/>
          <p:nvPr userDrawn="1"/>
        </p:nvSpPr>
        <p:spPr>
          <a:xfrm>
            <a:off x="7902366" y="1"/>
            <a:ext cx="4289634" cy="2180229"/>
          </a:xfrm>
          <a:custGeom>
            <a:avLst/>
            <a:gdLst>
              <a:gd name="connsiteX0" fmla="*/ 0 w 4289634"/>
              <a:gd name="connsiteY0" fmla="*/ 0 h 2180229"/>
              <a:gd name="connsiteX1" fmla="*/ 4289634 w 4289634"/>
              <a:gd name="connsiteY1" fmla="*/ 0 h 2180229"/>
              <a:gd name="connsiteX2" fmla="*/ 4289634 w 4289634"/>
              <a:gd name="connsiteY2" fmla="*/ 71145 h 2180229"/>
              <a:gd name="connsiteX3" fmla="*/ 2180550 w 4289634"/>
              <a:gd name="connsiteY3" fmla="*/ 2180229 h 2180229"/>
              <a:gd name="connsiteX4" fmla="*/ 0 w 4289634"/>
              <a:gd name="connsiteY4" fmla="*/ 0 h 218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634" h="2180229">
                <a:moveTo>
                  <a:pt x="0" y="0"/>
                </a:moveTo>
                <a:lnTo>
                  <a:pt x="4289634" y="0"/>
                </a:lnTo>
                <a:lnTo>
                  <a:pt x="4289634" y="71145"/>
                </a:lnTo>
                <a:lnTo>
                  <a:pt x="2180550" y="2180229"/>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9" name="Freeform: Shape 28">
            <a:extLst>
              <a:ext uri="{FF2B5EF4-FFF2-40B4-BE49-F238E27FC236}">
                <a16:creationId xmlns:a16="http://schemas.microsoft.com/office/drawing/2014/main" id="{44F23861-71EF-FB7B-D83A-FD0B69A915CF}"/>
              </a:ext>
            </a:extLst>
          </p:cNvPr>
          <p:cNvSpPr/>
          <p:nvPr userDrawn="1"/>
        </p:nvSpPr>
        <p:spPr>
          <a:xfrm>
            <a:off x="10082915" y="2180229"/>
            <a:ext cx="2109085" cy="4677771"/>
          </a:xfrm>
          <a:custGeom>
            <a:avLst/>
            <a:gdLst>
              <a:gd name="connsiteX0" fmla="*/ 0 w 2109085"/>
              <a:gd name="connsiteY0" fmla="*/ 0 h 4677771"/>
              <a:gd name="connsiteX1" fmla="*/ 2109085 w 2109085"/>
              <a:gd name="connsiteY1" fmla="*/ 2109084 h 4677771"/>
              <a:gd name="connsiteX2" fmla="*/ 2109085 w 2109085"/>
              <a:gd name="connsiteY2" fmla="*/ 2885264 h 4677771"/>
              <a:gd name="connsiteX3" fmla="*/ 316577 w 2109085"/>
              <a:gd name="connsiteY3" fmla="*/ 4677771 h 4677771"/>
              <a:gd name="connsiteX4" fmla="*/ 0 w 2109085"/>
              <a:gd name="connsiteY4" fmla="*/ 4677771 h 4677771"/>
              <a:gd name="connsiteX5" fmla="*/ 0 w 2109085"/>
              <a:gd name="connsiteY5" fmla="*/ 0 h 467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9085" h="4677771">
                <a:moveTo>
                  <a:pt x="0" y="0"/>
                </a:moveTo>
                <a:lnTo>
                  <a:pt x="2109085" y="2109084"/>
                </a:lnTo>
                <a:lnTo>
                  <a:pt x="2109085" y="2885264"/>
                </a:lnTo>
                <a:lnTo>
                  <a:pt x="316577" y="4677771"/>
                </a:lnTo>
                <a:lnTo>
                  <a:pt x="0" y="4677771"/>
                </a:lnTo>
                <a:lnTo>
                  <a:pt x="0" y="0"/>
                </a:lnTo>
                <a:close/>
              </a:path>
            </a:pathLst>
          </a:custGeom>
          <a:solidFill>
            <a:srgbClr val="55D2B1"/>
          </a:solidFill>
          <a:ln w="9525"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607C1F27-4157-330B-6282-14AA0D2BEB10}"/>
              </a:ext>
            </a:extLst>
          </p:cNvPr>
          <p:cNvSpPr/>
          <p:nvPr userDrawn="1"/>
        </p:nvSpPr>
        <p:spPr>
          <a:xfrm>
            <a:off x="5405145" y="4677772"/>
            <a:ext cx="4360458" cy="2180229"/>
          </a:xfrm>
          <a:custGeom>
            <a:avLst/>
            <a:gdLst>
              <a:gd name="connsiteX0" fmla="*/ 2180229 w 4360458"/>
              <a:gd name="connsiteY0" fmla="*/ 0 h 2180229"/>
              <a:gd name="connsiteX1" fmla="*/ 4360458 w 4360458"/>
              <a:gd name="connsiteY1" fmla="*/ 2180229 h 2180229"/>
              <a:gd name="connsiteX2" fmla="*/ 0 w 4360458"/>
              <a:gd name="connsiteY2" fmla="*/ 2180229 h 2180229"/>
              <a:gd name="connsiteX3" fmla="*/ 2180229 w 4360458"/>
              <a:gd name="connsiteY3" fmla="*/ 0 h 2180229"/>
            </a:gdLst>
            <a:ahLst/>
            <a:cxnLst>
              <a:cxn ang="0">
                <a:pos x="connsiteX0" y="connsiteY0"/>
              </a:cxn>
              <a:cxn ang="0">
                <a:pos x="connsiteX1" y="connsiteY1"/>
              </a:cxn>
              <a:cxn ang="0">
                <a:pos x="connsiteX2" y="connsiteY2"/>
              </a:cxn>
              <a:cxn ang="0">
                <a:pos x="connsiteX3" y="connsiteY3"/>
              </a:cxn>
            </a:cxnLst>
            <a:rect l="l" t="t" r="r" b="b"/>
            <a:pathLst>
              <a:path w="4360458" h="2180229">
                <a:moveTo>
                  <a:pt x="2180229" y="0"/>
                </a:moveTo>
                <a:lnTo>
                  <a:pt x="4360458" y="2180229"/>
                </a:lnTo>
                <a:lnTo>
                  <a:pt x="0" y="2180229"/>
                </a:lnTo>
                <a:lnTo>
                  <a:pt x="2180229" y="0"/>
                </a:lnTo>
                <a:close/>
              </a:path>
            </a:pathLst>
          </a:custGeom>
          <a:solidFill>
            <a:srgbClr val="55D2B1"/>
          </a:solidFill>
          <a:ln w="9525"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C75FF41F-8D71-C825-C894-11E761AE6B02}"/>
              </a:ext>
            </a:extLst>
          </p:cNvPr>
          <p:cNvSpPr/>
          <p:nvPr userDrawn="1"/>
        </p:nvSpPr>
        <p:spPr>
          <a:xfrm>
            <a:off x="10903333" y="810569"/>
            <a:ext cx="1303654" cy="2739497"/>
          </a:xfrm>
          <a:custGeom>
            <a:avLst/>
            <a:gdLst>
              <a:gd name="connsiteX0" fmla="*/ 1303654 w 1303654"/>
              <a:gd name="connsiteY0" fmla="*/ 0 h 2739497"/>
              <a:gd name="connsiteX1" fmla="*/ 1303654 w 1303654"/>
              <a:gd name="connsiteY1" fmla="*/ 2739497 h 2739497"/>
              <a:gd name="connsiteX2" fmla="*/ 46464 w 1303654"/>
              <a:gd name="connsiteY2" fmla="*/ 1482500 h 2739497"/>
              <a:gd name="connsiteX3" fmla="*/ 0 w 1303654"/>
              <a:gd name="connsiteY3" fmla="*/ 1369661 h 2739497"/>
              <a:gd name="connsiteX4" fmla="*/ 46464 w 1303654"/>
              <a:gd name="connsiteY4" fmla="*/ 1257193 h 2739497"/>
              <a:gd name="connsiteX5" fmla="*/ 1303654 w 1303654"/>
              <a:gd name="connsiteY5" fmla="*/ 0 h 273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3654" h="2739497">
                <a:moveTo>
                  <a:pt x="1303654" y="0"/>
                </a:moveTo>
                <a:lnTo>
                  <a:pt x="1303654" y="2739497"/>
                </a:lnTo>
                <a:lnTo>
                  <a:pt x="46464" y="1482500"/>
                </a:lnTo>
                <a:cubicBezTo>
                  <a:pt x="15486" y="1451153"/>
                  <a:pt x="0" y="1410593"/>
                  <a:pt x="0" y="1369661"/>
                </a:cubicBezTo>
                <a:cubicBezTo>
                  <a:pt x="0" y="1328728"/>
                  <a:pt x="15486" y="1288168"/>
                  <a:pt x="46464" y="1257193"/>
                </a:cubicBezTo>
                <a:lnTo>
                  <a:pt x="1303654"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Shape 14">
            <a:extLst>
              <a:ext uri="{FF2B5EF4-FFF2-40B4-BE49-F238E27FC236}">
                <a16:creationId xmlns:a16="http://schemas.microsoft.com/office/drawing/2014/main" id="{EFDE87BB-EB76-6461-ED3A-FB14B63B5EF9}"/>
              </a:ext>
            </a:extLst>
          </p:cNvPr>
          <p:cNvSpPr/>
          <p:nvPr userDrawn="1"/>
        </p:nvSpPr>
        <p:spPr>
          <a:xfrm>
            <a:off x="11154270" y="5805284"/>
            <a:ext cx="1052717" cy="1052716"/>
          </a:xfrm>
          <a:custGeom>
            <a:avLst/>
            <a:gdLst>
              <a:gd name="connsiteX0" fmla="*/ 1052717 w 1052717"/>
              <a:gd name="connsiteY0" fmla="*/ 0 h 1052716"/>
              <a:gd name="connsiteX1" fmla="*/ 1052717 w 1052717"/>
              <a:gd name="connsiteY1" fmla="*/ 1052716 h 1052716"/>
              <a:gd name="connsiteX2" fmla="*/ 0 w 1052717"/>
              <a:gd name="connsiteY2" fmla="*/ 1052716 h 1052716"/>
              <a:gd name="connsiteX3" fmla="*/ 1052717 w 1052717"/>
              <a:gd name="connsiteY3" fmla="*/ 0 h 1052716"/>
            </a:gdLst>
            <a:ahLst/>
            <a:cxnLst>
              <a:cxn ang="0">
                <a:pos x="connsiteX0" y="connsiteY0"/>
              </a:cxn>
              <a:cxn ang="0">
                <a:pos x="connsiteX1" y="connsiteY1"/>
              </a:cxn>
              <a:cxn ang="0">
                <a:pos x="connsiteX2" y="connsiteY2"/>
              </a:cxn>
              <a:cxn ang="0">
                <a:pos x="connsiteX3" y="connsiteY3"/>
              </a:cxn>
            </a:cxnLst>
            <a:rect l="l" t="t" r="r" b="b"/>
            <a:pathLst>
              <a:path w="1052717" h="1052716">
                <a:moveTo>
                  <a:pt x="1052717" y="0"/>
                </a:moveTo>
                <a:lnTo>
                  <a:pt x="1052717" y="1052716"/>
                </a:lnTo>
                <a:lnTo>
                  <a:pt x="0" y="1052716"/>
                </a:lnTo>
                <a:lnTo>
                  <a:pt x="1052717" y="0"/>
                </a:lnTo>
                <a:close/>
              </a:path>
            </a:pathLst>
          </a:custGeom>
          <a:solidFill>
            <a:srgbClr val="55D2B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52CD043-699B-D98F-1A58-657BD3529583}"/>
              </a:ext>
            </a:extLst>
          </p:cNvPr>
          <p:cNvSpPr>
            <a:spLocks noGrp="1"/>
          </p:cNvSpPr>
          <p:nvPr>
            <p:ph type="title" hasCustomPrompt="1"/>
          </p:nvPr>
        </p:nvSpPr>
        <p:spPr>
          <a:xfrm>
            <a:off x="340496" y="434253"/>
            <a:ext cx="5755504" cy="720291"/>
          </a:xfrm>
          <a:prstGeom prst="rect">
            <a:avLst/>
          </a:prstGeom>
        </p:spPr>
        <p:txBody>
          <a:bodyPr>
            <a:normAutofit/>
          </a:bodyPr>
          <a:lstStyle>
            <a:lvl1pPr>
              <a:defRPr sz="4000" b="1">
                <a:solidFill>
                  <a:schemeClr val="tx2"/>
                </a:solidFill>
              </a:defRPr>
            </a:lvl1pPr>
          </a:lstStyle>
          <a:p>
            <a:r>
              <a:rPr lang="en-US"/>
              <a:t>Title</a:t>
            </a:r>
            <a:endParaRPr lang="en-GB"/>
          </a:p>
        </p:txBody>
      </p:sp>
      <p:sp>
        <p:nvSpPr>
          <p:cNvPr id="3" name="Content Placeholder 2">
            <a:extLst>
              <a:ext uri="{FF2B5EF4-FFF2-40B4-BE49-F238E27FC236}">
                <a16:creationId xmlns:a16="http://schemas.microsoft.com/office/drawing/2014/main" id="{BD0BC3E9-B633-B097-82B0-35B9223A89CC}"/>
              </a:ext>
            </a:extLst>
          </p:cNvPr>
          <p:cNvSpPr>
            <a:spLocks noGrp="1"/>
          </p:cNvSpPr>
          <p:nvPr>
            <p:ph idx="1"/>
          </p:nvPr>
        </p:nvSpPr>
        <p:spPr>
          <a:xfrm>
            <a:off x="340496" y="1995055"/>
            <a:ext cx="4813711" cy="774571"/>
          </a:xfrm>
          <a:prstGeom prst="rect">
            <a:avLst/>
          </a:prstGeom>
        </p:spPr>
        <p:txBody>
          <a:bodyPr wrap="square">
            <a:spAutoFit/>
          </a:bodyPr>
          <a:lstStyle>
            <a:lvl1pPr marL="285750" indent="-285750">
              <a:buClr>
                <a:schemeClr val="accent2"/>
              </a:buClr>
              <a:buFont typeface="Arial" panose="020B0604020202020204" pitchFamily="34" charset="0"/>
              <a:buChar char="•"/>
              <a:defRPr sz="1400">
                <a:solidFill>
                  <a:schemeClr val="tx1"/>
                </a:solidFill>
              </a:defRPr>
            </a:lvl1pPr>
            <a:lvl2pPr>
              <a:buClr>
                <a:schemeClr val="accent2"/>
              </a:buClr>
              <a:defRPr sz="1400">
                <a:solidFill>
                  <a:schemeClr val="tx1"/>
                </a:solidFill>
              </a:defRPr>
            </a:lvl2pPr>
            <a:lvl3pPr>
              <a:buClr>
                <a:schemeClr val="accent2"/>
              </a:buClr>
              <a:defRPr sz="12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Content Placeholder 6">
            <a:extLst>
              <a:ext uri="{FF2B5EF4-FFF2-40B4-BE49-F238E27FC236}">
                <a16:creationId xmlns:a16="http://schemas.microsoft.com/office/drawing/2014/main" id="{60221775-BF39-0502-0CE1-9B54CC3C3F25}"/>
              </a:ext>
            </a:extLst>
          </p:cNvPr>
          <p:cNvSpPr>
            <a:spLocks noGrp="1"/>
          </p:cNvSpPr>
          <p:nvPr>
            <p:ph sz="quarter" idx="13" hasCustomPrompt="1"/>
          </p:nvPr>
        </p:nvSpPr>
        <p:spPr>
          <a:xfrm>
            <a:off x="340784" y="1154544"/>
            <a:ext cx="532120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Subheading</a:t>
            </a:r>
          </a:p>
        </p:txBody>
      </p:sp>
      <p:sp>
        <p:nvSpPr>
          <p:cNvPr id="6" name="Freeform: Shape 5">
            <a:extLst>
              <a:ext uri="{FF2B5EF4-FFF2-40B4-BE49-F238E27FC236}">
                <a16:creationId xmlns:a16="http://schemas.microsoft.com/office/drawing/2014/main" id="{EA0AE87E-5AEF-29ED-180C-8FFD856E6C26}"/>
              </a:ext>
            </a:extLst>
          </p:cNvPr>
          <p:cNvSpPr/>
          <p:nvPr userDrawn="1"/>
        </p:nvSpPr>
        <p:spPr>
          <a:xfrm>
            <a:off x="11901313"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1A244A"/>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B4C09FA-9CA1-7F34-3F81-DD1F831A278F}"/>
              </a:ext>
            </a:extLst>
          </p:cNvPr>
          <p:cNvSpPr txBox="1"/>
          <p:nvPr userDrawn="1"/>
        </p:nvSpPr>
        <p:spPr>
          <a:xfrm>
            <a:off x="11594251" y="6336943"/>
            <a:ext cx="367829" cy="276999"/>
          </a:xfrm>
          <a:prstGeom prst="rect">
            <a:avLst/>
          </a:prstGeom>
          <a:noFill/>
        </p:spPr>
        <p:txBody>
          <a:bodyPr wrap="square" rtlCol="0">
            <a:spAutoFit/>
          </a:bodyPr>
          <a:lstStyle/>
          <a:p>
            <a:fld id="{75BE7C4D-87C8-4596-88FB-A8D80B6FAAB9}"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p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30033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ultant Bio">
    <p:spTree>
      <p:nvGrpSpPr>
        <p:cNvPr id="1" name=""/>
        <p:cNvGrpSpPr/>
        <p:nvPr/>
      </p:nvGrpSpPr>
      <p:grpSpPr>
        <a:xfrm>
          <a:off x="0" y="0"/>
          <a:ext cx="0" cy="0"/>
          <a:chOff x="0" y="0"/>
          <a:chExt cx="0" cy="0"/>
        </a:xfrm>
      </p:grpSpPr>
      <p:pic>
        <p:nvPicPr>
          <p:cNvPr id="8" name="Picture 7" descr="A green background with triangles&#10;&#10;Description automatically generated">
            <a:extLst>
              <a:ext uri="{FF2B5EF4-FFF2-40B4-BE49-F238E27FC236}">
                <a16:creationId xmlns:a16="http://schemas.microsoft.com/office/drawing/2014/main" id="{1B436445-CC0B-ABA8-9DC5-98F425D9C06B}"/>
              </a:ext>
            </a:extLst>
          </p:cNvPr>
          <p:cNvPicPr>
            <a:picLocks noChangeAspect="1"/>
          </p:cNvPicPr>
          <p:nvPr userDrawn="1"/>
        </p:nvPicPr>
        <p:blipFill rotWithShape="1">
          <a:blip r:embed="rId2">
            <a:clrChange>
              <a:clrFrom>
                <a:srgbClr val="55D2B1"/>
              </a:clrFrom>
              <a:clrTo>
                <a:srgbClr val="55D2B1">
                  <a:alpha val="0"/>
                </a:srgbClr>
              </a:clrTo>
            </a:clrChange>
            <a:alphaModFix amt="14000"/>
            <a:extLst>
              <a:ext uri="{28A0092B-C50C-407E-A947-70E740481C1C}">
                <a14:useLocalDpi xmlns:a14="http://schemas.microsoft.com/office/drawing/2010/main" val="0"/>
              </a:ext>
            </a:extLst>
          </a:blip>
          <a:srcRect r="41532"/>
          <a:stretch/>
        </p:blipFill>
        <p:spPr>
          <a:xfrm>
            <a:off x="0" y="0"/>
            <a:ext cx="7128387" cy="6858000"/>
          </a:xfrm>
          <a:prstGeom prst="rect">
            <a:avLst/>
          </a:prstGeom>
        </p:spPr>
      </p:pic>
      <p:sp>
        <p:nvSpPr>
          <p:cNvPr id="9" name="Rectangle 8">
            <a:extLst>
              <a:ext uri="{FF2B5EF4-FFF2-40B4-BE49-F238E27FC236}">
                <a16:creationId xmlns:a16="http://schemas.microsoft.com/office/drawing/2014/main" id="{E49BC10D-A111-15D7-CCA2-2013FFD5A083}"/>
              </a:ext>
            </a:extLst>
          </p:cNvPr>
          <p:cNvSpPr>
            <a:spLocks noGrp="1" noRot="1" noMove="1" noResize="1" noEditPoints="1" noAdjustHandles="1" noChangeArrowheads="1" noChangeShapeType="1"/>
          </p:cNvSpPr>
          <p:nvPr userDrawn="1"/>
        </p:nvSpPr>
        <p:spPr>
          <a:xfrm>
            <a:off x="1577457" y="0"/>
            <a:ext cx="6666746" cy="6858000"/>
          </a:xfrm>
          <a:prstGeom prst="rect">
            <a:avLst/>
          </a:prstGeom>
          <a:gradFill flip="none" rotWithShape="1">
            <a:gsLst>
              <a:gs pos="3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0F411538-ED69-6243-9DD9-2D828566DE3B}"/>
              </a:ext>
            </a:extLst>
          </p:cNvPr>
          <p:cNvSpPr>
            <a:spLocks noGrp="1"/>
          </p:cNvSpPr>
          <p:nvPr>
            <p:ph idx="1"/>
          </p:nvPr>
        </p:nvSpPr>
        <p:spPr>
          <a:xfrm>
            <a:off x="5720120" y="1319247"/>
            <a:ext cx="5649844" cy="5017695"/>
          </a:xfrm>
          <a:prstGeom prst="rect">
            <a:avLst/>
          </a:prstGeom>
        </p:spPr>
        <p:txBody>
          <a:bodyPr>
            <a:normAutofit/>
          </a:bodyPr>
          <a:lstStyle>
            <a:lvl1pPr marL="0" indent="0">
              <a:buClr>
                <a:schemeClr val="accent2"/>
              </a:buClr>
              <a:buFont typeface="Arial" panose="020B0604020202020204" pitchFamily="34" charset="0"/>
              <a:buNone/>
              <a:defRPr sz="1400">
                <a:solidFill>
                  <a:schemeClr val="tx1"/>
                </a:solidFill>
              </a:defRPr>
            </a:lvl1pPr>
            <a:lvl2pPr marL="457200" indent="0">
              <a:buClr>
                <a:schemeClr val="accent2"/>
              </a:buClr>
              <a:buNone/>
              <a:defRPr sz="1400">
                <a:solidFill>
                  <a:schemeClr val="tx1"/>
                </a:solidFill>
              </a:defRPr>
            </a:lvl2pPr>
            <a:lvl3pPr marL="914400" indent="0">
              <a:buClr>
                <a:schemeClr val="accent2"/>
              </a:buClr>
              <a:buNone/>
              <a:defRPr sz="1200">
                <a:solidFill>
                  <a:schemeClr val="tx1"/>
                </a:solidFill>
              </a:defRPr>
            </a:lvl3pPr>
            <a:lvl4pPr>
              <a:defRPr sz="1400"/>
            </a:lvl4pPr>
            <a:lvl5pPr>
              <a:defRPr sz="1400"/>
            </a:lvl5pPr>
          </a:lstStyle>
          <a:p>
            <a:pPr lvl="0"/>
            <a:r>
              <a:rPr lang="en-US"/>
              <a:t>Click to edit Master text styles</a:t>
            </a:r>
          </a:p>
        </p:txBody>
      </p:sp>
      <p:sp>
        <p:nvSpPr>
          <p:cNvPr id="6" name="Freeform: Shape 5">
            <a:extLst>
              <a:ext uri="{FF2B5EF4-FFF2-40B4-BE49-F238E27FC236}">
                <a16:creationId xmlns:a16="http://schemas.microsoft.com/office/drawing/2014/main" id="{13A29C9B-B3C8-2296-9F1B-5BF263B3918B}"/>
              </a:ext>
            </a:extLst>
          </p:cNvPr>
          <p:cNvSpPr/>
          <p:nvPr userDrawn="1"/>
        </p:nvSpPr>
        <p:spPr>
          <a:xfrm>
            <a:off x="11901312" y="6176864"/>
            <a:ext cx="290687" cy="597159"/>
          </a:xfrm>
          <a:custGeom>
            <a:avLst/>
            <a:gdLst>
              <a:gd name="connsiteX0" fmla="*/ 627983 w 627983"/>
              <a:gd name="connsiteY0" fmla="*/ 1290066 h 1290066"/>
              <a:gd name="connsiteX1" fmla="*/ 12002 w 627983"/>
              <a:gd name="connsiteY1" fmla="*/ 674180 h 1290066"/>
              <a:gd name="connsiteX2" fmla="*/ 0 w 627983"/>
              <a:gd name="connsiteY2" fmla="*/ 645033 h 1290066"/>
              <a:gd name="connsiteX3" fmla="*/ 12002 w 627983"/>
              <a:gd name="connsiteY3" fmla="*/ 615982 h 1290066"/>
              <a:gd name="connsiteX4" fmla="*/ 627983 w 627983"/>
              <a:gd name="connsiteY4" fmla="*/ 0 h 1290066"/>
              <a:gd name="connsiteX5" fmla="*/ 627983 w 627983"/>
              <a:gd name="connsiteY5" fmla="*/ 1290066 h 12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3" h="1290066">
                <a:moveTo>
                  <a:pt x="627983" y="1290066"/>
                </a:moveTo>
                <a:lnTo>
                  <a:pt x="12002" y="674180"/>
                </a:lnTo>
                <a:cubicBezTo>
                  <a:pt x="4000" y="666083"/>
                  <a:pt x="0" y="655606"/>
                  <a:pt x="0" y="645033"/>
                </a:cubicBezTo>
                <a:cubicBezTo>
                  <a:pt x="0" y="634460"/>
                  <a:pt x="4000" y="623983"/>
                  <a:pt x="12002" y="615982"/>
                </a:cubicBezTo>
                <a:lnTo>
                  <a:pt x="627983" y="0"/>
                </a:lnTo>
                <a:lnTo>
                  <a:pt x="627983" y="1290066"/>
                </a:lnTo>
                <a:close/>
              </a:path>
            </a:pathLst>
          </a:custGeom>
          <a:solidFill>
            <a:srgbClr val="55D2B1"/>
          </a:solidFill>
          <a:ln w="9525"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49B1146C-42F0-7FAF-47F0-9F95C1705FE1}"/>
              </a:ext>
            </a:extLst>
          </p:cNvPr>
          <p:cNvSpPr txBox="1"/>
          <p:nvPr userDrawn="1"/>
        </p:nvSpPr>
        <p:spPr>
          <a:xfrm>
            <a:off x="11594250" y="6336943"/>
            <a:ext cx="367829" cy="461665"/>
          </a:xfrm>
          <a:prstGeom prst="rect">
            <a:avLst/>
          </a:prstGeom>
          <a:noFill/>
        </p:spPr>
        <p:txBody>
          <a:bodyPr wrap="square" rtlCol="0">
            <a:spAutoFit/>
          </a:bodyPr>
          <a:lstStyle/>
          <a:p>
            <a:fld id="{AF7127FF-F8DE-4228-8048-97D89ED18292}" type="slidenum">
              <a:rPr lang="en-GB" sz="1200" b="1" smtClean="0">
                <a:solidFill>
                  <a:srgbClr val="1A244A"/>
                </a:solidFill>
                <a:latin typeface="Segoe UI" panose="020B0502040204020203" pitchFamily="34" charset="0"/>
                <a:ea typeface="Calibri" panose="020F0502020204030204" pitchFamily="34" charset="0"/>
                <a:cs typeface="Segoe UI" panose="020B0502040204020203" pitchFamily="34" charset="0"/>
              </a:rPr>
              <a:t>‹#›</a:t>
            </a:fld>
            <a:endParaRPr lang="en-GB" sz="1200" b="1">
              <a:solidFill>
                <a:srgbClr val="1A244A"/>
              </a:solidFill>
              <a:latin typeface="Segoe UI" panose="020B0502040204020203" pitchFamily="34" charset="0"/>
              <a:ea typeface="Calibri" panose="020F0502020204030204" pitchFamily="34" charset="0"/>
              <a:cs typeface="Segoe UI" panose="020B0502040204020203" pitchFamily="34" charset="0"/>
            </a:endParaRPr>
          </a:p>
        </p:txBody>
      </p:sp>
      <p:sp>
        <p:nvSpPr>
          <p:cNvPr id="13" name="Graphic 27">
            <a:extLst>
              <a:ext uri="{FF2B5EF4-FFF2-40B4-BE49-F238E27FC236}">
                <a16:creationId xmlns:a16="http://schemas.microsoft.com/office/drawing/2014/main" id="{AA5139EA-8EFB-542D-3ED3-EC786AE839A9}"/>
              </a:ext>
            </a:extLst>
          </p:cNvPr>
          <p:cNvSpPr/>
          <p:nvPr userDrawn="1"/>
        </p:nvSpPr>
        <p:spPr>
          <a:xfrm>
            <a:off x="2915775" y="1594973"/>
            <a:ext cx="837801" cy="369332"/>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4" name="Graphic 34">
            <a:extLst>
              <a:ext uri="{FF2B5EF4-FFF2-40B4-BE49-F238E27FC236}">
                <a16:creationId xmlns:a16="http://schemas.microsoft.com/office/drawing/2014/main" id="{5DF4D77C-AD51-E5AE-B0B1-27BCCE73AE2B}"/>
              </a:ext>
            </a:extLst>
          </p:cNvPr>
          <p:cNvSpPr/>
          <p:nvPr userDrawn="1"/>
        </p:nvSpPr>
        <p:spPr>
          <a:xfrm>
            <a:off x="1154177" y="3027231"/>
            <a:ext cx="376298" cy="404298"/>
          </a:xfrm>
          <a:custGeom>
            <a:avLst/>
            <a:gdLst>
              <a:gd name="connsiteX0" fmla="*/ 0 w 536352"/>
              <a:gd name="connsiteY0" fmla="*/ 131540 h 576262"/>
              <a:gd name="connsiteX1" fmla="*/ 0 w 536352"/>
              <a:gd name="connsiteY1" fmla="*/ 576263 h 576262"/>
              <a:gd name="connsiteX2" fmla="*/ 536353 w 536352"/>
              <a:gd name="connsiteY2" fmla="*/ 576263 h 576262"/>
              <a:gd name="connsiteX3" fmla="*/ 536353 w 536352"/>
              <a:gd name="connsiteY3" fmla="*/ 0 h 576262"/>
              <a:gd name="connsiteX4" fmla="*/ 0 w 536352"/>
              <a:gd name="connsiteY4" fmla="*/ 131540 h 576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52" h="576262">
                <a:moveTo>
                  <a:pt x="0" y="131540"/>
                </a:moveTo>
                <a:lnTo>
                  <a:pt x="0" y="576263"/>
                </a:lnTo>
                <a:lnTo>
                  <a:pt x="536353" y="576263"/>
                </a:lnTo>
                <a:lnTo>
                  <a:pt x="536353" y="0"/>
                </a:lnTo>
                <a:lnTo>
                  <a:pt x="0" y="131540"/>
                </a:lnTo>
                <a:close/>
              </a:path>
            </a:pathLst>
          </a:custGeom>
          <a:solidFill>
            <a:schemeClr val="accent1"/>
          </a:solidFill>
          <a:ln w="9525" cap="flat">
            <a:noFill/>
            <a:prstDash val="solid"/>
            <a:miter/>
          </a:ln>
        </p:spPr>
        <p:txBody>
          <a:bodyPr rtlCol="0" anchor="ctr"/>
          <a:lstStyle/>
          <a:p>
            <a:endParaRPr lang="en-GB"/>
          </a:p>
        </p:txBody>
      </p:sp>
      <p:sp>
        <p:nvSpPr>
          <p:cNvPr id="15" name="Graphic 27">
            <a:extLst>
              <a:ext uri="{FF2B5EF4-FFF2-40B4-BE49-F238E27FC236}">
                <a16:creationId xmlns:a16="http://schemas.microsoft.com/office/drawing/2014/main" id="{EBEA6948-D93E-A3E7-F072-75C82E69A314}"/>
              </a:ext>
            </a:extLst>
          </p:cNvPr>
          <p:cNvSpPr/>
          <p:nvPr userDrawn="1"/>
        </p:nvSpPr>
        <p:spPr>
          <a:xfrm>
            <a:off x="3334675" y="2416330"/>
            <a:ext cx="454337" cy="200288"/>
          </a:xfrm>
          <a:custGeom>
            <a:avLst/>
            <a:gdLst>
              <a:gd name="connsiteX0" fmla="*/ 1662974 w 1662973"/>
              <a:gd name="connsiteY0" fmla="*/ 733097 h 733097"/>
              <a:gd name="connsiteX1" fmla="*/ 862103 w 1662973"/>
              <a:gd name="connsiteY1" fmla="*/ 0 h 733097"/>
              <a:gd name="connsiteX2" fmla="*/ 0 w 1662973"/>
              <a:gd name="connsiteY2" fmla="*/ 733097 h 733097"/>
              <a:gd name="connsiteX3" fmla="*/ 1662974 w 1662973"/>
              <a:gd name="connsiteY3" fmla="*/ 733097 h 733097"/>
            </a:gdLst>
            <a:ahLst/>
            <a:cxnLst>
              <a:cxn ang="0">
                <a:pos x="connsiteX0" y="connsiteY0"/>
              </a:cxn>
              <a:cxn ang="0">
                <a:pos x="connsiteX1" y="connsiteY1"/>
              </a:cxn>
              <a:cxn ang="0">
                <a:pos x="connsiteX2" y="connsiteY2"/>
              </a:cxn>
              <a:cxn ang="0">
                <a:pos x="connsiteX3" y="connsiteY3"/>
              </a:cxn>
            </a:cxnLst>
            <a:rect l="l" t="t" r="r" b="b"/>
            <a:pathLst>
              <a:path w="1662973" h="733097">
                <a:moveTo>
                  <a:pt x="1662974" y="733097"/>
                </a:moveTo>
                <a:cubicBezTo>
                  <a:pt x="1601910" y="230833"/>
                  <a:pt x="1235362" y="0"/>
                  <a:pt x="862103" y="0"/>
                </a:cubicBezTo>
                <a:cubicBezTo>
                  <a:pt x="488844" y="0"/>
                  <a:pt x="101828" y="230833"/>
                  <a:pt x="0" y="733097"/>
                </a:cubicBezTo>
                <a:lnTo>
                  <a:pt x="1662974" y="733097"/>
                </a:lnTo>
                <a:close/>
              </a:path>
            </a:pathLst>
          </a:custGeom>
          <a:solidFill>
            <a:srgbClr val="1A244A"/>
          </a:solidFill>
          <a:ln w="16741" cap="flat">
            <a:noFill/>
            <a:prstDash val="solid"/>
            <a:miter/>
          </a:ln>
        </p:spPr>
        <p:txBody>
          <a:bodyPr rtlCol="0" anchor="ctr"/>
          <a:lstStyle/>
          <a:p>
            <a:endParaRPr lang="en-GB"/>
          </a:p>
        </p:txBody>
      </p:sp>
      <p:sp>
        <p:nvSpPr>
          <p:cNvPr id="18" name="Title 1">
            <a:extLst>
              <a:ext uri="{FF2B5EF4-FFF2-40B4-BE49-F238E27FC236}">
                <a16:creationId xmlns:a16="http://schemas.microsoft.com/office/drawing/2014/main" id="{10BCEDE8-D121-4BA3-8EE6-E29C50C7286C}"/>
              </a:ext>
            </a:extLst>
          </p:cNvPr>
          <p:cNvSpPr>
            <a:spLocks noGrp="1"/>
          </p:cNvSpPr>
          <p:nvPr>
            <p:ph type="title" hasCustomPrompt="1"/>
          </p:nvPr>
        </p:nvSpPr>
        <p:spPr>
          <a:xfrm>
            <a:off x="1243570" y="3856467"/>
            <a:ext cx="3716357" cy="720291"/>
          </a:xfrm>
          <a:prstGeom prst="rect">
            <a:avLst/>
          </a:prstGeom>
        </p:spPr>
        <p:txBody>
          <a:bodyPr>
            <a:normAutofit/>
          </a:bodyPr>
          <a:lstStyle>
            <a:lvl1pPr>
              <a:defRPr sz="4000" b="1">
                <a:solidFill>
                  <a:schemeClr val="tx2"/>
                </a:solidFill>
              </a:defRPr>
            </a:lvl1pPr>
          </a:lstStyle>
          <a:p>
            <a:r>
              <a:rPr lang="en-US"/>
              <a:t>Name</a:t>
            </a:r>
            <a:endParaRPr lang="en-GB"/>
          </a:p>
        </p:txBody>
      </p:sp>
      <p:sp>
        <p:nvSpPr>
          <p:cNvPr id="19" name="Content Placeholder 6">
            <a:extLst>
              <a:ext uri="{FF2B5EF4-FFF2-40B4-BE49-F238E27FC236}">
                <a16:creationId xmlns:a16="http://schemas.microsoft.com/office/drawing/2014/main" id="{AB712B72-CCDB-49CE-8C9D-C201FB449058}"/>
              </a:ext>
            </a:extLst>
          </p:cNvPr>
          <p:cNvSpPr>
            <a:spLocks noGrp="1"/>
          </p:cNvSpPr>
          <p:nvPr>
            <p:ph sz="quarter" idx="13" hasCustomPrompt="1"/>
          </p:nvPr>
        </p:nvSpPr>
        <p:spPr>
          <a:xfrm>
            <a:off x="1243858" y="4576758"/>
            <a:ext cx="3716357" cy="456190"/>
          </a:xfrm>
          <a:prstGeom prst="rect">
            <a:avLst/>
          </a:prstGeom>
        </p:spPr>
        <p:txBody>
          <a:bodyPr>
            <a:normAutofit/>
          </a:bodyPr>
          <a:lstStyle>
            <a:lvl1pPr marL="0" inden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stStyle>
          <a:p>
            <a:pPr lvl="0"/>
            <a:r>
              <a:rPr lang="en-US"/>
              <a:t>Job title</a:t>
            </a:r>
          </a:p>
        </p:txBody>
      </p:sp>
      <p:sp>
        <p:nvSpPr>
          <p:cNvPr id="21" name="Text Placeholder 20">
            <a:extLst>
              <a:ext uri="{FF2B5EF4-FFF2-40B4-BE49-F238E27FC236}">
                <a16:creationId xmlns:a16="http://schemas.microsoft.com/office/drawing/2014/main" id="{6D188B64-2984-C81D-4E35-4ED6DAC12D4D}"/>
              </a:ext>
            </a:extLst>
          </p:cNvPr>
          <p:cNvSpPr>
            <a:spLocks noGrp="1"/>
          </p:cNvSpPr>
          <p:nvPr>
            <p:ph type="body" sz="quarter" idx="14" hasCustomPrompt="1"/>
          </p:nvPr>
        </p:nvSpPr>
        <p:spPr>
          <a:xfrm>
            <a:off x="5720120" y="714412"/>
            <a:ext cx="3460750" cy="450850"/>
          </a:xfrm>
        </p:spPr>
        <p:txBody>
          <a:bodyPr>
            <a:normAutofit/>
          </a:bodyPr>
          <a:lstStyle>
            <a:lvl1pPr marL="0" indent="0">
              <a:buNone/>
              <a:defRPr lang="en-GB" sz="1800" b="1" kern="1200" dirty="0">
                <a:solidFill>
                  <a:schemeClr val="accent2"/>
                </a:solidFill>
                <a:latin typeface="+mj-lt"/>
                <a:ea typeface="+mn-ea"/>
                <a:cs typeface="+mn-cs"/>
              </a:defRPr>
            </a:lvl1pPr>
          </a:lstStyle>
          <a:p>
            <a:r>
              <a:rPr lang="en-GB" b="1">
                <a:solidFill>
                  <a:schemeClr val="accent2"/>
                </a:solidFill>
                <a:latin typeface="+mj-lt"/>
              </a:rPr>
              <a:t>Relevant Experience</a:t>
            </a:r>
          </a:p>
        </p:txBody>
      </p:sp>
      <p:sp>
        <p:nvSpPr>
          <p:cNvPr id="35" name="Picture Placeholder 34">
            <a:extLst>
              <a:ext uri="{FF2B5EF4-FFF2-40B4-BE49-F238E27FC236}">
                <a16:creationId xmlns:a16="http://schemas.microsoft.com/office/drawing/2014/main" id="{B863D0C7-13F5-D09D-2E09-E936CD788D59}"/>
              </a:ext>
            </a:extLst>
          </p:cNvPr>
          <p:cNvSpPr>
            <a:spLocks noGrp="1"/>
          </p:cNvSpPr>
          <p:nvPr>
            <p:ph type="pic" sz="quarter" idx="16"/>
          </p:nvPr>
        </p:nvSpPr>
        <p:spPr>
          <a:xfrm>
            <a:off x="1342258" y="1779427"/>
            <a:ext cx="1873250" cy="1858206"/>
          </a:xfrm>
          <a:custGeom>
            <a:avLst/>
            <a:gdLst>
              <a:gd name="connsiteX0" fmla="*/ 0 w 1873250"/>
              <a:gd name="connsiteY0" fmla="*/ 0 h 1858206"/>
              <a:gd name="connsiteX1" fmla="*/ 1651006 w 1873250"/>
              <a:gd name="connsiteY1" fmla="*/ 0 h 1858206"/>
              <a:gd name="connsiteX2" fmla="*/ 1635812 w 1873250"/>
              <a:gd name="connsiteY2" fmla="*/ 20419 h 1858206"/>
              <a:gd name="connsiteX3" fmla="*/ 1572750 w 1873250"/>
              <a:gd name="connsiteY3" fmla="*/ 184878 h 1858206"/>
              <a:gd name="connsiteX4" fmla="*/ 1873250 w 1873250"/>
              <a:gd name="connsiteY4" fmla="*/ 184878 h 1858206"/>
              <a:gd name="connsiteX5" fmla="*/ 1873250 w 1873250"/>
              <a:gd name="connsiteY5" fmla="*/ 1858206 h 1858206"/>
              <a:gd name="connsiteX6" fmla="*/ 0 w 1873250"/>
              <a:gd name="connsiteY6" fmla="*/ 1858206 h 1858206"/>
              <a:gd name="connsiteX7" fmla="*/ 0 w 1873250"/>
              <a:gd name="connsiteY7" fmla="*/ 1652103 h 1858206"/>
              <a:gd name="connsiteX8" fmla="*/ 187451 w 1873250"/>
              <a:gd name="connsiteY8" fmla="*/ 1652103 h 1858206"/>
              <a:gd name="connsiteX9" fmla="*/ 187451 w 1873250"/>
              <a:gd name="connsiteY9" fmla="*/ 1247804 h 1858206"/>
              <a:gd name="connsiteX10" fmla="*/ 0 w 1873250"/>
              <a:gd name="connsiteY10" fmla="*/ 1293776 h 185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3250" h="1858206">
                <a:moveTo>
                  <a:pt x="0" y="0"/>
                </a:moveTo>
                <a:lnTo>
                  <a:pt x="1651006" y="0"/>
                </a:lnTo>
                <a:lnTo>
                  <a:pt x="1635812" y="20419"/>
                </a:lnTo>
                <a:cubicBezTo>
                  <a:pt x="1607380" y="66905"/>
                  <a:pt x="1585575" y="121618"/>
                  <a:pt x="1572750" y="184878"/>
                </a:cubicBezTo>
                <a:lnTo>
                  <a:pt x="1873250" y="184878"/>
                </a:lnTo>
                <a:lnTo>
                  <a:pt x="1873250" y="1858206"/>
                </a:lnTo>
                <a:lnTo>
                  <a:pt x="0" y="1858206"/>
                </a:lnTo>
                <a:lnTo>
                  <a:pt x="0" y="1652103"/>
                </a:lnTo>
                <a:lnTo>
                  <a:pt x="187451" y="1652103"/>
                </a:lnTo>
                <a:lnTo>
                  <a:pt x="187451" y="1247804"/>
                </a:lnTo>
                <a:lnTo>
                  <a:pt x="0" y="1293776"/>
                </a:lnTo>
                <a:close/>
              </a:path>
            </a:pathLst>
          </a:custGeom>
        </p:spPr>
        <p:txBody>
          <a:bodyPr wrap="square">
            <a:noAutofit/>
          </a:bodyPr>
          <a:lstStyle/>
          <a:p>
            <a:endParaRPr lang="en-GB"/>
          </a:p>
        </p:txBody>
      </p:sp>
    </p:spTree>
    <p:extLst>
      <p:ext uri="{BB962C8B-B14F-4D97-AF65-F5344CB8AC3E}">
        <p14:creationId xmlns:p14="http://schemas.microsoft.com/office/powerpoint/2010/main" val="30704814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0E229-02D5-CCEA-926C-21B9F00F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C43F52-B783-F2FB-8D0C-E2D4CB1F4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0703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projectivetests.umwblogs.org/files/2010/10/tatpic21.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a0Dlo0ynn-c?start=1&amp;feature=oembed" TargetMode="Externa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59.png"/><Relationship Id="rId18" Type="http://schemas.openxmlformats.org/officeDocument/2006/relationships/image" Target="../media/image92.sv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1.png"/><Relationship Id="rId2" Type="http://schemas.openxmlformats.org/officeDocument/2006/relationships/notesSlide" Target="../notesSlides/notesSlide32.xml"/><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63.png"/><Relationship Id="rId10" Type="http://schemas.openxmlformats.org/officeDocument/2006/relationships/image" Target="../media/image88.svg"/><Relationship Id="rId4" Type="http://schemas.microsoft.com/office/2007/relationships/hdphoto" Target="../media/hdphoto2.wdp"/><Relationship Id="rId9" Type="http://schemas.openxmlformats.org/officeDocument/2006/relationships/image" Target="../media/image87.png"/><Relationship Id="rId1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2.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64.sv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png"/><Relationship Id="rId7"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92.svg"/></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18/10/relationships/comments" Target="../comments/modernComment_7FFE684E_454E8AD8.xml"/><Relationship Id="rId7" Type="http://schemas.openxmlformats.org/officeDocument/2006/relationships/image" Target="../media/image110.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7FFE684F_9F35D9BB.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9.sv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svg"/><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3" Type="http://schemas.microsoft.com/office/2018/10/relationships/comments" Target="../comments/modernComment_32C_91669EF0.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7FFE6850_25CAB73E.xm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18/10/relationships/comments" Target="../comments/modernComment_7FFE6851_5D1D6E6B.xm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image" Target="../media/image136.jp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769_AF645FAE.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microsoft.com/office/2018/10/relationships/comments" Target="../comments/modernComment_7FFE6852_64F345FC.xm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38.jpg"/></Relationships>
</file>

<file path=ppt/slides/_rels/slide71.xml.rels><?xml version="1.0" encoding="UTF-8" standalone="yes"?>
<Relationships xmlns="http://schemas.openxmlformats.org/package/2006/relationships"><Relationship Id="rId3" Type="http://schemas.microsoft.com/office/2018/10/relationships/comments" Target="../comments/modernComment_7FFE6853_5E70307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7FFE6854_779D9456.xml"/><Relationship Id="rId7" Type="http://schemas.openxmlformats.org/officeDocument/2006/relationships/image" Target="../media/image136.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44.sv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sv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57.png"/><Relationship Id="rId2" Type="http://schemas.microsoft.com/office/2018/10/relationships/comments" Target="../comments/modernComment_7FFE6824_D10958FD.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3" Type="http://schemas.openxmlformats.org/officeDocument/2006/relationships/hyperlink" Target="https://www.linkedin.com/company" TargetMode="External"/><Relationship Id="rId7" Type="http://schemas.openxmlformats.org/officeDocument/2006/relationships/image" Target="../media/image164.sv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white shirt with his arms crossed&#10;&#10;Description automatically generated">
            <a:extLst>
              <a:ext uri="{FF2B5EF4-FFF2-40B4-BE49-F238E27FC236}">
                <a16:creationId xmlns:a16="http://schemas.microsoft.com/office/drawing/2014/main" id="{DF6A812C-BE8A-F6A0-7818-53B7F2792EE5}"/>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43167" t="4467" r="16406" b="233"/>
          <a:stretch/>
        </p:blipFill>
        <p:spPr>
          <a:xfrm>
            <a:off x="7113211" y="0"/>
            <a:ext cx="4359328" cy="6850856"/>
          </a:xfrm>
        </p:spPr>
      </p:pic>
      <p:sp>
        <p:nvSpPr>
          <p:cNvPr id="2" name="Text Placeholder 1">
            <a:extLst>
              <a:ext uri="{FF2B5EF4-FFF2-40B4-BE49-F238E27FC236}">
                <a16:creationId xmlns:a16="http://schemas.microsoft.com/office/drawing/2014/main" id="{D22FE926-B9E0-FB5D-3A8A-486ECE0661D2}"/>
              </a:ext>
            </a:extLst>
          </p:cNvPr>
          <p:cNvSpPr>
            <a:spLocks noGrp="1"/>
          </p:cNvSpPr>
          <p:nvPr>
            <p:ph type="body" sz="quarter" idx="10"/>
          </p:nvPr>
        </p:nvSpPr>
        <p:spPr>
          <a:xfrm>
            <a:off x="528638" y="3191460"/>
            <a:ext cx="5449375" cy="1754165"/>
          </a:xfrm>
        </p:spPr>
        <p:txBody>
          <a:bodyPr/>
          <a:lstStyle/>
          <a:p>
            <a:r>
              <a:rPr lang="en-GB" dirty="0"/>
              <a:t>Saville Assessment </a:t>
            </a:r>
            <a:br>
              <a:rPr lang="en-GB" dirty="0"/>
            </a:br>
            <a:r>
              <a:rPr lang="en-GB" dirty="0"/>
              <a:t>International Accreditation</a:t>
            </a:r>
          </a:p>
        </p:txBody>
      </p:sp>
      <p:pic>
        <p:nvPicPr>
          <p:cNvPr id="8" name="Graphic 7">
            <a:extLst>
              <a:ext uri="{FF2B5EF4-FFF2-40B4-BE49-F238E27FC236}">
                <a16:creationId xmlns:a16="http://schemas.microsoft.com/office/drawing/2014/main" id="{20E38562-F27E-B5F5-E7E5-5B697249855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349" t="1" r="-6000" b="-4966"/>
          <a:stretch/>
        </p:blipFill>
        <p:spPr>
          <a:xfrm>
            <a:off x="528638" y="5258348"/>
            <a:ext cx="2497393" cy="448727"/>
          </a:xfrm>
          <a:prstGeom prst="rect">
            <a:avLst/>
          </a:prstGeom>
        </p:spPr>
      </p:pic>
    </p:spTree>
    <p:extLst>
      <p:ext uri="{BB962C8B-B14F-4D97-AF65-F5344CB8AC3E}">
        <p14:creationId xmlns:p14="http://schemas.microsoft.com/office/powerpoint/2010/main" val="421865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Inkblot Test</a:t>
            </a:r>
          </a:p>
        </p:txBody>
      </p:sp>
      <p:pic>
        <p:nvPicPr>
          <p:cNvPr id="5" name="Picture 4">
            <a:extLst>
              <a:ext uri="{FF2B5EF4-FFF2-40B4-BE49-F238E27FC236}">
                <a16:creationId xmlns:a16="http://schemas.microsoft.com/office/drawing/2014/main" id="{F5DBD489-D48A-E2EF-6580-581FFF430D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267885" y="1408918"/>
            <a:ext cx="7656229" cy="5014829"/>
          </a:xfrm>
          <a:prstGeom prst="rect">
            <a:avLst/>
          </a:prstGeom>
        </p:spPr>
      </p:pic>
    </p:spTree>
    <p:extLst>
      <p:ext uri="{BB962C8B-B14F-4D97-AF65-F5344CB8AC3E}">
        <p14:creationId xmlns:p14="http://schemas.microsoft.com/office/powerpoint/2010/main" val="573658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2B09-34C6-1F11-CBE5-BE82F0E60815}"/>
              </a:ext>
            </a:extLst>
          </p:cNvPr>
          <p:cNvSpPr>
            <a:spLocks noGrp="1"/>
          </p:cNvSpPr>
          <p:nvPr>
            <p:ph type="title"/>
          </p:nvPr>
        </p:nvSpPr>
        <p:spPr/>
        <p:txBody>
          <a:bodyPr/>
          <a:lstStyle/>
          <a:p>
            <a:r>
              <a:rPr lang="en-GB"/>
              <a:t>Projective Tests </a:t>
            </a:r>
          </a:p>
        </p:txBody>
      </p:sp>
      <p:sp>
        <p:nvSpPr>
          <p:cNvPr id="4" name="Content Placeholder 3">
            <a:extLst>
              <a:ext uri="{FF2B5EF4-FFF2-40B4-BE49-F238E27FC236}">
                <a16:creationId xmlns:a16="http://schemas.microsoft.com/office/drawing/2014/main" id="{709B07BC-99D5-4FD1-92E6-043858510EE9}"/>
              </a:ext>
            </a:extLst>
          </p:cNvPr>
          <p:cNvSpPr>
            <a:spLocks noGrp="1"/>
          </p:cNvSpPr>
          <p:nvPr>
            <p:ph sz="quarter" idx="13"/>
          </p:nvPr>
        </p:nvSpPr>
        <p:spPr/>
        <p:txBody>
          <a:bodyPr/>
          <a:lstStyle/>
          <a:p>
            <a:r>
              <a:rPr lang="en-GB"/>
              <a:t>Thematic Apperception Test </a:t>
            </a:r>
          </a:p>
        </p:txBody>
      </p:sp>
      <p:pic>
        <p:nvPicPr>
          <p:cNvPr id="3" name="Picture 2" descr="http://projectivetests.umwblogs.org/files/2010/10/tatpic21-290x300.jpg">
            <a:hlinkClick r:id="rId3"/>
            <a:extLst>
              <a:ext uri="{FF2B5EF4-FFF2-40B4-BE49-F238E27FC236}">
                <a16:creationId xmlns:a16="http://schemas.microsoft.com/office/drawing/2014/main" id="{7C5686CC-BE52-619F-5554-4A179B3B5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5479" y="864157"/>
            <a:ext cx="5220826" cy="540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FD4B0-517F-E9FF-78F6-B9D0CFA1967E}"/>
              </a:ext>
            </a:extLst>
          </p:cNvPr>
          <p:cNvSpPr>
            <a:spLocks noGrp="1"/>
          </p:cNvSpPr>
          <p:nvPr>
            <p:ph type="title"/>
          </p:nvPr>
        </p:nvSpPr>
        <p:spPr/>
        <p:txBody>
          <a:bodyPr>
            <a:normAutofit/>
          </a:bodyPr>
          <a:lstStyle/>
          <a:p>
            <a:r>
              <a:rPr lang="en-GB"/>
              <a:t>Psychometrics</a:t>
            </a:r>
          </a:p>
        </p:txBody>
      </p:sp>
      <p:sp>
        <p:nvSpPr>
          <p:cNvPr id="5" name="Straight Connector 4">
            <a:extLst>
              <a:ext uri="{FF2B5EF4-FFF2-40B4-BE49-F238E27FC236}">
                <a16:creationId xmlns:a16="http://schemas.microsoft.com/office/drawing/2014/main" id="{F49FB67D-21AF-6854-4C9A-9FC37E0D6AFA}"/>
              </a:ext>
            </a:extLst>
          </p:cNvPr>
          <p:cNvSpPr/>
          <p:nvPr/>
        </p:nvSpPr>
        <p:spPr>
          <a:xfrm>
            <a:off x="2770090" y="53259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6" name="Straight Connector 5">
            <a:extLst>
              <a:ext uri="{FF2B5EF4-FFF2-40B4-BE49-F238E27FC236}">
                <a16:creationId xmlns:a16="http://schemas.microsoft.com/office/drawing/2014/main" id="{FA58D891-AC2F-65AB-D59C-E4A87CDF3912}"/>
              </a:ext>
            </a:extLst>
          </p:cNvPr>
          <p:cNvSpPr/>
          <p:nvPr/>
        </p:nvSpPr>
        <p:spPr>
          <a:xfrm>
            <a:off x="2770090" y="37257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7" name="Straight Connector 6">
            <a:extLst>
              <a:ext uri="{FF2B5EF4-FFF2-40B4-BE49-F238E27FC236}">
                <a16:creationId xmlns:a16="http://schemas.microsoft.com/office/drawing/2014/main" id="{806FE80D-7D38-1108-09A8-523DB42B60F2}"/>
              </a:ext>
            </a:extLst>
          </p:cNvPr>
          <p:cNvSpPr/>
          <p:nvPr/>
        </p:nvSpPr>
        <p:spPr>
          <a:xfrm>
            <a:off x="2770090" y="2125582"/>
            <a:ext cx="4057600" cy="0"/>
          </a:xfrm>
          <a:prstGeom prst="line">
            <a:avLst/>
          </a:prstGeom>
          <a:ln w="1905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8" name="Oval 7">
            <a:extLst>
              <a:ext uri="{FF2B5EF4-FFF2-40B4-BE49-F238E27FC236}">
                <a16:creationId xmlns:a16="http://schemas.microsoft.com/office/drawing/2014/main" id="{5BA38494-541B-BC45-F944-AFFE1BC37393}"/>
              </a:ext>
            </a:extLst>
          </p:cNvPr>
          <p:cNvSpPr/>
          <p:nvPr/>
        </p:nvSpPr>
        <p:spPr>
          <a:xfrm>
            <a:off x="545228" y="1450328"/>
            <a:ext cx="4572000" cy="4572000"/>
          </a:xfrm>
          <a:prstGeom prst="ellipse">
            <a:avLst/>
          </a:prstGeom>
          <a:solidFill>
            <a:schemeClr val="tx2"/>
          </a:solidFill>
          <a:ln w="76200">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2256A3CC-F46C-A30D-8951-24A3295FCCB9}"/>
              </a:ext>
            </a:extLst>
          </p:cNvPr>
          <p:cNvSpPr/>
          <p:nvPr/>
        </p:nvSpPr>
        <p:spPr>
          <a:xfrm>
            <a:off x="1368188" y="2754743"/>
            <a:ext cx="2926080" cy="1977675"/>
          </a:xfrm>
          <a:custGeom>
            <a:avLst/>
            <a:gdLst>
              <a:gd name="connsiteX0" fmla="*/ 0 w 2926080"/>
              <a:gd name="connsiteY0" fmla="*/ 0 h 1508760"/>
              <a:gd name="connsiteX1" fmla="*/ 2926080 w 2926080"/>
              <a:gd name="connsiteY1" fmla="*/ 0 h 1508760"/>
              <a:gd name="connsiteX2" fmla="*/ 2926080 w 2926080"/>
              <a:gd name="connsiteY2" fmla="*/ 1508760 h 1508760"/>
              <a:gd name="connsiteX3" fmla="*/ 0 w 2926080"/>
              <a:gd name="connsiteY3" fmla="*/ 1508760 h 1508760"/>
              <a:gd name="connsiteX4" fmla="*/ 0 w 2926080"/>
              <a:gd name="connsiteY4" fmla="*/ 0 h 15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1508760">
                <a:moveTo>
                  <a:pt x="0" y="0"/>
                </a:moveTo>
                <a:lnTo>
                  <a:pt x="2926080" y="0"/>
                </a:lnTo>
                <a:lnTo>
                  <a:pt x="2926080" y="1508760"/>
                </a:lnTo>
                <a:lnTo>
                  <a:pt x="0" y="150876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marR="0" lvl="0" indent="0" algn="ctr" defTabSz="933450" rtl="0" eaLnBrk="1" fontAlgn="auto" latinLnBrk="0" hangingPunct="1">
              <a:lnSpc>
                <a:spcPts val="3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55D2B1"/>
                </a:solidFill>
                <a:effectLst/>
                <a:uLnTx/>
                <a:uFillTx/>
                <a:latin typeface="Arial"/>
                <a:ea typeface="+mn-ea"/>
                <a:cs typeface="+mn-cs"/>
              </a:rPr>
              <a:t>Psychometrics are tests used to measure clearly defined psychological attributes</a:t>
            </a:r>
            <a:endParaRPr kumimoji="0" lang="en-GB" sz="2400" b="0" i="0" u="none" strike="noStrike" kern="1200" cap="none" spc="0" normalizeH="0" baseline="0" noProof="0">
              <a:ln>
                <a:noFill/>
              </a:ln>
              <a:solidFill>
                <a:srgbClr val="55D2B1"/>
              </a:solidFill>
              <a:effectLst/>
              <a:uLnTx/>
              <a:uFillTx/>
              <a:latin typeface="Arial"/>
              <a:ea typeface="+mn-ea"/>
              <a:cs typeface="+mn-cs"/>
            </a:endParaRPr>
          </a:p>
        </p:txBody>
      </p:sp>
      <p:sp>
        <p:nvSpPr>
          <p:cNvPr id="10" name="Oval 9" descr="Head with gears outline">
            <a:extLst>
              <a:ext uri="{FF2B5EF4-FFF2-40B4-BE49-F238E27FC236}">
                <a16:creationId xmlns:a16="http://schemas.microsoft.com/office/drawing/2014/main" id="{F200E6B1-32A7-B5CF-F266-F3DA58ADF527}"/>
              </a:ext>
            </a:extLst>
          </p:cNvPr>
          <p:cNvSpPr/>
          <p:nvPr/>
        </p:nvSpPr>
        <p:spPr>
          <a:xfrm>
            <a:off x="7074774" y="1480808"/>
            <a:ext cx="1200200" cy="1200200"/>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5CEB47DB-C103-7A59-457A-0E33D966D6AB}"/>
              </a:ext>
            </a:extLst>
          </p:cNvPr>
          <p:cNvSpPr/>
          <p:nvPr/>
        </p:nvSpPr>
        <p:spPr>
          <a:xfrm>
            <a:off x="8476791" y="1930745"/>
            <a:ext cx="1444653" cy="389674"/>
          </a:xfrm>
          <a:custGeom>
            <a:avLst/>
            <a:gdLst>
              <a:gd name="connsiteX0" fmla="*/ 0 w 1444653"/>
              <a:gd name="connsiteY0" fmla="*/ 0 h 1371600"/>
              <a:gd name="connsiteX1" fmla="*/ 1444653 w 1444653"/>
              <a:gd name="connsiteY1" fmla="*/ 0 h 1371600"/>
              <a:gd name="connsiteX2" fmla="*/ 1444653 w 1444653"/>
              <a:gd name="connsiteY2" fmla="*/ 1371600 h 1371600"/>
              <a:gd name="connsiteX3" fmla="*/ 0 w 1444653"/>
              <a:gd name="connsiteY3" fmla="*/ 1371600 h 1371600"/>
              <a:gd name="connsiteX4" fmla="*/ 0 w 144465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53" h="1371600">
                <a:moveTo>
                  <a:pt x="0" y="0"/>
                </a:moveTo>
                <a:lnTo>
                  <a:pt x="1444653" y="0"/>
                </a:lnTo>
                <a:lnTo>
                  <a:pt x="1444653"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Personality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2" name="Oval 11" descr="Remote learning math outline">
            <a:extLst>
              <a:ext uri="{FF2B5EF4-FFF2-40B4-BE49-F238E27FC236}">
                <a16:creationId xmlns:a16="http://schemas.microsoft.com/office/drawing/2014/main" id="{7BA18384-C6B7-494F-7E96-6503CE60FF96}"/>
              </a:ext>
            </a:extLst>
          </p:cNvPr>
          <p:cNvSpPr/>
          <p:nvPr/>
        </p:nvSpPr>
        <p:spPr>
          <a:xfrm>
            <a:off x="6979511" y="3039982"/>
            <a:ext cx="1371600" cy="1371600"/>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E2CC5784-DE65-8B74-D770-3D3C6DFB3F1B}"/>
              </a:ext>
            </a:extLst>
          </p:cNvPr>
          <p:cNvSpPr/>
          <p:nvPr/>
        </p:nvSpPr>
        <p:spPr>
          <a:xfrm>
            <a:off x="8476791" y="3494318"/>
            <a:ext cx="945119" cy="389675"/>
          </a:xfrm>
          <a:custGeom>
            <a:avLst/>
            <a:gdLst>
              <a:gd name="connsiteX0" fmla="*/ 0 w 945119"/>
              <a:gd name="connsiteY0" fmla="*/ 0 h 1371600"/>
              <a:gd name="connsiteX1" fmla="*/ 945119 w 945119"/>
              <a:gd name="connsiteY1" fmla="*/ 0 h 1371600"/>
              <a:gd name="connsiteX2" fmla="*/ 945119 w 945119"/>
              <a:gd name="connsiteY2" fmla="*/ 1371600 h 1371600"/>
              <a:gd name="connsiteX3" fmla="*/ 0 w 945119"/>
              <a:gd name="connsiteY3" fmla="*/ 1371600 h 1371600"/>
              <a:gd name="connsiteX4" fmla="*/ 0 w 945119"/>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9" h="1371600">
                <a:moveTo>
                  <a:pt x="0" y="0"/>
                </a:moveTo>
                <a:lnTo>
                  <a:pt x="945119" y="0"/>
                </a:lnTo>
                <a:lnTo>
                  <a:pt x="945119" y="1371600"/>
                </a:lnTo>
                <a:lnTo>
                  <a:pt x="0" y="1371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Ability</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
        <p:nvSpPr>
          <p:cNvPr id="14" name="Oval 13" descr="Pyramid with levels outline">
            <a:extLst>
              <a:ext uri="{FF2B5EF4-FFF2-40B4-BE49-F238E27FC236}">
                <a16:creationId xmlns:a16="http://schemas.microsoft.com/office/drawing/2014/main" id="{B66AB000-5C27-2F30-5F73-32F4A86763B9}"/>
              </a:ext>
            </a:extLst>
          </p:cNvPr>
          <p:cNvSpPr/>
          <p:nvPr/>
        </p:nvSpPr>
        <p:spPr>
          <a:xfrm>
            <a:off x="7003228" y="4640183"/>
            <a:ext cx="1371600" cy="1371600"/>
          </a:xfrm>
          <a:prstGeom prst="ellipse">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4987CC4E-8C3C-7707-49C2-350B70AF6EC6}"/>
              </a:ext>
            </a:extLst>
          </p:cNvPr>
          <p:cNvSpPr/>
          <p:nvPr/>
        </p:nvSpPr>
        <p:spPr>
          <a:xfrm>
            <a:off x="8476791" y="4658405"/>
            <a:ext cx="2838970" cy="1371600"/>
          </a:xfrm>
          <a:custGeom>
            <a:avLst/>
            <a:gdLst>
              <a:gd name="connsiteX0" fmla="*/ 0 w 1657798"/>
              <a:gd name="connsiteY0" fmla="*/ 0 h 1941870"/>
              <a:gd name="connsiteX1" fmla="*/ 1657798 w 1657798"/>
              <a:gd name="connsiteY1" fmla="*/ 0 h 1941870"/>
              <a:gd name="connsiteX2" fmla="*/ 1657798 w 1657798"/>
              <a:gd name="connsiteY2" fmla="*/ 1941870 h 1941870"/>
              <a:gd name="connsiteX3" fmla="*/ 0 w 1657798"/>
              <a:gd name="connsiteY3" fmla="*/ 1941870 h 1941870"/>
              <a:gd name="connsiteX4" fmla="*/ 0 w 1657798"/>
              <a:gd name="connsiteY4" fmla="*/ 0 h 194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798" h="1941870">
                <a:moveTo>
                  <a:pt x="0" y="0"/>
                </a:moveTo>
                <a:lnTo>
                  <a:pt x="1657798" y="0"/>
                </a:lnTo>
                <a:lnTo>
                  <a:pt x="1657798" y="1941870"/>
                </a:lnTo>
                <a:lnTo>
                  <a:pt x="0" y="1941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Typically use numerical or category scoring systems to describes individual differences</a:t>
            </a:r>
            <a:endPar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spTree>
    <p:extLst>
      <p:ext uri="{BB962C8B-B14F-4D97-AF65-F5344CB8AC3E}">
        <p14:creationId xmlns:p14="http://schemas.microsoft.com/office/powerpoint/2010/main" val="200111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1B37A2-3C09-749C-B330-6C482D8890B8}"/>
              </a:ext>
            </a:extLst>
          </p:cNvPr>
          <p:cNvSpPr>
            <a:spLocks noGrp="1"/>
          </p:cNvSpPr>
          <p:nvPr>
            <p:ph type="title"/>
          </p:nvPr>
        </p:nvSpPr>
        <p:spPr/>
        <p:txBody>
          <a:bodyPr>
            <a:normAutofit fontScale="90000"/>
          </a:bodyPr>
          <a:lstStyle/>
          <a:p>
            <a:r>
              <a:rPr lang="en-GB"/>
              <a:t>‘Will Do’ Assessments of Typical Performance</a:t>
            </a:r>
          </a:p>
        </p:txBody>
      </p:sp>
      <p:sp>
        <p:nvSpPr>
          <p:cNvPr id="48" name="Content Placeholder 47">
            <a:extLst>
              <a:ext uri="{FF2B5EF4-FFF2-40B4-BE49-F238E27FC236}">
                <a16:creationId xmlns:a16="http://schemas.microsoft.com/office/drawing/2014/main" id="{6D3A24F5-DE22-D63E-8DC2-9039BE9D1FD2}"/>
              </a:ext>
            </a:extLst>
          </p:cNvPr>
          <p:cNvSpPr>
            <a:spLocks noGrp="1"/>
          </p:cNvSpPr>
          <p:nvPr>
            <p:ph sz="quarter" idx="13"/>
          </p:nvPr>
        </p:nvSpPr>
        <p:spPr>
          <a:xfrm>
            <a:off x="339725" y="2863089"/>
            <a:ext cx="10515600" cy="456190"/>
          </a:xfrm>
        </p:spPr>
        <p:txBody>
          <a:bodyPr/>
          <a:lstStyle/>
          <a:p>
            <a:r>
              <a:rPr lang="en-GB"/>
              <a:t>Wave Professional Styles example:</a:t>
            </a:r>
          </a:p>
        </p:txBody>
      </p:sp>
      <p:sp>
        <p:nvSpPr>
          <p:cNvPr id="52" name="TextBox 51">
            <a:extLst>
              <a:ext uri="{FF2B5EF4-FFF2-40B4-BE49-F238E27FC236}">
                <a16:creationId xmlns:a16="http://schemas.microsoft.com/office/drawing/2014/main" id="{02361419-C74B-01EA-E7FE-109C7E254B8A}"/>
              </a:ext>
            </a:extLst>
          </p:cNvPr>
          <p:cNvSpPr txBox="1"/>
          <p:nvPr/>
        </p:nvSpPr>
        <p:spPr>
          <a:xfrm>
            <a:off x="355345" y="1372851"/>
            <a:ext cx="6094324" cy="948978"/>
          </a:xfrm>
          <a:prstGeom prst="rect">
            <a:avLst/>
          </a:prstGeom>
          <a:noFill/>
        </p:spPr>
        <p:txBody>
          <a:bodyPr wrap="square">
            <a:spAutoFit/>
          </a:bodyPr>
          <a:lstStyle/>
          <a:p>
            <a:pPr marL="285750" indent="-285750">
              <a:lnSpc>
                <a:spcPct val="150000"/>
              </a:lnSpc>
              <a:spcAft>
                <a:spcPts val="600"/>
              </a:spcAft>
              <a:buClr>
                <a:schemeClr val="accent2"/>
              </a:buClr>
              <a:buFont typeface="Arial" panose="020B0604020202020204" pitchFamily="34" charset="0"/>
              <a:buChar char="•"/>
            </a:pPr>
            <a:r>
              <a:rPr lang="en-GB" sz="1800" b="0">
                <a:latin typeface="Arial" charset="0"/>
              </a:rPr>
              <a:t>Include self-report questionnaires without time limits</a:t>
            </a:r>
          </a:p>
          <a:p>
            <a:pPr marL="285750" indent="-285750">
              <a:lnSpc>
                <a:spcPct val="150000"/>
              </a:lnSpc>
              <a:spcAft>
                <a:spcPts val="600"/>
              </a:spcAft>
              <a:buClr>
                <a:schemeClr val="accent2"/>
              </a:buClr>
              <a:buFont typeface="Arial" panose="020B0604020202020204" pitchFamily="34" charset="0"/>
              <a:buChar char="•"/>
            </a:pPr>
            <a:r>
              <a:rPr lang="en-GB" sz="1800" b="0">
                <a:latin typeface="Arial" charset="0"/>
              </a:rPr>
              <a:t>‘Right’ and ‘wrong’ can vary depending on context</a:t>
            </a:r>
            <a:endParaRPr lang="en-GB"/>
          </a:p>
        </p:txBody>
      </p:sp>
      <p:grpSp>
        <p:nvGrpSpPr>
          <p:cNvPr id="88" name="Group 87">
            <a:extLst>
              <a:ext uri="{FF2B5EF4-FFF2-40B4-BE49-F238E27FC236}">
                <a16:creationId xmlns:a16="http://schemas.microsoft.com/office/drawing/2014/main" id="{4AFC693D-2CCA-ABDD-DC05-8648A3CC39D9}"/>
              </a:ext>
            </a:extLst>
          </p:cNvPr>
          <p:cNvGrpSpPr/>
          <p:nvPr/>
        </p:nvGrpSpPr>
        <p:grpSpPr>
          <a:xfrm>
            <a:off x="526387" y="3629177"/>
            <a:ext cx="4784572" cy="2827443"/>
            <a:chOff x="526387" y="3629177"/>
            <a:chExt cx="4784572" cy="2827443"/>
          </a:xfrm>
        </p:grpSpPr>
        <p:sp>
          <p:nvSpPr>
            <p:cNvPr id="54" name="Rectangle: Rounded Corners 53">
              <a:extLst>
                <a:ext uri="{FF2B5EF4-FFF2-40B4-BE49-F238E27FC236}">
                  <a16:creationId xmlns:a16="http://schemas.microsoft.com/office/drawing/2014/main" id="{20ADEDDC-C5AC-CFC6-FE5D-568424625CAF}"/>
                </a:ext>
              </a:extLst>
            </p:cNvPr>
            <p:cNvSpPr/>
            <p:nvPr/>
          </p:nvSpPr>
          <p:spPr>
            <a:xfrm>
              <a:off x="965496" y="3668572"/>
              <a:ext cx="3973349" cy="2590185"/>
            </a:xfrm>
            <a:prstGeom prst="roundRect">
              <a:avLst>
                <a:gd name="adj" fmla="val 29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67005D80-1C69-AA44-1B26-615A0877417D}"/>
                </a:ext>
              </a:extLst>
            </p:cNvPr>
            <p:cNvGrpSpPr/>
            <p:nvPr/>
          </p:nvGrpSpPr>
          <p:grpSpPr>
            <a:xfrm>
              <a:off x="526387" y="3629177"/>
              <a:ext cx="4784572" cy="2827443"/>
              <a:chOff x="2329912" y="1134172"/>
              <a:chExt cx="7766571" cy="4589656"/>
            </a:xfrm>
          </p:grpSpPr>
          <p:sp>
            <p:nvSpPr>
              <p:cNvPr id="75" name="Freeform: Shape 74">
                <a:extLst>
                  <a:ext uri="{FF2B5EF4-FFF2-40B4-BE49-F238E27FC236}">
                    <a16:creationId xmlns:a16="http://schemas.microsoft.com/office/drawing/2014/main" id="{00586F53-AA91-29D3-F383-5BC8ED538F26}"/>
                  </a:ext>
                </a:extLst>
              </p:cNvPr>
              <p:cNvSpPr/>
              <p:nvPr/>
            </p:nvSpPr>
            <p:spPr>
              <a:xfrm>
                <a:off x="2329912" y="5619871"/>
                <a:ext cx="7532175" cy="81805"/>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chemeClr val="bg1"/>
              </a:solidFill>
              <a:ln w="14149" cap="flat">
                <a:noFill/>
                <a:prstDash val="solid"/>
                <a:miter/>
              </a:ln>
              <a:effectLst>
                <a:outerShdw blurRad="177800" dist="101600" dir="5400000" sx="109000" sy="109000" algn="t" rotWithShape="0">
                  <a:prstClr val="black">
                    <a:alpha val="48000"/>
                  </a:prstClr>
                </a:outerShdw>
              </a:effectLst>
            </p:spPr>
            <p:txBody>
              <a:bodyPr rtlCol="0" anchor="ctr"/>
              <a:lstStyle/>
              <a:p>
                <a:endParaRPr lang="en-GB"/>
              </a:p>
            </p:txBody>
          </p:sp>
          <p:sp>
            <p:nvSpPr>
              <p:cNvPr id="76" name="Freeform: Shape 75">
                <a:extLst>
                  <a:ext uri="{FF2B5EF4-FFF2-40B4-BE49-F238E27FC236}">
                    <a16:creationId xmlns:a16="http://schemas.microsoft.com/office/drawing/2014/main" id="{CE848534-6488-F6D4-E3A1-7243E3F477A1}"/>
                  </a:ext>
                </a:extLst>
              </p:cNvPr>
              <p:cNvSpPr/>
              <p:nvPr/>
            </p:nvSpPr>
            <p:spPr>
              <a:xfrm>
                <a:off x="3006739" y="1134172"/>
                <a:ext cx="6564633" cy="4372210"/>
              </a:xfrm>
              <a:custGeom>
                <a:avLst/>
                <a:gdLst>
                  <a:gd name="connsiteX0" fmla="*/ 4071016 w 4196707"/>
                  <a:gd name="connsiteY0" fmla="*/ 0 h 2795112"/>
                  <a:gd name="connsiteX1" fmla="*/ 125550 w 4196707"/>
                  <a:gd name="connsiteY1" fmla="*/ 0 h 2795112"/>
                  <a:gd name="connsiteX2" fmla="*/ 0 w 4196707"/>
                  <a:gd name="connsiteY2" fmla="*/ 125550 h 2795112"/>
                  <a:gd name="connsiteX3" fmla="*/ 0 w 4196707"/>
                  <a:gd name="connsiteY3" fmla="*/ 2795113 h 2795112"/>
                  <a:gd name="connsiteX4" fmla="*/ 4196708 w 4196707"/>
                  <a:gd name="connsiteY4" fmla="*/ 2795113 h 2795112"/>
                  <a:gd name="connsiteX5" fmla="*/ 4196708 w 4196707"/>
                  <a:gd name="connsiteY5" fmla="*/ 125550 h 2795112"/>
                  <a:gd name="connsiteX6" fmla="*/ 4071158 w 4196707"/>
                  <a:gd name="connsiteY6" fmla="*/ 0 h 2795112"/>
                  <a:gd name="connsiteX7" fmla="*/ 2098354 w 4196707"/>
                  <a:gd name="connsiteY7" fmla="*/ 2680757 h 2795112"/>
                  <a:gd name="connsiteX8" fmla="*/ 54131 w 4196707"/>
                  <a:gd name="connsiteY8" fmla="*/ 2680757 h 2795112"/>
                  <a:gd name="connsiteX9" fmla="*/ 54131 w 4196707"/>
                  <a:gd name="connsiteY9" fmla="*/ 150773 h 2795112"/>
                  <a:gd name="connsiteX10" fmla="*/ 152899 w 4196707"/>
                  <a:gd name="connsiteY10" fmla="*/ 52714 h 2795112"/>
                  <a:gd name="connsiteX11" fmla="*/ 4043809 w 4196707"/>
                  <a:gd name="connsiteY11" fmla="*/ 52714 h 2795112"/>
                  <a:gd name="connsiteX12" fmla="*/ 4142577 w 4196707"/>
                  <a:gd name="connsiteY12" fmla="*/ 150773 h 2795112"/>
                  <a:gd name="connsiteX13" fmla="*/ 4142577 w 4196707"/>
                  <a:gd name="connsiteY13" fmla="*/ 2680757 h 2795112"/>
                  <a:gd name="connsiteX14" fmla="*/ 2098354 w 4196707"/>
                  <a:gd name="connsiteY14" fmla="*/ 2680757 h 279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6707" h="2795112">
                    <a:moveTo>
                      <a:pt x="4071016" y="0"/>
                    </a:moveTo>
                    <a:lnTo>
                      <a:pt x="125550" y="0"/>
                    </a:lnTo>
                    <a:cubicBezTo>
                      <a:pt x="56257" y="0"/>
                      <a:pt x="0" y="56398"/>
                      <a:pt x="0" y="125550"/>
                    </a:cubicBezTo>
                    <a:lnTo>
                      <a:pt x="0" y="2795113"/>
                    </a:lnTo>
                    <a:lnTo>
                      <a:pt x="4196708" y="2795113"/>
                    </a:lnTo>
                    <a:lnTo>
                      <a:pt x="4196708" y="125550"/>
                    </a:lnTo>
                    <a:cubicBezTo>
                      <a:pt x="4196708" y="56257"/>
                      <a:pt x="4140310" y="0"/>
                      <a:pt x="4071158" y="0"/>
                    </a:cubicBezTo>
                    <a:close/>
                    <a:moveTo>
                      <a:pt x="2098354" y="2680757"/>
                    </a:moveTo>
                    <a:lnTo>
                      <a:pt x="54131" y="2680757"/>
                    </a:lnTo>
                    <a:lnTo>
                      <a:pt x="54131" y="150773"/>
                    </a:lnTo>
                    <a:cubicBezTo>
                      <a:pt x="54131" y="96642"/>
                      <a:pt x="98343" y="52714"/>
                      <a:pt x="152899" y="52714"/>
                    </a:cubicBezTo>
                    <a:lnTo>
                      <a:pt x="4043809" y="52714"/>
                    </a:lnTo>
                    <a:cubicBezTo>
                      <a:pt x="4098224" y="52714"/>
                      <a:pt x="4142577" y="96642"/>
                      <a:pt x="4142577" y="150773"/>
                    </a:cubicBezTo>
                    <a:lnTo>
                      <a:pt x="4142577" y="2680757"/>
                    </a:lnTo>
                    <a:lnTo>
                      <a:pt x="2098354" y="2680757"/>
                    </a:lnTo>
                    <a:close/>
                  </a:path>
                </a:pathLst>
              </a:custGeom>
              <a:solidFill>
                <a:srgbClr val="030303"/>
              </a:solidFill>
              <a:ln w="14149"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46A8436-4596-5205-7F58-4C0391D4C9E4}"/>
                  </a:ext>
                </a:extLst>
              </p:cNvPr>
              <p:cNvSpPr/>
              <p:nvPr/>
            </p:nvSpPr>
            <p:spPr>
              <a:xfrm>
                <a:off x="2481410" y="5506382"/>
                <a:ext cx="7615073" cy="113710"/>
              </a:xfrm>
              <a:custGeom>
                <a:avLst/>
                <a:gdLst>
                  <a:gd name="connsiteX0" fmla="*/ 4860592 w 4868243"/>
                  <a:gd name="connsiteY0" fmla="*/ 0 h 72694"/>
                  <a:gd name="connsiteX1" fmla="*/ 7652 w 4868243"/>
                  <a:gd name="connsiteY1" fmla="*/ 0 h 72694"/>
                  <a:gd name="connsiteX2" fmla="*/ 0 w 4868243"/>
                  <a:gd name="connsiteY2" fmla="*/ 7794 h 72694"/>
                  <a:gd name="connsiteX3" fmla="*/ 0 w 4868243"/>
                  <a:gd name="connsiteY3" fmla="*/ 65042 h 72694"/>
                  <a:gd name="connsiteX4" fmla="*/ 7652 w 4868243"/>
                  <a:gd name="connsiteY4" fmla="*/ 72694 h 72694"/>
                  <a:gd name="connsiteX5" fmla="*/ 4860592 w 4868243"/>
                  <a:gd name="connsiteY5" fmla="*/ 72694 h 72694"/>
                  <a:gd name="connsiteX6" fmla="*/ 4868243 w 4868243"/>
                  <a:gd name="connsiteY6" fmla="*/ 65042 h 72694"/>
                  <a:gd name="connsiteX7" fmla="*/ 4868243 w 4868243"/>
                  <a:gd name="connsiteY7" fmla="*/ 7794 h 72694"/>
                  <a:gd name="connsiteX8" fmla="*/ 4860592 w 4868243"/>
                  <a:gd name="connsiteY8" fmla="*/ 0 h 7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8243" h="72694">
                    <a:moveTo>
                      <a:pt x="4860592" y="0"/>
                    </a:moveTo>
                    <a:lnTo>
                      <a:pt x="7652" y="0"/>
                    </a:lnTo>
                    <a:cubicBezTo>
                      <a:pt x="3401" y="0"/>
                      <a:pt x="0" y="3401"/>
                      <a:pt x="0" y="7794"/>
                    </a:cubicBezTo>
                    <a:lnTo>
                      <a:pt x="0" y="65042"/>
                    </a:lnTo>
                    <a:cubicBezTo>
                      <a:pt x="0" y="69293"/>
                      <a:pt x="3401" y="72694"/>
                      <a:pt x="7652" y="72694"/>
                    </a:cubicBezTo>
                    <a:lnTo>
                      <a:pt x="4860592" y="72694"/>
                    </a:lnTo>
                    <a:cubicBezTo>
                      <a:pt x="4864843" y="72694"/>
                      <a:pt x="4868243" y="69293"/>
                      <a:pt x="4868243" y="65042"/>
                    </a:cubicBezTo>
                    <a:lnTo>
                      <a:pt x="4868243" y="7794"/>
                    </a:lnTo>
                    <a:cubicBezTo>
                      <a:pt x="4868243" y="3543"/>
                      <a:pt x="4864843" y="0"/>
                      <a:pt x="4860592" y="0"/>
                    </a:cubicBezTo>
                    <a:close/>
                  </a:path>
                </a:pathLst>
              </a:custGeom>
              <a:solidFill>
                <a:srgbClr val="4D4D51"/>
              </a:solidFill>
              <a:ln w="14149"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EA1F38C1-B0B4-65FC-82CF-9B5D89DA50D9}"/>
                  </a:ext>
                </a:extLst>
              </p:cNvPr>
              <p:cNvSpPr/>
              <p:nvPr/>
            </p:nvSpPr>
            <p:spPr>
              <a:xfrm>
                <a:off x="2493380" y="5619871"/>
                <a:ext cx="7591134" cy="103957"/>
              </a:xfrm>
              <a:custGeom>
                <a:avLst/>
                <a:gdLst>
                  <a:gd name="connsiteX0" fmla="*/ 2426541 w 4852939"/>
                  <a:gd name="connsiteY0" fmla="*/ 0 h 66459"/>
                  <a:gd name="connsiteX1" fmla="*/ 0 w 4852939"/>
                  <a:gd name="connsiteY1" fmla="*/ 0 h 66459"/>
                  <a:gd name="connsiteX2" fmla="*/ 230127 w 4852939"/>
                  <a:gd name="connsiteY2" fmla="*/ 52147 h 66459"/>
                  <a:gd name="connsiteX3" fmla="*/ 358795 w 4852939"/>
                  <a:gd name="connsiteY3" fmla="*/ 66459 h 66459"/>
                  <a:gd name="connsiteX4" fmla="*/ 4494145 w 4852939"/>
                  <a:gd name="connsiteY4" fmla="*/ 66459 h 66459"/>
                  <a:gd name="connsiteX5" fmla="*/ 4622812 w 4852939"/>
                  <a:gd name="connsiteY5" fmla="*/ 52147 h 66459"/>
                  <a:gd name="connsiteX6" fmla="*/ 4852940 w 4852939"/>
                  <a:gd name="connsiteY6" fmla="*/ 0 h 66459"/>
                  <a:gd name="connsiteX7" fmla="*/ 2426541 w 4852939"/>
                  <a:gd name="connsiteY7" fmla="*/ 0 h 6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939" h="66459">
                    <a:moveTo>
                      <a:pt x="2426541" y="0"/>
                    </a:moveTo>
                    <a:lnTo>
                      <a:pt x="0" y="0"/>
                    </a:lnTo>
                    <a:lnTo>
                      <a:pt x="230127" y="52147"/>
                    </a:lnTo>
                    <a:cubicBezTo>
                      <a:pt x="272355" y="61641"/>
                      <a:pt x="315575" y="66459"/>
                      <a:pt x="358795" y="66459"/>
                    </a:cubicBezTo>
                    <a:lnTo>
                      <a:pt x="4494145" y="66459"/>
                    </a:lnTo>
                    <a:cubicBezTo>
                      <a:pt x="4537506" y="66459"/>
                      <a:pt x="4580584" y="61641"/>
                      <a:pt x="4622812" y="52147"/>
                    </a:cubicBezTo>
                    <a:lnTo>
                      <a:pt x="4852940" y="0"/>
                    </a:lnTo>
                    <a:lnTo>
                      <a:pt x="2426541" y="0"/>
                    </a:lnTo>
                    <a:close/>
                  </a:path>
                </a:pathLst>
              </a:custGeom>
              <a:solidFill>
                <a:srgbClr val="2C2C2E"/>
              </a:solidFill>
              <a:ln w="14149"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B2FCCBFE-09E8-4248-BBB5-58AC0400DBDC}"/>
                  </a:ext>
                </a:extLst>
              </p:cNvPr>
              <p:cNvSpPr/>
              <p:nvPr/>
            </p:nvSpPr>
            <p:spPr>
              <a:xfrm>
                <a:off x="5713189" y="5506382"/>
                <a:ext cx="1151736" cy="87111"/>
              </a:xfrm>
              <a:custGeom>
                <a:avLst/>
                <a:gdLst>
                  <a:gd name="connsiteX0" fmla="*/ 368147 w 736294"/>
                  <a:gd name="connsiteY0" fmla="*/ 0 h 55689"/>
                  <a:gd name="connsiteX1" fmla="*/ 0 w 736294"/>
                  <a:gd name="connsiteY1" fmla="*/ 0 h 55689"/>
                  <a:gd name="connsiteX2" fmla="*/ 55690 w 736294"/>
                  <a:gd name="connsiteY2" fmla="*/ 55690 h 55689"/>
                  <a:gd name="connsiteX3" fmla="*/ 680605 w 736294"/>
                  <a:gd name="connsiteY3" fmla="*/ 55690 h 55689"/>
                  <a:gd name="connsiteX4" fmla="*/ 736294 w 736294"/>
                  <a:gd name="connsiteY4" fmla="*/ 0 h 55689"/>
                  <a:gd name="connsiteX5" fmla="*/ 368147 w 736294"/>
                  <a:gd name="connsiteY5" fmla="*/ 0 h 5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6294" h="55689">
                    <a:moveTo>
                      <a:pt x="368147" y="0"/>
                    </a:moveTo>
                    <a:lnTo>
                      <a:pt x="0" y="0"/>
                    </a:lnTo>
                    <a:cubicBezTo>
                      <a:pt x="0" y="30750"/>
                      <a:pt x="24940" y="55690"/>
                      <a:pt x="55690" y="55690"/>
                    </a:cubicBezTo>
                    <a:lnTo>
                      <a:pt x="680605" y="55690"/>
                    </a:lnTo>
                    <a:cubicBezTo>
                      <a:pt x="711354" y="55690"/>
                      <a:pt x="736294" y="30750"/>
                      <a:pt x="736294" y="0"/>
                    </a:cubicBezTo>
                    <a:lnTo>
                      <a:pt x="368147" y="0"/>
                    </a:lnTo>
                    <a:close/>
                  </a:path>
                </a:pathLst>
              </a:custGeom>
              <a:solidFill>
                <a:srgbClr val="333335"/>
              </a:solidFill>
              <a:ln w="14149"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72D2E248-723B-F878-7572-CC2AC1157499}"/>
                  </a:ext>
                </a:extLst>
              </p:cNvPr>
              <p:cNvSpPr/>
              <p:nvPr/>
            </p:nvSpPr>
            <p:spPr>
              <a:xfrm>
                <a:off x="5713189" y="5506382"/>
                <a:ext cx="272418" cy="87111"/>
              </a:xfrm>
              <a:custGeom>
                <a:avLst/>
                <a:gdLst>
                  <a:gd name="connsiteX0" fmla="*/ 174154 w 174154"/>
                  <a:gd name="connsiteY0" fmla="*/ 0 h 55689"/>
                  <a:gd name="connsiteX1" fmla="*/ 0 w 174154"/>
                  <a:gd name="connsiteY1" fmla="*/ 0 h 55689"/>
                  <a:gd name="connsiteX2" fmla="*/ 55690 w 174154"/>
                  <a:gd name="connsiteY2" fmla="*/ 55690 h 55689"/>
                  <a:gd name="connsiteX3" fmla="*/ 174154 w 174154"/>
                  <a:gd name="connsiteY3" fmla="*/ 55690 h 55689"/>
                  <a:gd name="connsiteX4" fmla="*/ 174154 w 174154"/>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54" h="55689">
                    <a:moveTo>
                      <a:pt x="174154" y="0"/>
                    </a:moveTo>
                    <a:lnTo>
                      <a:pt x="0" y="0"/>
                    </a:lnTo>
                    <a:cubicBezTo>
                      <a:pt x="0" y="30750"/>
                      <a:pt x="24940" y="55690"/>
                      <a:pt x="55690" y="55690"/>
                    </a:cubicBezTo>
                    <a:lnTo>
                      <a:pt x="174154" y="55690"/>
                    </a:lnTo>
                    <a:lnTo>
                      <a:pt x="174154" y="0"/>
                    </a:lnTo>
                    <a:close/>
                  </a:path>
                </a:pathLst>
              </a:custGeom>
              <a:solidFill>
                <a:srgbClr val="333335"/>
              </a:solidFill>
              <a:ln w="14149"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E71D3D99-0EB7-661E-70C2-EF16C2B67B7D}"/>
                  </a:ext>
                </a:extLst>
              </p:cNvPr>
              <p:cNvSpPr/>
              <p:nvPr/>
            </p:nvSpPr>
            <p:spPr>
              <a:xfrm>
                <a:off x="6584971" y="5506382"/>
                <a:ext cx="279732" cy="87111"/>
              </a:xfrm>
              <a:custGeom>
                <a:avLst/>
                <a:gdLst>
                  <a:gd name="connsiteX0" fmla="*/ 142 w 178830"/>
                  <a:gd name="connsiteY0" fmla="*/ 0 h 55689"/>
                  <a:gd name="connsiteX1" fmla="*/ 178830 w 178830"/>
                  <a:gd name="connsiteY1" fmla="*/ 0 h 55689"/>
                  <a:gd name="connsiteX2" fmla="*/ 123141 w 178830"/>
                  <a:gd name="connsiteY2" fmla="*/ 55690 h 55689"/>
                  <a:gd name="connsiteX3" fmla="*/ 0 w 178830"/>
                  <a:gd name="connsiteY3" fmla="*/ 55690 h 55689"/>
                  <a:gd name="connsiteX4" fmla="*/ 0 w 178830"/>
                  <a:gd name="connsiteY4" fmla="*/ 0 h 5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0" h="55689">
                    <a:moveTo>
                      <a:pt x="142" y="0"/>
                    </a:moveTo>
                    <a:lnTo>
                      <a:pt x="178830" y="0"/>
                    </a:lnTo>
                    <a:cubicBezTo>
                      <a:pt x="178830" y="30750"/>
                      <a:pt x="153891" y="55690"/>
                      <a:pt x="123141" y="55690"/>
                    </a:cubicBezTo>
                    <a:lnTo>
                      <a:pt x="0" y="55690"/>
                    </a:lnTo>
                    <a:lnTo>
                      <a:pt x="0" y="0"/>
                    </a:lnTo>
                    <a:close/>
                  </a:path>
                </a:pathLst>
              </a:custGeom>
              <a:solidFill>
                <a:srgbClr val="333335"/>
              </a:solidFill>
              <a:ln w="14149"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9575FCFC-0873-9FD7-9C99-5D62CF610CF9}"/>
                  </a:ext>
                </a:extLst>
              </p:cNvPr>
              <p:cNvSpPr/>
              <p:nvPr/>
            </p:nvSpPr>
            <p:spPr>
              <a:xfrm>
                <a:off x="3996445"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422BE83-EDB2-C58A-1AC6-C0E6173C1DCC}"/>
                  </a:ext>
                </a:extLst>
              </p:cNvPr>
              <p:cNvSpPr/>
              <p:nvPr/>
            </p:nvSpPr>
            <p:spPr>
              <a:xfrm>
                <a:off x="7794118" y="5506382"/>
                <a:ext cx="1423267" cy="113710"/>
              </a:xfrm>
              <a:custGeom>
                <a:avLst/>
                <a:gdLst>
                  <a:gd name="connsiteX0" fmla="*/ 0 w 909881"/>
                  <a:gd name="connsiteY0" fmla="*/ 0 h 72694"/>
                  <a:gd name="connsiteX1" fmla="*/ 909882 w 909881"/>
                  <a:gd name="connsiteY1" fmla="*/ 0 h 72694"/>
                  <a:gd name="connsiteX2" fmla="*/ 909882 w 909881"/>
                  <a:gd name="connsiteY2" fmla="*/ 72694 h 72694"/>
                  <a:gd name="connsiteX3" fmla="*/ 0 w 909881"/>
                  <a:gd name="connsiteY3" fmla="*/ 72694 h 72694"/>
                </a:gdLst>
                <a:ahLst/>
                <a:cxnLst>
                  <a:cxn ang="0">
                    <a:pos x="connsiteX0" y="connsiteY0"/>
                  </a:cxn>
                  <a:cxn ang="0">
                    <a:pos x="connsiteX1" y="connsiteY1"/>
                  </a:cxn>
                  <a:cxn ang="0">
                    <a:pos x="connsiteX2" y="connsiteY2"/>
                  </a:cxn>
                  <a:cxn ang="0">
                    <a:pos x="connsiteX3" y="connsiteY3"/>
                  </a:cxn>
                </a:cxnLst>
                <a:rect l="l" t="t" r="r" b="b"/>
                <a:pathLst>
                  <a:path w="909881" h="72694">
                    <a:moveTo>
                      <a:pt x="0" y="0"/>
                    </a:moveTo>
                    <a:lnTo>
                      <a:pt x="909882" y="0"/>
                    </a:lnTo>
                    <a:lnTo>
                      <a:pt x="909882" y="72694"/>
                    </a:lnTo>
                    <a:lnTo>
                      <a:pt x="0" y="72694"/>
                    </a:lnTo>
                    <a:close/>
                  </a:path>
                </a:pathLst>
              </a:custGeom>
              <a:solidFill>
                <a:srgbClr val="4D4D51"/>
              </a:solidFill>
              <a:ln w="14149"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711C924C-3DC1-D13B-1560-CA8A16E513F0}"/>
                  </a:ext>
                </a:extLst>
              </p:cNvPr>
              <p:cNvSpPr/>
              <p:nvPr/>
            </p:nvSpPr>
            <p:spPr>
              <a:xfrm>
                <a:off x="9305162"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7A635631-E0AF-2A5B-E055-95894A19C159}"/>
                  </a:ext>
                </a:extLst>
              </p:cNvPr>
              <p:cNvSpPr/>
              <p:nvPr/>
            </p:nvSpPr>
            <p:spPr>
              <a:xfrm>
                <a:off x="2522859" y="5506382"/>
                <a:ext cx="768490" cy="113710"/>
              </a:xfrm>
              <a:custGeom>
                <a:avLst/>
                <a:gdLst>
                  <a:gd name="connsiteX0" fmla="*/ 0 w 491288"/>
                  <a:gd name="connsiteY0" fmla="*/ 0 h 72694"/>
                  <a:gd name="connsiteX1" fmla="*/ 491288 w 491288"/>
                  <a:gd name="connsiteY1" fmla="*/ 0 h 72694"/>
                  <a:gd name="connsiteX2" fmla="*/ 491288 w 491288"/>
                  <a:gd name="connsiteY2" fmla="*/ 72694 h 72694"/>
                  <a:gd name="connsiteX3" fmla="*/ 0 w 491288"/>
                  <a:gd name="connsiteY3" fmla="*/ 72694 h 72694"/>
                </a:gdLst>
                <a:ahLst/>
                <a:cxnLst>
                  <a:cxn ang="0">
                    <a:pos x="connsiteX0" y="connsiteY0"/>
                  </a:cxn>
                  <a:cxn ang="0">
                    <a:pos x="connsiteX1" y="connsiteY1"/>
                  </a:cxn>
                  <a:cxn ang="0">
                    <a:pos x="connsiteX2" y="connsiteY2"/>
                  </a:cxn>
                  <a:cxn ang="0">
                    <a:pos x="connsiteX3" y="connsiteY3"/>
                  </a:cxn>
                </a:cxnLst>
                <a:rect l="l" t="t" r="r" b="b"/>
                <a:pathLst>
                  <a:path w="491288" h="72694">
                    <a:moveTo>
                      <a:pt x="0" y="0"/>
                    </a:moveTo>
                    <a:lnTo>
                      <a:pt x="491288" y="0"/>
                    </a:lnTo>
                    <a:lnTo>
                      <a:pt x="491288" y="72694"/>
                    </a:lnTo>
                    <a:lnTo>
                      <a:pt x="0" y="72694"/>
                    </a:lnTo>
                    <a:close/>
                  </a:path>
                </a:pathLst>
              </a:custGeom>
              <a:solidFill>
                <a:srgbClr val="4D4D51">
                  <a:alpha val="10000"/>
                </a:srgbClr>
              </a:solidFill>
              <a:ln w="14149" cap="flat">
                <a:noFill/>
                <a:prstDash val="solid"/>
                <a:miter/>
              </a:ln>
            </p:spPr>
            <p:txBody>
              <a:bodyPr rtlCol="0" anchor="ctr"/>
              <a:lstStyle/>
              <a:p>
                <a:endParaRPr lang="en-GB"/>
              </a:p>
            </p:txBody>
          </p:sp>
        </p:grpSp>
        <p:pic>
          <p:nvPicPr>
            <p:cNvPr id="58" name="Picture 57">
              <a:extLst>
                <a:ext uri="{FF2B5EF4-FFF2-40B4-BE49-F238E27FC236}">
                  <a16:creationId xmlns:a16="http://schemas.microsoft.com/office/drawing/2014/main" id="{05BC38C0-0926-3E8C-F062-1113E787B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0289" y="4061306"/>
              <a:ext cx="3430144" cy="1977568"/>
            </a:xfrm>
            <a:prstGeom prst="rect">
              <a:avLst/>
            </a:prstGeom>
          </p:spPr>
        </p:pic>
      </p:grpSp>
      <p:grpSp>
        <p:nvGrpSpPr>
          <p:cNvPr id="87" name="Group 86">
            <a:extLst>
              <a:ext uri="{FF2B5EF4-FFF2-40B4-BE49-F238E27FC236}">
                <a16:creationId xmlns:a16="http://schemas.microsoft.com/office/drawing/2014/main" id="{61F469AE-C2F3-4D70-CC74-52282119D0CC}"/>
              </a:ext>
            </a:extLst>
          </p:cNvPr>
          <p:cNvGrpSpPr/>
          <p:nvPr/>
        </p:nvGrpSpPr>
        <p:grpSpPr>
          <a:xfrm>
            <a:off x="5723208" y="3907444"/>
            <a:ext cx="2769066" cy="2136952"/>
            <a:chOff x="5401661" y="3915434"/>
            <a:chExt cx="2769066" cy="2136952"/>
          </a:xfrm>
        </p:grpSpPr>
        <p:grpSp>
          <p:nvGrpSpPr>
            <p:cNvPr id="56" name="Group 55">
              <a:extLst>
                <a:ext uri="{FF2B5EF4-FFF2-40B4-BE49-F238E27FC236}">
                  <a16:creationId xmlns:a16="http://schemas.microsoft.com/office/drawing/2014/main" id="{BB362CEB-5E0C-9952-1314-672D4701CA56}"/>
                </a:ext>
              </a:extLst>
            </p:cNvPr>
            <p:cNvGrpSpPr/>
            <p:nvPr/>
          </p:nvGrpSpPr>
          <p:grpSpPr>
            <a:xfrm rot="5400000">
              <a:off x="5717718" y="3599377"/>
              <a:ext cx="2136952" cy="2769066"/>
              <a:chOff x="4031934" y="754381"/>
              <a:chExt cx="4128132" cy="5349238"/>
            </a:xfrm>
          </p:grpSpPr>
          <p:sp>
            <p:nvSpPr>
              <p:cNvPr id="68" name="Rectangle: Rounded Corners 67">
                <a:extLst>
                  <a:ext uri="{FF2B5EF4-FFF2-40B4-BE49-F238E27FC236}">
                    <a16:creationId xmlns:a16="http://schemas.microsoft.com/office/drawing/2014/main" id="{10DADE70-40B9-4DC8-D287-F506F3E2AFB1}"/>
                  </a:ext>
                </a:extLst>
              </p:cNvPr>
              <p:cNvSpPr/>
              <p:nvPr/>
            </p:nvSpPr>
            <p:spPr>
              <a:xfrm>
                <a:off x="4104018" y="807587"/>
                <a:ext cx="4016572" cy="5196973"/>
              </a:xfrm>
              <a:prstGeom prst="roundRect">
                <a:avLst>
                  <a:gd name="adj" fmla="val 5557"/>
                </a:avLst>
              </a:prstGeom>
              <a:solidFill>
                <a:schemeClr val="bg1"/>
              </a:solidFill>
              <a:ln>
                <a:noFill/>
              </a:ln>
              <a:effectLst>
                <a:outerShdw blurRad="114300" dist="165100" dir="4200000" sx="101000" sy="101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a:extLst>
                  <a:ext uri="{FF2B5EF4-FFF2-40B4-BE49-F238E27FC236}">
                    <a16:creationId xmlns:a16="http://schemas.microsoft.com/office/drawing/2014/main" id="{ED975118-965B-8BC2-95AD-5AD6E15F06DB}"/>
                  </a:ext>
                </a:extLst>
              </p:cNvPr>
              <p:cNvGrpSpPr/>
              <p:nvPr/>
            </p:nvGrpSpPr>
            <p:grpSpPr>
              <a:xfrm>
                <a:off x="4031934" y="754381"/>
                <a:ext cx="4128132" cy="5349238"/>
                <a:chOff x="6786695" y="548540"/>
                <a:chExt cx="4339248" cy="5622803"/>
              </a:xfrm>
            </p:grpSpPr>
            <p:sp>
              <p:nvSpPr>
                <p:cNvPr id="70" name="Freeform: Shape 69">
                  <a:extLst>
                    <a:ext uri="{FF2B5EF4-FFF2-40B4-BE49-F238E27FC236}">
                      <a16:creationId xmlns:a16="http://schemas.microsoft.com/office/drawing/2014/main" id="{6CB49824-6DCD-540F-77BD-DCFE304F7A03}"/>
                    </a:ext>
                  </a:extLst>
                </p:cNvPr>
                <p:cNvSpPr/>
                <p:nvPr/>
              </p:nvSpPr>
              <p:spPr>
                <a:xfrm>
                  <a:off x="6811952" y="573798"/>
                  <a:ext cx="4313991" cy="5597545"/>
                </a:xfrm>
                <a:custGeom>
                  <a:avLst/>
                  <a:gdLst>
                    <a:gd name="connsiteX0" fmla="*/ 4050426 w 4313991"/>
                    <a:gd name="connsiteY0" fmla="*/ 164 h 5597545"/>
                    <a:gd name="connsiteX1" fmla="*/ 263402 w 4313991"/>
                    <a:gd name="connsiteY1" fmla="*/ 164 h 5597545"/>
                    <a:gd name="connsiteX2" fmla="*/ 0 w 4313991"/>
                    <a:gd name="connsiteY2" fmla="*/ 263566 h 5597545"/>
                    <a:gd name="connsiteX3" fmla="*/ 0 w 4313991"/>
                    <a:gd name="connsiteY3" fmla="*/ 5333979 h 5597545"/>
                    <a:gd name="connsiteX4" fmla="*/ 263566 w 4313991"/>
                    <a:gd name="connsiteY4" fmla="*/ 5597545 h 5597545"/>
                    <a:gd name="connsiteX5" fmla="*/ 4050426 w 4313991"/>
                    <a:gd name="connsiteY5" fmla="*/ 5597545 h 5597545"/>
                    <a:gd name="connsiteX6" fmla="*/ 4313992 w 4313991"/>
                    <a:gd name="connsiteY6" fmla="*/ 5333979 h 5597545"/>
                    <a:gd name="connsiteX7" fmla="*/ 4313992 w 4313991"/>
                    <a:gd name="connsiteY7" fmla="*/ 263566 h 5597545"/>
                    <a:gd name="connsiteX8" fmla="*/ 4050426 w 4313991"/>
                    <a:gd name="connsiteY8" fmla="*/ 0 h 5597545"/>
                    <a:gd name="connsiteX9" fmla="*/ 4161789 w 4313991"/>
                    <a:gd name="connsiteY9" fmla="*/ 5318890 h 5597545"/>
                    <a:gd name="connsiteX10" fmla="*/ 4020903 w 4313991"/>
                    <a:gd name="connsiteY10" fmla="*/ 5459776 h 5597545"/>
                    <a:gd name="connsiteX11" fmla="*/ 293088 w 4313991"/>
                    <a:gd name="connsiteY11" fmla="*/ 5459776 h 5597545"/>
                    <a:gd name="connsiteX12" fmla="*/ 152203 w 4313991"/>
                    <a:gd name="connsiteY12" fmla="*/ 5318890 h 5597545"/>
                    <a:gd name="connsiteX13" fmla="*/ 152203 w 4313991"/>
                    <a:gd name="connsiteY13" fmla="*/ 278819 h 5597545"/>
                    <a:gd name="connsiteX14" fmla="*/ 293088 w 4313991"/>
                    <a:gd name="connsiteY14" fmla="*/ 137934 h 5597545"/>
                    <a:gd name="connsiteX15" fmla="*/ 4020740 w 4313991"/>
                    <a:gd name="connsiteY15" fmla="*/ 137934 h 5597545"/>
                    <a:gd name="connsiteX16" fmla="*/ 4161625 w 4313991"/>
                    <a:gd name="connsiteY16" fmla="*/ 278819 h 5597545"/>
                    <a:gd name="connsiteX17" fmla="*/ 4161625 w 4313991"/>
                    <a:gd name="connsiteY17" fmla="*/ 5318726 h 559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3991" h="5597545">
                      <a:moveTo>
                        <a:pt x="4050426" y="164"/>
                      </a:moveTo>
                      <a:lnTo>
                        <a:pt x="263402" y="164"/>
                      </a:lnTo>
                      <a:cubicBezTo>
                        <a:pt x="117924" y="164"/>
                        <a:pt x="0" y="118088"/>
                        <a:pt x="0" y="263566"/>
                      </a:cubicBezTo>
                      <a:lnTo>
                        <a:pt x="0" y="5333979"/>
                      </a:lnTo>
                      <a:cubicBezTo>
                        <a:pt x="0" y="5479457"/>
                        <a:pt x="117924" y="5597545"/>
                        <a:pt x="263566" y="5597545"/>
                      </a:cubicBezTo>
                      <a:lnTo>
                        <a:pt x="4050426" y="5597545"/>
                      </a:lnTo>
                      <a:cubicBezTo>
                        <a:pt x="4195904" y="5597545"/>
                        <a:pt x="4313992" y="5479621"/>
                        <a:pt x="4313992" y="5333979"/>
                      </a:cubicBezTo>
                      <a:lnTo>
                        <a:pt x="4313992" y="263566"/>
                      </a:lnTo>
                      <a:cubicBezTo>
                        <a:pt x="4313992" y="118088"/>
                        <a:pt x="4196068" y="0"/>
                        <a:pt x="4050426" y="0"/>
                      </a:cubicBezTo>
                      <a:close/>
                      <a:moveTo>
                        <a:pt x="4161789" y="5318890"/>
                      </a:moveTo>
                      <a:cubicBezTo>
                        <a:pt x="4161789" y="5396795"/>
                        <a:pt x="4098645" y="5459776"/>
                        <a:pt x="4020903" y="5459776"/>
                      </a:cubicBezTo>
                      <a:lnTo>
                        <a:pt x="293088" y="5459776"/>
                      </a:lnTo>
                      <a:cubicBezTo>
                        <a:pt x="215183" y="5459776"/>
                        <a:pt x="152203" y="5396631"/>
                        <a:pt x="152203" y="5318890"/>
                      </a:cubicBezTo>
                      <a:lnTo>
                        <a:pt x="152203" y="278819"/>
                      </a:lnTo>
                      <a:cubicBezTo>
                        <a:pt x="152203" y="200914"/>
                        <a:pt x="215347" y="137934"/>
                        <a:pt x="293088" y="137934"/>
                      </a:cubicBezTo>
                      <a:lnTo>
                        <a:pt x="4020740" y="137934"/>
                      </a:lnTo>
                      <a:cubicBezTo>
                        <a:pt x="4098645" y="137934"/>
                        <a:pt x="4161625" y="201078"/>
                        <a:pt x="4161625" y="278819"/>
                      </a:cubicBezTo>
                      <a:lnTo>
                        <a:pt x="4161625" y="5318726"/>
                      </a:lnTo>
                      <a:close/>
                    </a:path>
                  </a:pathLst>
                </a:custGeom>
                <a:solidFill>
                  <a:srgbClr val="333333"/>
                </a:solidFill>
                <a:ln w="1639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97EFFB9C-D6D9-C4CB-8A2E-C703F3DD4C6C}"/>
                    </a:ext>
                  </a:extLst>
                </p:cNvPr>
                <p:cNvSpPr/>
                <p:nvPr/>
              </p:nvSpPr>
              <p:spPr>
                <a:xfrm>
                  <a:off x="6786695" y="1124221"/>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439CBC58-BAB5-84D6-67F7-E5AC74A36D76}"/>
                    </a:ext>
                  </a:extLst>
                </p:cNvPr>
                <p:cNvSpPr/>
                <p:nvPr/>
              </p:nvSpPr>
              <p:spPr>
                <a:xfrm rot="5400000">
                  <a:off x="7358028" y="404292"/>
                  <a:ext cx="25257" cy="313753"/>
                </a:xfrm>
                <a:custGeom>
                  <a:avLst/>
                  <a:gdLst>
                    <a:gd name="connsiteX0" fmla="*/ 25258 w 25257"/>
                    <a:gd name="connsiteY0" fmla="*/ 0 h 313753"/>
                    <a:gd name="connsiteX1" fmla="*/ 25258 w 25257"/>
                    <a:gd name="connsiteY1" fmla="*/ 0 h 313753"/>
                    <a:gd name="connsiteX2" fmla="*/ 25258 w 25257"/>
                    <a:gd name="connsiteY2" fmla="*/ 313754 h 313753"/>
                    <a:gd name="connsiteX3" fmla="*/ 25258 w 25257"/>
                    <a:gd name="connsiteY3" fmla="*/ 313754 h 313753"/>
                    <a:gd name="connsiteX4" fmla="*/ 0 w 25257"/>
                    <a:gd name="connsiteY4" fmla="*/ 288496 h 313753"/>
                    <a:gd name="connsiteX5" fmla="*/ 0 w 25257"/>
                    <a:gd name="connsiteY5" fmla="*/ 25258 h 313753"/>
                    <a:gd name="connsiteX6" fmla="*/ 25258 w 25257"/>
                    <a:gd name="connsiteY6" fmla="*/ 0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753">
                      <a:moveTo>
                        <a:pt x="25258" y="0"/>
                      </a:moveTo>
                      <a:lnTo>
                        <a:pt x="25258" y="0"/>
                      </a:lnTo>
                      <a:lnTo>
                        <a:pt x="25258" y="313754"/>
                      </a:lnTo>
                      <a:lnTo>
                        <a:pt x="25258" y="313754"/>
                      </a:lnTo>
                      <a:cubicBezTo>
                        <a:pt x="11317" y="313754"/>
                        <a:pt x="0" y="302437"/>
                        <a:pt x="0" y="288496"/>
                      </a:cubicBezTo>
                      <a:lnTo>
                        <a:pt x="0" y="25258"/>
                      </a:lnTo>
                      <a:cubicBezTo>
                        <a:pt x="0" y="11317"/>
                        <a:pt x="11317" y="0"/>
                        <a:pt x="25258" y="0"/>
                      </a:cubicBezTo>
                      <a:close/>
                    </a:path>
                  </a:pathLst>
                </a:custGeom>
                <a:solidFill>
                  <a:srgbClr val="1A1A1A"/>
                </a:solidFill>
                <a:ln w="1639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614EC81-688C-CA80-5E58-961C844928DF}"/>
                    </a:ext>
                  </a:extLst>
                </p:cNvPr>
                <p:cNvSpPr/>
                <p:nvPr/>
              </p:nvSpPr>
              <p:spPr>
                <a:xfrm>
                  <a:off x="6786695" y="1514240"/>
                  <a:ext cx="25257" cy="313917"/>
                </a:xfrm>
                <a:custGeom>
                  <a:avLst/>
                  <a:gdLst>
                    <a:gd name="connsiteX0" fmla="*/ 25258 w 25257"/>
                    <a:gd name="connsiteY0" fmla="*/ 313754 h 313917"/>
                    <a:gd name="connsiteX1" fmla="*/ 25258 w 25257"/>
                    <a:gd name="connsiteY1" fmla="*/ 313754 h 313917"/>
                    <a:gd name="connsiteX2" fmla="*/ 25258 w 25257"/>
                    <a:gd name="connsiteY2" fmla="*/ 0 h 313917"/>
                    <a:gd name="connsiteX3" fmla="*/ 25258 w 25257"/>
                    <a:gd name="connsiteY3" fmla="*/ 0 h 313917"/>
                    <a:gd name="connsiteX4" fmla="*/ 0 w 25257"/>
                    <a:gd name="connsiteY4" fmla="*/ 25258 h 313917"/>
                    <a:gd name="connsiteX5" fmla="*/ 0 w 25257"/>
                    <a:gd name="connsiteY5" fmla="*/ 288660 h 313917"/>
                    <a:gd name="connsiteX6" fmla="*/ 25258 w 25257"/>
                    <a:gd name="connsiteY6" fmla="*/ 313918 h 3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7" h="313917">
                      <a:moveTo>
                        <a:pt x="25258" y="313754"/>
                      </a:moveTo>
                      <a:lnTo>
                        <a:pt x="25258" y="313754"/>
                      </a:lnTo>
                      <a:lnTo>
                        <a:pt x="25258" y="0"/>
                      </a:lnTo>
                      <a:lnTo>
                        <a:pt x="25258" y="0"/>
                      </a:lnTo>
                      <a:cubicBezTo>
                        <a:pt x="11317" y="0"/>
                        <a:pt x="0" y="11317"/>
                        <a:pt x="0" y="25258"/>
                      </a:cubicBezTo>
                      <a:lnTo>
                        <a:pt x="0" y="288660"/>
                      </a:lnTo>
                      <a:cubicBezTo>
                        <a:pt x="0" y="302601"/>
                        <a:pt x="11317" y="313918"/>
                        <a:pt x="25258" y="313918"/>
                      </a:cubicBezTo>
                      <a:close/>
                    </a:path>
                  </a:pathLst>
                </a:custGeom>
                <a:solidFill>
                  <a:srgbClr val="3C3C3C"/>
                </a:solidFill>
                <a:ln w="1639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F48E37FB-CEA6-1783-0F9F-CE0CCE6E0A6E}"/>
                    </a:ext>
                  </a:extLst>
                </p:cNvPr>
                <p:cNvSpPr/>
                <p:nvPr/>
              </p:nvSpPr>
              <p:spPr>
                <a:xfrm>
                  <a:off x="6853447" y="604468"/>
                  <a:ext cx="4231002" cy="5536204"/>
                </a:xfrm>
                <a:custGeom>
                  <a:avLst/>
                  <a:gdLst>
                    <a:gd name="connsiteX0" fmla="*/ 3988265 w 4231002"/>
                    <a:gd name="connsiteY0" fmla="*/ 5536205 h 5536204"/>
                    <a:gd name="connsiteX1" fmla="*/ 242737 w 4231002"/>
                    <a:gd name="connsiteY1" fmla="*/ 5536205 h 5536204"/>
                    <a:gd name="connsiteX2" fmla="*/ 0 w 4231002"/>
                    <a:gd name="connsiteY2" fmla="*/ 5293468 h 5536204"/>
                    <a:gd name="connsiteX3" fmla="*/ 0 w 4231002"/>
                    <a:gd name="connsiteY3" fmla="*/ 242737 h 5536204"/>
                    <a:gd name="connsiteX4" fmla="*/ 242737 w 4231002"/>
                    <a:gd name="connsiteY4" fmla="*/ 0 h 5536204"/>
                    <a:gd name="connsiteX5" fmla="*/ 3988265 w 4231002"/>
                    <a:gd name="connsiteY5" fmla="*/ 0 h 5536204"/>
                    <a:gd name="connsiteX6" fmla="*/ 4231002 w 4231002"/>
                    <a:gd name="connsiteY6" fmla="*/ 242737 h 5536204"/>
                    <a:gd name="connsiteX7" fmla="*/ 4231002 w 4231002"/>
                    <a:gd name="connsiteY7" fmla="*/ 5293468 h 5536204"/>
                    <a:gd name="connsiteX8" fmla="*/ 3988265 w 4231002"/>
                    <a:gd name="connsiteY8" fmla="*/ 5536205 h 5536204"/>
                    <a:gd name="connsiteX9" fmla="*/ 242737 w 4231002"/>
                    <a:gd name="connsiteY9" fmla="*/ 8693 h 5536204"/>
                    <a:gd name="connsiteX10" fmla="*/ 8693 w 4231002"/>
                    <a:gd name="connsiteY10" fmla="*/ 242737 h 5536204"/>
                    <a:gd name="connsiteX11" fmla="*/ 8693 w 4231002"/>
                    <a:gd name="connsiteY11" fmla="*/ 5293468 h 5536204"/>
                    <a:gd name="connsiteX12" fmla="*/ 242737 w 4231002"/>
                    <a:gd name="connsiteY12" fmla="*/ 5527513 h 5536204"/>
                    <a:gd name="connsiteX13" fmla="*/ 3988265 w 4231002"/>
                    <a:gd name="connsiteY13" fmla="*/ 5527513 h 5536204"/>
                    <a:gd name="connsiteX14" fmla="*/ 4222310 w 4231002"/>
                    <a:gd name="connsiteY14" fmla="*/ 5293468 h 5536204"/>
                    <a:gd name="connsiteX15" fmla="*/ 4222310 w 4231002"/>
                    <a:gd name="connsiteY15" fmla="*/ 242737 h 5536204"/>
                    <a:gd name="connsiteX16" fmla="*/ 3988265 w 4231002"/>
                    <a:gd name="connsiteY16" fmla="*/ 8693 h 5536204"/>
                    <a:gd name="connsiteX17" fmla="*/ 242737 w 4231002"/>
                    <a:gd name="connsiteY17" fmla="*/ 8693 h 553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1002" h="5536204">
                      <a:moveTo>
                        <a:pt x="3988265" y="5536205"/>
                      </a:moveTo>
                      <a:lnTo>
                        <a:pt x="242737" y="5536205"/>
                      </a:lnTo>
                      <a:cubicBezTo>
                        <a:pt x="108904" y="5536205"/>
                        <a:pt x="0" y="5427301"/>
                        <a:pt x="0" y="5293468"/>
                      </a:cubicBezTo>
                      <a:lnTo>
                        <a:pt x="0" y="242737"/>
                      </a:lnTo>
                      <a:cubicBezTo>
                        <a:pt x="0" y="108904"/>
                        <a:pt x="108904" y="0"/>
                        <a:pt x="242737" y="0"/>
                      </a:cubicBezTo>
                      <a:lnTo>
                        <a:pt x="3988265" y="0"/>
                      </a:lnTo>
                      <a:cubicBezTo>
                        <a:pt x="4122098" y="0"/>
                        <a:pt x="4231002" y="108904"/>
                        <a:pt x="4231002" y="242737"/>
                      </a:cubicBezTo>
                      <a:lnTo>
                        <a:pt x="4231002" y="5293468"/>
                      </a:lnTo>
                      <a:cubicBezTo>
                        <a:pt x="4231002" y="5427301"/>
                        <a:pt x="4122098" y="5536205"/>
                        <a:pt x="3988265" y="5536205"/>
                      </a:cubicBezTo>
                      <a:close/>
                      <a:moveTo>
                        <a:pt x="242737" y="8693"/>
                      </a:moveTo>
                      <a:cubicBezTo>
                        <a:pt x="113660" y="8693"/>
                        <a:pt x="8693" y="113660"/>
                        <a:pt x="8693" y="242737"/>
                      </a:cubicBezTo>
                      <a:lnTo>
                        <a:pt x="8693" y="5293468"/>
                      </a:lnTo>
                      <a:cubicBezTo>
                        <a:pt x="8693" y="5422545"/>
                        <a:pt x="113660" y="5527513"/>
                        <a:pt x="242737" y="5527513"/>
                      </a:cubicBezTo>
                      <a:lnTo>
                        <a:pt x="3988265" y="5527513"/>
                      </a:lnTo>
                      <a:cubicBezTo>
                        <a:pt x="4117342" y="5527513"/>
                        <a:pt x="4222310" y="5422545"/>
                        <a:pt x="4222310" y="5293468"/>
                      </a:cubicBezTo>
                      <a:lnTo>
                        <a:pt x="4222310" y="242737"/>
                      </a:lnTo>
                      <a:cubicBezTo>
                        <a:pt x="4222310" y="113660"/>
                        <a:pt x="4117342" y="8693"/>
                        <a:pt x="3988265" y="8693"/>
                      </a:cubicBezTo>
                      <a:lnTo>
                        <a:pt x="242737" y="8693"/>
                      </a:lnTo>
                      <a:close/>
                    </a:path>
                  </a:pathLst>
                </a:custGeom>
                <a:solidFill>
                  <a:srgbClr val="191919"/>
                </a:solidFill>
                <a:ln w="16390" cap="flat">
                  <a:noFill/>
                  <a:prstDash val="solid"/>
                  <a:miter/>
                </a:ln>
              </p:spPr>
              <p:txBody>
                <a:bodyPr rtlCol="0" anchor="ctr"/>
                <a:lstStyle/>
                <a:p>
                  <a:endParaRPr lang="en-GB"/>
                </a:p>
              </p:txBody>
            </p:sp>
          </p:grpSp>
        </p:grpSp>
        <p:pic>
          <p:nvPicPr>
            <p:cNvPr id="59" name="Picture 58">
              <a:extLst>
                <a:ext uri="{FF2B5EF4-FFF2-40B4-BE49-F238E27FC236}">
                  <a16:creationId xmlns:a16="http://schemas.microsoft.com/office/drawing/2014/main" id="{03B2A0B9-F04A-A687-731B-B6809D2A9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2727" y="4397904"/>
              <a:ext cx="2214494" cy="1324149"/>
            </a:xfrm>
            <a:prstGeom prst="rect">
              <a:avLst/>
            </a:prstGeom>
          </p:spPr>
        </p:pic>
      </p:grpSp>
      <p:grpSp>
        <p:nvGrpSpPr>
          <p:cNvPr id="86" name="Group 85">
            <a:extLst>
              <a:ext uri="{FF2B5EF4-FFF2-40B4-BE49-F238E27FC236}">
                <a16:creationId xmlns:a16="http://schemas.microsoft.com/office/drawing/2014/main" id="{80C62601-FFE5-8656-F664-8CAC271AAF77}"/>
              </a:ext>
            </a:extLst>
          </p:cNvPr>
          <p:cNvGrpSpPr/>
          <p:nvPr/>
        </p:nvGrpSpPr>
        <p:grpSpPr>
          <a:xfrm>
            <a:off x="9472044" y="4272286"/>
            <a:ext cx="770710" cy="1525749"/>
            <a:chOff x="4216756" y="1935850"/>
            <a:chExt cx="770710" cy="1525749"/>
          </a:xfrm>
        </p:grpSpPr>
        <p:sp>
          <p:nvSpPr>
            <p:cNvPr id="57" name="Rectangle: Rounded Corners 56">
              <a:extLst>
                <a:ext uri="{FF2B5EF4-FFF2-40B4-BE49-F238E27FC236}">
                  <a16:creationId xmlns:a16="http://schemas.microsoft.com/office/drawing/2014/main" id="{04222AF9-A041-6757-E349-65B29642E235}"/>
                </a:ext>
              </a:extLst>
            </p:cNvPr>
            <p:cNvSpPr/>
            <p:nvPr/>
          </p:nvSpPr>
          <p:spPr>
            <a:xfrm>
              <a:off x="4240032" y="1949401"/>
              <a:ext cx="724073" cy="1498066"/>
            </a:xfrm>
            <a:prstGeom prst="roundRect">
              <a:avLst>
                <a:gd name="adj" fmla="val 13812"/>
              </a:avLst>
            </a:prstGeom>
            <a:solidFill>
              <a:schemeClr val="bg1"/>
            </a:solidFill>
            <a:ln>
              <a:noFill/>
            </a:ln>
            <a:effectLst>
              <a:outerShdw blurRad="114300" dist="152400" dir="42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a:extLst>
                <a:ext uri="{FF2B5EF4-FFF2-40B4-BE49-F238E27FC236}">
                  <a16:creationId xmlns:a16="http://schemas.microsoft.com/office/drawing/2014/main" id="{C1874896-9A19-1CC0-FEA3-889465BDB6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67808" y="2023719"/>
              <a:ext cx="671036" cy="1406548"/>
            </a:xfrm>
            <a:prstGeom prst="rect">
              <a:avLst/>
            </a:prstGeom>
          </p:spPr>
        </p:pic>
        <p:grpSp>
          <p:nvGrpSpPr>
            <p:cNvPr id="61" name="Group 60">
              <a:extLst>
                <a:ext uri="{FF2B5EF4-FFF2-40B4-BE49-F238E27FC236}">
                  <a16:creationId xmlns:a16="http://schemas.microsoft.com/office/drawing/2014/main" id="{05A9DF63-01DC-EA09-EBBD-1ECDD54EEB1F}"/>
                </a:ext>
              </a:extLst>
            </p:cNvPr>
            <p:cNvGrpSpPr/>
            <p:nvPr/>
          </p:nvGrpSpPr>
          <p:grpSpPr>
            <a:xfrm>
              <a:off x="4216756" y="1935850"/>
              <a:ext cx="770710" cy="1525749"/>
              <a:chOff x="4798218" y="854482"/>
              <a:chExt cx="2601455" cy="5150018"/>
            </a:xfrm>
            <a:effectLst/>
          </p:grpSpPr>
          <p:sp>
            <p:nvSpPr>
              <p:cNvPr id="62" name="Freeform: Shape 61">
                <a:extLst>
                  <a:ext uri="{FF2B5EF4-FFF2-40B4-BE49-F238E27FC236}">
                    <a16:creationId xmlns:a16="http://schemas.microsoft.com/office/drawing/2014/main" id="{37176840-A2B5-9450-5A92-28D017ACE442}"/>
                  </a:ext>
                </a:extLst>
              </p:cNvPr>
              <p:cNvSpPr/>
              <p:nvPr/>
            </p:nvSpPr>
            <p:spPr>
              <a:xfrm>
                <a:off x="4830908" y="854482"/>
                <a:ext cx="2536215" cy="5150018"/>
              </a:xfrm>
              <a:custGeom>
                <a:avLst/>
                <a:gdLst>
                  <a:gd name="connsiteX0" fmla="*/ 2164279 w 2536215"/>
                  <a:gd name="connsiteY0" fmla="*/ 0 h 5150018"/>
                  <a:gd name="connsiteX1" fmla="*/ 371937 w 2536215"/>
                  <a:gd name="connsiteY1" fmla="*/ 0 h 5150018"/>
                  <a:gd name="connsiteX2" fmla="*/ 0 w 2536215"/>
                  <a:gd name="connsiteY2" fmla="*/ 371937 h 5150018"/>
                  <a:gd name="connsiteX3" fmla="*/ 0 w 2536215"/>
                  <a:gd name="connsiteY3" fmla="*/ 4778081 h 5150018"/>
                  <a:gd name="connsiteX4" fmla="*/ 371937 w 2536215"/>
                  <a:gd name="connsiteY4" fmla="*/ 5150018 h 5150018"/>
                  <a:gd name="connsiteX5" fmla="*/ 2164279 w 2536215"/>
                  <a:gd name="connsiteY5" fmla="*/ 5150018 h 5150018"/>
                  <a:gd name="connsiteX6" fmla="*/ 2536216 w 2536215"/>
                  <a:gd name="connsiteY6" fmla="*/ 4778081 h 5150018"/>
                  <a:gd name="connsiteX7" fmla="*/ 2536216 w 2536215"/>
                  <a:gd name="connsiteY7" fmla="*/ 371937 h 5150018"/>
                  <a:gd name="connsiteX8" fmla="*/ 2164279 w 2536215"/>
                  <a:gd name="connsiteY8" fmla="*/ 0 h 5150018"/>
                  <a:gd name="connsiteX9" fmla="*/ 2398721 w 2536215"/>
                  <a:gd name="connsiteY9" fmla="*/ 4737114 h 5150018"/>
                  <a:gd name="connsiteX10" fmla="*/ 2124433 w 2536215"/>
                  <a:gd name="connsiteY10" fmla="*/ 5011401 h 5150018"/>
                  <a:gd name="connsiteX11" fmla="*/ 411783 w 2536215"/>
                  <a:gd name="connsiteY11" fmla="*/ 5011401 h 5150018"/>
                  <a:gd name="connsiteX12" fmla="*/ 137495 w 2536215"/>
                  <a:gd name="connsiteY12" fmla="*/ 4737114 h 5150018"/>
                  <a:gd name="connsiteX13" fmla="*/ 137495 w 2536215"/>
                  <a:gd name="connsiteY13" fmla="*/ 412905 h 5150018"/>
                  <a:gd name="connsiteX14" fmla="*/ 411783 w 2536215"/>
                  <a:gd name="connsiteY14" fmla="*/ 138617 h 5150018"/>
                  <a:gd name="connsiteX15" fmla="*/ 2124433 w 2536215"/>
                  <a:gd name="connsiteY15" fmla="*/ 138617 h 5150018"/>
                  <a:gd name="connsiteX16" fmla="*/ 2398721 w 2536215"/>
                  <a:gd name="connsiteY16" fmla="*/ 412905 h 5150018"/>
                  <a:gd name="connsiteX17" fmla="*/ 2398721 w 2536215"/>
                  <a:gd name="connsiteY17" fmla="*/ 4737114 h 5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6215" h="5150018">
                    <a:moveTo>
                      <a:pt x="2164279" y="0"/>
                    </a:moveTo>
                    <a:lnTo>
                      <a:pt x="371937" y="0"/>
                    </a:lnTo>
                    <a:cubicBezTo>
                      <a:pt x="166818" y="0"/>
                      <a:pt x="0" y="166818"/>
                      <a:pt x="0" y="371937"/>
                    </a:cubicBezTo>
                    <a:lnTo>
                      <a:pt x="0" y="4778081"/>
                    </a:lnTo>
                    <a:cubicBezTo>
                      <a:pt x="0" y="4983201"/>
                      <a:pt x="166818" y="5150018"/>
                      <a:pt x="371937" y="5150018"/>
                    </a:cubicBezTo>
                    <a:lnTo>
                      <a:pt x="2164279" y="5150018"/>
                    </a:lnTo>
                    <a:cubicBezTo>
                      <a:pt x="2369398" y="5150018"/>
                      <a:pt x="2536216" y="4983201"/>
                      <a:pt x="2536216" y="4778081"/>
                    </a:cubicBezTo>
                    <a:lnTo>
                      <a:pt x="2536216" y="371937"/>
                    </a:lnTo>
                    <a:cubicBezTo>
                      <a:pt x="2536216" y="166818"/>
                      <a:pt x="2369398" y="0"/>
                      <a:pt x="2164279" y="0"/>
                    </a:cubicBezTo>
                    <a:close/>
                    <a:moveTo>
                      <a:pt x="2398721" y="4737114"/>
                    </a:moveTo>
                    <a:cubicBezTo>
                      <a:pt x="2398721" y="4888638"/>
                      <a:pt x="2275958" y="5011401"/>
                      <a:pt x="2124433" y="5011401"/>
                    </a:cubicBezTo>
                    <a:lnTo>
                      <a:pt x="411783" y="5011401"/>
                    </a:lnTo>
                    <a:cubicBezTo>
                      <a:pt x="260258" y="5011401"/>
                      <a:pt x="137495" y="4888638"/>
                      <a:pt x="137495" y="4737114"/>
                    </a:cubicBezTo>
                    <a:lnTo>
                      <a:pt x="137495" y="412905"/>
                    </a:lnTo>
                    <a:cubicBezTo>
                      <a:pt x="137495" y="261380"/>
                      <a:pt x="260258" y="138617"/>
                      <a:pt x="411783" y="138617"/>
                    </a:cubicBezTo>
                    <a:lnTo>
                      <a:pt x="2124433" y="138617"/>
                    </a:lnTo>
                    <a:cubicBezTo>
                      <a:pt x="2275958" y="138617"/>
                      <a:pt x="2398721" y="261380"/>
                      <a:pt x="2398721" y="412905"/>
                    </a:cubicBezTo>
                    <a:lnTo>
                      <a:pt x="2398721" y="4737114"/>
                    </a:lnTo>
                    <a:close/>
                  </a:path>
                </a:pathLst>
              </a:custGeom>
              <a:solidFill>
                <a:srgbClr val="333333"/>
              </a:solidFill>
              <a:ln w="14004"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5C8BFFDF-B44B-5F07-B230-7FCA16F1B3B6}"/>
                  </a:ext>
                </a:extLst>
              </p:cNvPr>
              <p:cNvSpPr/>
              <p:nvPr/>
            </p:nvSpPr>
            <p:spPr>
              <a:xfrm>
                <a:off x="4798218" y="2055736"/>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1B16D82E-DFB3-FAAD-8D7B-C09F845A2FCD}"/>
                  </a:ext>
                </a:extLst>
              </p:cNvPr>
              <p:cNvSpPr/>
              <p:nvPr/>
            </p:nvSpPr>
            <p:spPr>
              <a:xfrm>
                <a:off x="4798218" y="2561801"/>
                <a:ext cx="32690" cy="407012"/>
              </a:xfrm>
              <a:custGeom>
                <a:avLst/>
                <a:gdLst>
                  <a:gd name="connsiteX0" fmla="*/ 32690 w 32690"/>
                  <a:gd name="connsiteY0" fmla="*/ 407012 h 407012"/>
                  <a:gd name="connsiteX1" fmla="*/ 32690 w 32690"/>
                  <a:gd name="connsiteY1" fmla="*/ 407012 h 407012"/>
                  <a:gd name="connsiteX2" fmla="*/ 32690 w 32690"/>
                  <a:gd name="connsiteY2" fmla="*/ 0 h 407012"/>
                  <a:gd name="connsiteX3" fmla="*/ 32690 w 32690"/>
                  <a:gd name="connsiteY3" fmla="*/ 0 h 407012"/>
                  <a:gd name="connsiteX4" fmla="*/ 0 w 32690"/>
                  <a:gd name="connsiteY4" fmla="*/ 32690 h 407012"/>
                  <a:gd name="connsiteX5" fmla="*/ 0 w 32690"/>
                  <a:gd name="connsiteY5" fmla="*/ 374322 h 407012"/>
                  <a:gd name="connsiteX6" fmla="*/ 32690 w 32690"/>
                  <a:gd name="connsiteY6" fmla="*/ 407012 h 4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407012">
                    <a:moveTo>
                      <a:pt x="32690" y="407012"/>
                    </a:moveTo>
                    <a:lnTo>
                      <a:pt x="32690" y="407012"/>
                    </a:lnTo>
                    <a:lnTo>
                      <a:pt x="32690" y="0"/>
                    </a:lnTo>
                    <a:lnTo>
                      <a:pt x="32690" y="0"/>
                    </a:lnTo>
                    <a:cubicBezTo>
                      <a:pt x="14591" y="0"/>
                      <a:pt x="0" y="14591"/>
                      <a:pt x="0" y="32690"/>
                    </a:cubicBezTo>
                    <a:lnTo>
                      <a:pt x="0" y="374322"/>
                    </a:lnTo>
                    <a:cubicBezTo>
                      <a:pt x="0" y="392421"/>
                      <a:pt x="14591" y="407012"/>
                      <a:pt x="32690" y="407012"/>
                    </a:cubicBezTo>
                    <a:close/>
                  </a:path>
                </a:pathLst>
              </a:custGeom>
              <a:solidFill>
                <a:srgbClr val="1A1A1A"/>
              </a:solidFill>
              <a:ln w="14004"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EB477172-8134-BB86-E90D-F7CA63E643D6}"/>
                  </a:ext>
                </a:extLst>
              </p:cNvPr>
              <p:cNvSpPr/>
              <p:nvPr/>
            </p:nvSpPr>
            <p:spPr>
              <a:xfrm>
                <a:off x="4798218" y="1550513"/>
                <a:ext cx="32690" cy="269517"/>
              </a:xfrm>
              <a:custGeom>
                <a:avLst/>
                <a:gdLst>
                  <a:gd name="connsiteX0" fmla="*/ 32690 w 32690"/>
                  <a:gd name="connsiteY0" fmla="*/ 269518 h 269517"/>
                  <a:gd name="connsiteX1" fmla="*/ 32690 w 32690"/>
                  <a:gd name="connsiteY1" fmla="*/ 269518 h 269517"/>
                  <a:gd name="connsiteX2" fmla="*/ 32690 w 32690"/>
                  <a:gd name="connsiteY2" fmla="*/ 0 h 269517"/>
                  <a:gd name="connsiteX3" fmla="*/ 32690 w 32690"/>
                  <a:gd name="connsiteY3" fmla="*/ 0 h 269517"/>
                  <a:gd name="connsiteX4" fmla="*/ 0 w 32690"/>
                  <a:gd name="connsiteY4" fmla="*/ 32690 h 269517"/>
                  <a:gd name="connsiteX5" fmla="*/ 0 w 32690"/>
                  <a:gd name="connsiteY5" fmla="*/ 236828 h 269517"/>
                  <a:gd name="connsiteX6" fmla="*/ 32690 w 32690"/>
                  <a:gd name="connsiteY6" fmla="*/ 269518 h 26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269517">
                    <a:moveTo>
                      <a:pt x="32690" y="269518"/>
                    </a:moveTo>
                    <a:lnTo>
                      <a:pt x="32690" y="269518"/>
                    </a:lnTo>
                    <a:lnTo>
                      <a:pt x="32690" y="0"/>
                    </a:lnTo>
                    <a:lnTo>
                      <a:pt x="32690" y="0"/>
                    </a:lnTo>
                    <a:cubicBezTo>
                      <a:pt x="14591" y="0"/>
                      <a:pt x="0" y="14591"/>
                      <a:pt x="0" y="32690"/>
                    </a:cubicBezTo>
                    <a:lnTo>
                      <a:pt x="0" y="236828"/>
                    </a:lnTo>
                    <a:cubicBezTo>
                      <a:pt x="0" y="254926"/>
                      <a:pt x="14591" y="269518"/>
                      <a:pt x="32690" y="269518"/>
                    </a:cubicBezTo>
                    <a:close/>
                  </a:path>
                </a:pathLst>
              </a:custGeom>
              <a:solidFill>
                <a:srgbClr val="1A1A1A"/>
              </a:solidFill>
              <a:ln w="14004"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A68AB475-B9B2-459E-3AEB-0534F59A199B}"/>
                  </a:ext>
                </a:extLst>
              </p:cNvPr>
              <p:cNvSpPr/>
              <p:nvPr/>
            </p:nvSpPr>
            <p:spPr>
              <a:xfrm>
                <a:off x="7366983" y="2055736"/>
                <a:ext cx="32690" cy="557695"/>
              </a:xfrm>
              <a:custGeom>
                <a:avLst/>
                <a:gdLst>
                  <a:gd name="connsiteX0" fmla="*/ 0 w 32690"/>
                  <a:gd name="connsiteY0" fmla="*/ 0 h 557695"/>
                  <a:gd name="connsiteX1" fmla="*/ 0 w 32690"/>
                  <a:gd name="connsiteY1" fmla="*/ 0 h 557695"/>
                  <a:gd name="connsiteX2" fmla="*/ 0 w 32690"/>
                  <a:gd name="connsiteY2" fmla="*/ 557695 h 557695"/>
                  <a:gd name="connsiteX3" fmla="*/ 0 w 32690"/>
                  <a:gd name="connsiteY3" fmla="*/ 557695 h 557695"/>
                  <a:gd name="connsiteX4" fmla="*/ 32690 w 32690"/>
                  <a:gd name="connsiteY4" fmla="*/ 531179 h 557695"/>
                  <a:gd name="connsiteX5" fmla="*/ 32690 w 32690"/>
                  <a:gd name="connsiteY5" fmla="*/ 26517 h 557695"/>
                  <a:gd name="connsiteX6" fmla="*/ 0 w 32690"/>
                  <a:gd name="connsiteY6" fmla="*/ 0 h 55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0" h="557695">
                    <a:moveTo>
                      <a:pt x="0" y="0"/>
                    </a:moveTo>
                    <a:lnTo>
                      <a:pt x="0" y="0"/>
                    </a:lnTo>
                    <a:lnTo>
                      <a:pt x="0" y="557695"/>
                    </a:lnTo>
                    <a:lnTo>
                      <a:pt x="0" y="557695"/>
                    </a:lnTo>
                    <a:cubicBezTo>
                      <a:pt x="18099" y="557695"/>
                      <a:pt x="32690" y="545770"/>
                      <a:pt x="32690" y="531179"/>
                    </a:cubicBezTo>
                    <a:lnTo>
                      <a:pt x="32690" y="26517"/>
                    </a:lnTo>
                    <a:cubicBezTo>
                      <a:pt x="32690" y="11785"/>
                      <a:pt x="18099" y="0"/>
                      <a:pt x="0" y="0"/>
                    </a:cubicBezTo>
                    <a:close/>
                  </a:path>
                </a:pathLst>
              </a:custGeom>
              <a:solidFill>
                <a:srgbClr val="1A1A1A"/>
              </a:solidFill>
              <a:ln w="14004"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C8E9C73-FD76-4287-BC81-ED6C66E31D66}"/>
                  </a:ext>
                </a:extLst>
              </p:cNvPr>
              <p:cNvSpPr/>
              <p:nvPr/>
            </p:nvSpPr>
            <p:spPr>
              <a:xfrm>
                <a:off x="4876786" y="901202"/>
                <a:ext cx="2444038" cy="5056577"/>
              </a:xfrm>
              <a:custGeom>
                <a:avLst/>
                <a:gdLst>
                  <a:gd name="connsiteX0" fmla="*/ 2438847 w 2444038"/>
                  <a:gd name="connsiteY0" fmla="*/ 4726731 h 5056577"/>
                  <a:gd name="connsiteX1" fmla="*/ 2433516 w 2444038"/>
                  <a:gd name="connsiteY1" fmla="*/ 4726731 h 5056577"/>
                  <a:gd name="connsiteX2" fmla="*/ 2408542 w 2444038"/>
                  <a:gd name="connsiteY2" fmla="*/ 4850757 h 5056577"/>
                  <a:gd name="connsiteX3" fmla="*/ 2408542 w 2444038"/>
                  <a:gd name="connsiteY3" fmla="*/ 4850757 h 5056577"/>
                  <a:gd name="connsiteX4" fmla="*/ 2292934 w 2444038"/>
                  <a:gd name="connsiteY4" fmla="*/ 4991338 h 5056577"/>
                  <a:gd name="connsiteX5" fmla="*/ 2115033 w 2444038"/>
                  <a:gd name="connsiteY5" fmla="*/ 5045915 h 5056577"/>
                  <a:gd name="connsiteX6" fmla="*/ 329426 w 2444038"/>
                  <a:gd name="connsiteY6" fmla="*/ 5045915 h 5056577"/>
                  <a:gd name="connsiteX7" fmla="*/ 205541 w 2444038"/>
                  <a:gd name="connsiteY7" fmla="*/ 5020801 h 5056577"/>
                  <a:gd name="connsiteX8" fmla="*/ 65240 w 2444038"/>
                  <a:gd name="connsiteY8" fmla="*/ 4904913 h 5056577"/>
                  <a:gd name="connsiteX9" fmla="*/ 10803 w 2444038"/>
                  <a:gd name="connsiteY9" fmla="*/ 4726591 h 5056577"/>
                  <a:gd name="connsiteX10" fmla="*/ 10803 w 2444038"/>
                  <a:gd name="connsiteY10" fmla="*/ 329847 h 5056577"/>
                  <a:gd name="connsiteX11" fmla="*/ 35777 w 2444038"/>
                  <a:gd name="connsiteY11" fmla="*/ 205821 h 5056577"/>
                  <a:gd name="connsiteX12" fmla="*/ 151384 w 2444038"/>
                  <a:gd name="connsiteY12" fmla="*/ 65240 h 5056577"/>
                  <a:gd name="connsiteX13" fmla="*/ 329286 w 2444038"/>
                  <a:gd name="connsiteY13" fmla="*/ 10663 h 5056577"/>
                  <a:gd name="connsiteX14" fmla="*/ 2114612 w 2444038"/>
                  <a:gd name="connsiteY14" fmla="*/ 10663 h 5056577"/>
                  <a:gd name="connsiteX15" fmla="*/ 2238498 w 2444038"/>
                  <a:gd name="connsiteY15" fmla="*/ 35777 h 5056577"/>
                  <a:gd name="connsiteX16" fmla="*/ 2238498 w 2444038"/>
                  <a:gd name="connsiteY16" fmla="*/ 35777 h 5056577"/>
                  <a:gd name="connsiteX17" fmla="*/ 2378798 w 2444038"/>
                  <a:gd name="connsiteY17" fmla="*/ 151665 h 5056577"/>
                  <a:gd name="connsiteX18" fmla="*/ 2433235 w 2444038"/>
                  <a:gd name="connsiteY18" fmla="*/ 329987 h 5056577"/>
                  <a:gd name="connsiteX19" fmla="*/ 2433235 w 2444038"/>
                  <a:gd name="connsiteY19" fmla="*/ 4726731 h 5056577"/>
                  <a:gd name="connsiteX20" fmla="*/ 2443898 w 2444038"/>
                  <a:gd name="connsiteY20" fmla="*/ 4726731 h 5056577"/>
                  <a:gd name="connsiteX21" fmla="*/ 2443898 w 2444038"/>
                  <a:gd name="connsiteY21" fmla="*/ 329847 h 5056577"/>
                  <a:gd name="connsiteX22" fmla="*/ 2387637 w 2444038"/>
                  <a:gd name="connsiteY22" fmla="*/ 145632 h 5056577"/>
                  <a:gd name="connsiteX23" fmla="*/ 2242707 w 2444038"/>
                  <a:gd name="connsiteY23" fmla="*/ 25956 h 5056577"/>
                  <a:gd name="connsiteX24" fmla="*/ 2242707 w 2444038"/>
                  <a:gd name="connsiteY24" fmla="*/ 25956 h 5056577"/>
                  <a:gd name="connsiteX25" fmla="*/ 2114753 w 2444038"/>
                  <a:gd name="connsiteY25" fmla="*/ 0 h 5056577"/>
                  <a:gd name="connsiteX26" fmla="*/ 329426 w 2444038"/>
                  <a:gd name="connsiteY26" fmla="*/ 0 h 5056577"/>
                  <a:gd name="connsiteX27" fmla="*/ 145492 w 2444038"/>
                  <a:gd name="connsiteY27" fmla="*/ 56401 h 5056577"/>
                  <a:gd name="connsiteX28" fmla="*/ 25956 w 2444038"/>
                  <a:gd name="connsiteY28" fmla="*/ 201752 h 5056577"/>
                  <a:gd name="connsiteX29" fmla="*/ 0 w 2444038"/>
                  <a:gd name="connsiteY29" fmla="*/ 329987 h 5056577"/>
                  <a:gd name="connsiteX30" fmla="*/ 0 w 2444038"/>
                  <a:gd name="connsiteY30" fmla="*/ 4726731 h 5056577"/>
                  <a:gd name="connsiteX31" fmla="*/ 56261 w 2444038"/>
                  <a:gd name="connsiteY31" fmla="*/ 4910946 h 5056577"/>
                  <a:gd name="connsiteX32" fmla="*/ 201332 w 2444038"/>
                  <a:gd name="connsiteY32" fmla="*/ 5030623 h 5056577"/>
                  <a:gd name="connsiteX33" fmla="*/ 329286 w 2444038"/>
                  <a:gd name="connsiteY33" fmla="*/ 5056578 h 5056577"/>
                  <a:gd name="connsiteX34" fmla="*/ 2114612 w 2444038"/>
                  <a:gd name="connsiteY34" fmla="*/ 5056578 h 5056577"/>
                  <a:gd name="connsiteX35" fmla="*/ 2298546 w 2444038"/>
                  <a:gd name="connsiteY35" fmla="*/ 5000177 h 5056577"/>
                  <a:gd name="connsiteX36" fmla="*/ 2418083 w 2444038"/>
                  <a:gd name="connsiteY36" fmla="*/ 4854825 h 5056577"/>
                  <a:gd name="connsiteX37" fmla="*/ 2418083 w 2444038"/>
                  <a:gd name="connsiteY37" fmla="*/ 4854825 h 5056577"/>
                  <a:gd name="connsiteX38" fmla="*/ 2444038 w 2444038"/>
                  <a:gd name="connsiteY38" fmla="*/ 4726591 h 5056577"/>
                  <a:gd name="connsiteX39" fmla="*/ 2438707 w 2444038"/>
                  <a:gd name="connsiteY39" fmla="*/ 4726591 h 505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44038" h="5056577">
                    <a:moveTo>
                      <a:pt x="2438847" y="4726731"/>
                    </a:moveTo>
                    <a:lnTo>
                      <a:pt x="2433516" y="4726731"/>
                    </a:lnTo>
                    <a:cubicBezTo>
                      <a:pt x="2433516" y="4770926"/>
                      <a:pt x="2424537" y="4812595"/>
                      <a:pt x="2408542" y="4850757"/>
                    </a:cubicBezTo>
                    <a:lnTo>
                      <a:pt x="2408542" y="4850757"/>
                    </a:lnTo>
                    <a:cubicBezTo>
                      <a:pt x="2384411" y="4908000"/>
                      <a:pt x="2343864" y="4956824"/>
                      <a:pt x="2292934" y="4991338"/>
                    </a:cubicBezTo>
                    <a:cubicBezTo>
                      <a:pt x="2242005" y="5025852"/>
                      <a:pt x="2180975" y="5045915"/>
                      <a:pt x="2115033" y="5045915"/>
                    </a:cubicBezTo>
                    <a:lnTo>
                      <a:pt x="329426" y="5045915"/>
                    </a:lnTo>
                    <a:cubicBezTo>
                      <a:pt x="285372" y="5045915"/>
                      <a:pt x="243702" y="5036936"/>
                      <a:pt x="205541" y="5020801"/>
                    </a:cubicBezTo>
                    <a:cubicBezTo>
                      <a:pt x="148438" y="4996529"/>
                      <a:pt x="99614" y="4955983"/>
                      <a:pt x="65240" y="4904913"/>
                    </a:cubicBezTo>
                    <a:cubicBezTo>
                      <a:pt x="30866" y="4853844"/>
                      <a:pt x="10803" y="4792813"/>
                      <a:pt x="10803" y="4726591"/>
                    </a:cubicBezTo>
                    <a:lnTo>
                      <a:pt x="10803" y="329847"/>
                    </a:lnTo>
                    <a:cubicBezTo>
                      <a:pt x="10803" y="285793"/>
                      <a:pt x="19782" y="243983"/>
                      <a:pt x="35777" y="205821"/>
                    </a:cubicBezTo>
                    <a:cubicBezTo>
                      <a:pt x="59908" y="148578"/>
                      <a:pt x="100455" y="99754"/>
                      <a:pt x="151384" y="65240"/>
                    </a:cubicBezTo>
                    <a:cubicBezTo>
                      <a:pt x="202314" y="30726"/>
                      <a:pt x="263344" y="10663"/>
                      <a:pt x="329286" y="10663"/>
                    </a:cubicBezTo>
                    <a:lnTo>
                      <a:pt x="2114612" y="10663"/>
                    </a:lnTo>
                    <a:cubicBezTo>
                      <a:pt x="2158667" y="10663"/>
                      <a:pt x="2200336" y="19642"/>
                      <a:pt x="2238498" y="35777"/>
                    </a:cubicBezTo>
                    <a:lnTo>
                      <a:pt x="2238498" y="35777"/>
                    </a:lnTo>
                    <a:cubicBezTo>
                      <a:pt x="2295600" y="60049"/>
                      <a:pt x="2344425" y="100596"/>
                      <a:pt x="2378798" y="151665"/>
                    </a:cubicBezTo>
                    <a:cubicBezTo>
                      <a:pt x="2413172" y="202735"/>
                      <a:pt x="2433235" y="263765"/>
                      <a:pt x="2433235" y="329987"/>
                    </a:cubicBezTo>
                    <a:lnTo>
                      <a:pt x="2433235" y="4726731"/>
                    </a:lnTo>
                    <a:lnTo>
                      <a:pt x="2443898" y="4726731"/>
                    </a:lnTo>
                    <a:lnTo>
                      <a:pt x="2443898" y="329847"/>
                    </a:lnTo>
                    <a:cubicBezTo>
                      <a:pt x="2443898" y="261521"/>
                      <a:pt x="2423134" y="198245"/>
                      <a:pt x="2387637" y="145632"/>
                    </a:cubicBezTo>
                    <a:cubicBezTo>
                      <a:pt x="2352141" y="92879"/>
                      <a:pt x="2301633" y="50929"/>
                      <a:pt x="2242707" y="25956"/>
                    </a:cubicBezTo>
                    <a:lnTo>
                      <a:pt x="2242707" y="25956"/>
                    </a:lnTo>
                    <a:cubicBezTo>
                      <a:pt x="2203423" y="9260"/>
                      <a:pt x="2160210" y="0"/>
                      <a:pt x="2114753" y="0"/>
                    </a:cubicBezTo>
                    <a:lnTo>
                      <a:pt x="329426" y="0"/>
                    </a:lnTo>
                    <a:cubicBezTo>
                      <a:pt x="261240" y="0"/>
                      <a:pt x="198105" y="20765"/>
                      <a:pt x="145492" y="56401"/>
                    </a:cubicBezTo>
                    <a:cubicBezTo>
                      <a:pt x="92879" y="92037"/>
                      <a:pt x="50929" y="142546"/>
                      <a:pt x="25956" y="201752"/>
                    </a:cubicBezTo>
                    <a:cubicBezTo>
                      <a:pt x="9260" y="241177"/>
                      <a:pt x="0" y="284390"/>
                      <a:pt x="0" y="329987"/>
                    </a:cubicBezTo>
                    <a:lnTo>
                      <a:pt x="0" y="4726731"/>
                    </a:lnTo>
                    <a:cubicBezTo>
                      <a:pt x="0" y="4795058"/>
                      <a:pt x="20765" y="4858333"/>
                      <a:pt x="56261" y="4910946"/>
                    </a:cubicBezTo>
                    <a:cubicBezTo>
                      <a:pt x="91897" y="4963699"/>
                      <a:pt x="142265" y="5005649"/>
                      <a:pt x="201332" y="5030623"/>
                    </a:cubicBezTo>
                    <a:cubicBezTo>
                      <a:pt x="240616" y="5047318"/>
                      <a:pt x="283828" y="5056578"/>
                      <a:pt x="329286" y="5056578"/>
                    </a:cubicBezTo>
                    <a:lnTo>
                      <a:pt x="2114612" y="5056578"/>
                    </a:lnTo>
                    <a:cubicBezTo>
                      <a:pt x="2182798" y="5056578"/>
                      <a:pt x="2245934" y="5035814"/>
                      <a:pt x="2298546" y="5000177"/>
                    </a:cubicBezTo>
                    <a:cubicBezTo>
                      <a:pt x="2351159" y="4964541"/>
                      <a:pt x="2393109" y="4914032"/>
                      <a:pt x="2418083" y="4854825"/>
                    </a:cubicBezTo>
                    <a:lnTo>
                      <a:pt x="2418083" y="4854825"/>
                    </a:lnTo>
                    <a:cubicBezTo>
                      <a:pt x="2434779" y="4815401"/>
                      <a:pt x="2444038" y="4772189"/>
                      <a:pt x="2444038" y="4726591"/>
                    </a:cubicBezTo>
                    <a:lnTo>
                      <a:pt x="2438707" y="4726591"/>
                    </a:lnTo>
                    <a:close/>
                  </a:path>
                </a:pathLst>
              </a:custGeom>
              <a:solidFill>
                <a:srgbClr val="191919"/>
              </a:solidFill>
              <a:ln w="14004"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57914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normAutofit/>
          </a:bodyPr>
          <a:lstStyle/>
          <a:p>
            <a:r>
              <a:rPr lang="en-US" sz="3600"/>
              <a:t>‘Can Do’ Ability Tests of Maximum Performance</a:t>
            </a:r>
            <a:endParaRPr lang="en-GB" sz="3600"/>
          </a:p>
        </p:txBody>
      </p:sp>
      <p:sp>
        <p:nvSpPr>
          <p:cNvPr id="3" name="Content Placeholder 2">
            <a:extLst>
              <a:ext uri="{FF2B5EF4-FFF2-40B4-BE49-F238E27FC236}">
                <a16:creationId xmlns:a16="http://schemas.microsoft.com/office/drawing/2014/main" id="{68432BFB-7BE8-1AFD-3004-ED1FF1BC6825}"/>
              </a:ext>
            </a:extLst>
          </p:cNvPr>
          <p:cNvSpPr>
            <a:spLocks noGrp="1"/>
          </p:cNvSpPr>
          <p:nvPr>
            <p:ph sz="quarter" idx="13"/>
          </p:nvPr>
        </p:nvSpPr>
        <p:spPr/>
        <p:txBody>
          <a:bodyPr/>
          <a:lstStyle/>
          <a:p>
            <a:r>
              <a:rPr lang="en-GB"/>
              <a:t>Verbal Analysis Aptitude example</a:t>
            </a:r>
          </a:p>
        </p:txBody>
      </p:sp>
      <p:sp>
        <p:nvSpPr>
          <p:cNvPr id="9" name="Content Placeholder 10">
            <a:extLst>
              <a:ext uri="{FF2B5EF4-FFF2-40B4-BE49-F238E27FC236}">
                <a16:creationId xmlns:a16="http://schemas.microsoft.com/office/drawing/2014/main" id="{A8BD01BF-022E-272D-72FB-788153391CB6}"/>
              </a:ext>
            </a:extLst>
          </p:cNvPr>
          <p:cNvSpPr txBox="1">
            <a:spLocks/>
          </p:cNvSpPr>
          <p:nvPr/>
        </p:nvSpPr>
        <p:spPr>
          <a:xfrm>
            <a:off x="339437" y="2377918"/>
            <a:ext cx="4469063" cy="3088386"/>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buClr>
                <a:schemeClr val="accent2"/>
              </a:buClr>
              <a:buFont typeface="Arial" panose="020B0604020202020204" pitchFamily="34" charset="0"/>
              <a:buChar char="•"/>
            </a:pPr>
            <a:r>
              <a:rPr lang="en-US"/>
              <a:t>Include ability tests of aptitude, IQ and attainment: </a:t>
            </a:r>
          </a:p>
          <a:p>
            <a:pPr marL="742950" lvl="3" indent="-285750">
              <a:buClr>
                <a:schemeClr val="accent2"/>
              </a:buClr>
              <a:buFont typeface="Arial" panose="020B0604020202020204" pitchFamily="34" charset="0"/>
              <a:buChar char="•"/>
            </a:pPr>
            <a:r>
              <a:rPr lang="en-US"/>
              <a:t>Aptitude: predict what someone will be able to learn or do in the future, e.g. Saville Assessment tests</a:t>
            </a:r>
          </a:p>
          <a:p>
            <a:pPr marL="742950" lvl="3" indent="-285750">
              <a:buClr>
                <a:schemeClr val="accent2"/>
              </a:buClr>
              <a:buFont typeface="Arial" panose="020B0604020202020204" pitchFamily="34" charset="0"/>
              <a:buChar char="•"/>
            </a:pPr>
            <a:r>
              <a:rPr lang="en-US"/>
              <a:t>IQ: current level of intellect/cognitive ability, e.g. Wechsler Adult Intelligence Scale</a:t>
            </a:r>
          </a:p>
          <a:p>
            <a:pPr marL="742950" lvl="3" indent="-285750">
              <a:buClr>
                <a:schemeClr val="accent2"/>
              </a:buClr>
              <a:buFont typeface="Arial" panose="020B0604020202020204" pitchFamily="34" charset="0"/>
              <a:buChar char="•"/>
            </a:pPr>
            <a:r>
              <a:rPr lang="en-US"/>
              <a:t>Attainment: measure current level of knowledge understanding or skill, e.g. driving test</a:t>
            </a:r>
          </a:p>
          <a:p>
            <a:pPr marL="285750" indent="-285750">
              <a:buClr>
                <a:schemeClr val="accent2"/>
              </a:buClr>
              <a:buFont typeface="Arial" panose="020B0604020202020204" pitchFamily="34" charset="0"/>
              <a:buChar char="•"/>
            </a:pPr>
            <a:r>
              <a:rPr lang="en-US"/>
              <a:t>Often with strict time limits</a:t>
            </a:r>
          </a:p>
          <a:p>
            <a:pPr marL="285750" indent="-285750">
              <a:buClr>
                <a:schemeClr val="accent2"/>
              </a:buClr>
              <a:buFont typeface="Arial" panose="020B0604020202020204" pitchFamily="34" charset="0"/>
              <a:buChar char="•"/>
            </a:pPr>
            <a:r>
              <a:rPr lang="en-US"/>
              <a:t>Clear right or wrong answers</a:t>
            </a:r>
          </a:p>
        </p:txBody>
      </p:sp>
      <p:pic>
        <p:nvPicPr>
          <p:cNvPr id="10" name="Picture 7" descr="A picture containing text, screenshot, screen&#10;&#10;Description automatically generated">
            <a:extLst>
              <a:ext uri="{FF2B5EF4-FFF2-40B4-BE49-F238E27FC236}">
                <a16:creationId xmlns:a16="http://schemas.microsoft.com/office/drawing/2014/main" id="{44DCCC54-AFDC-1261-43E6-E21DDB0DD280}"/>
              </a:ext>
            </a:extLst>
          </p:cNvPr>
          <p:cNvPicPr>
            <a:picLocks noChangeAspect="1"/>
          </p:cNvPicPr>
          <p:nvPr/>
        </p:nvPicPr>
        <p:blipFill rotWithShape="1">
          <a:blip r:embed="rId3"/>
          <a:srcRect l="-1" r="1083" b="282"/>
          <a:stretch/>
        </p:blipFill>
        <p:spPr>
          <a:xfrm>
            <a:off x="4385503" y="1874835"/>
            <a:ext cx="7467059" cy="4179889"/>
          </a:xfrm>
          <a:prstGeom prst="rect">
            <a:avLst/>
          </a:prstGeom>
        </p:spPr>
      </p:pic>
    </p:spTree>
    <p:extLst>
      <p:ext uri="{BB962C8B-B14F-4D97-AF65-F5344CB8AC3E}">
        <p14:creationId xmlns:p14="http://schemas.microsoft.com/office/powerpoint/2010/main" val="156793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16FF-5FEC-48BE-B6B2-4DBCDFD22DC4}"/>
              </a:ext>
            </a:extLst>
          </p:cNvPr>
          <p:cNvSpPr>
            <a:spLocks noGrp="1"/>
          </p:cNvSpPr>
          <p:nvPr>
            <p:ph type="title"/>
          </p:nvPr>
        </p:nvSpPr>
        <p:spPr/>
        <p:txBody>
          <a:bodyPr>
            <a:normAutofit/>
          </a:bodyPr>
          <a:lstStyle/>
          <a:p>
            <a:r>
              <a:rPr lang="en-GB"/>
              <a:t>Key Points of Aptitude Testing</a:t>
            </a:r>
          </a:p>
        </p:txBody>
      </p:sp>
      <p:sp>
        <p:nvSpPr>
          <p:cNvPr id="4" name="Content Placeholder 3">
            <a:extLst>
              <a:ext uri="{FF2B5EF4-FFF2-40B4-BE49-F238E27FC236}">
                <a16:creationId xmlns:a16="http://schemas.microsoft.com/office/drawing/2014/main" id="{261A2C50-A9A6-4B68-B15B-F455C4026832}"/>
              </a:ext>
            </a:extLst>
          </p:cNvPr>
          <p:cNvSpPr>
            <a:spLocks noGrp="1"/>
          </p:cNvSpPr>
          <p:nvPr>
            <p:ph idx="1"/>
          </p:nvPr>
        </p:nvSpPr>
        <p:spPr>
          <a:xfrm>
            <a:off x="339437" y="1773991"/>
            <a:ext cx="9977581" cy="3895580"/>
          </a:xfrm>
        </p:spPr>
        <p:txBody>
          <a:bodyPr>
            <a:normAutofit fontScale="92500" lnSpcReduction="10000"/>
          </a:bodyPr>
          <a:lstStyle/>
          <a:p>
            <a:pPr>
              <a:lnSpc>
                <a:spcPct val="150000"/>
              </a:lnSpc>
              <a:spcAft>
                <a:spcPts val="600"/>
              </a:spcAft>
            </a:pPr>
            <a:r>
              <a:rPr lang="en-GB" sz="1800">
                <a:latin typeface="Arial" charset="0"/>
              </a:rPr>
              <a:t>Benchmarks against external group​</a:t>
            </a:r>
          </a:p>
          <a:p>
            <a:pPr>
              <a:lnSpc>
                <a:spcPct val="150000"/>
              </a:lnSpc>
              <a:spcAft>
                <a:spcPts val="600"/>
              </a:spcAft>
            </a:pPr>
            <a:r>
              <a:rPr lang="en-GB" sz="1800">
                <a:latin typeface="Arial" charset="0"/>
              </a:rPr>
              <a:t>A strong predictor of work performance​</a:t>
            </a:r>
          </a:p>
          <a:p>
            <a:pPr>
              <a:lnSpc>
                <a:spcPct val="150000"/>
              </a:lnSpc>
              <a:spcAft>
                <a:spcPts val="600"/>
              </a:spcAft>
            </a:pPr>
            <a:r>
              <a:rPr lang="en-GB" sz="1800">
                <a:latin typeface="Arial" charset="0"/>
              </a:rPr>
              <a:t>Measures lots of different types of ability​</a:t>
            </a:r>
          </a:p>
          <a:p>
            <a:pPr>
              <a:lnSpc>
                <a:spcPct val="150000"/>
              </a:lnSpc>
              <a:spcAft>
                <a:spcPts val="600"/>
              </a:spcAft>
            </a:pPr>
            <a:r>
              <a:rPr lang="en-GB" sz="1800">
                <a:latin typeface="Arial" charset="0"/>
              </a:rPr>
              <a:t>Efficient online assessment​</a:t>
            </a:r>
          </a:p>
          <a:p>
            <a:pPr>
              <a:lnSpc>
                <a:spcPct val="150000"/>
              </a:lnSpc>
              <a:spcAft>
                <a:spcPts val="600"/>
              </a:spcAft>
            </a:pPr>
            <a:r>
              <a:rPr lang="en-GB" sz="1800">
                <a:latin typeface="Arial" charset="0"/>
              </a:rPr>
              <a:t>Fair and consistent treatment of candidates​</a:t>
            </a:r>
          </a:p>
          <a:p>
            <a:pPr>
              <a:lnSpc>
                <a:spcPct val="150000"/>
              </a:lnSpc>
              <a:spcAft>
                <a:spcPts val="600"/>
              </a:spcAft>
            </a:pPr>
            <a:r>
              <a:rPr lang="en-GB" sz="1800">
                <a:latin typeface="Arial" charset="0"/>
              </a:rPr>
              <a:t>Supplements other sources of information​</a:t>
            </a:r>
          </a:p>
          <a:p>
            <a:pPr>
              <a:lnSpc>
                <a:spcPct val="150000"/>
              </a:lnSpc>
              <a:spcAft>
                <a:spcPts val="600"/>
              </a:spcAft>
            </a:pPr>
            <a:r>
              <a:rPr lang="en-GB" sz="1800">
                <a:latin typeface="Arial" charset="0"/>
              </a:rPr>
              <a:t>Sophisticated question banking to protect the security of the content​</a:t>
            </a:r>
          </a:p>
        </p:txBody>
      </p:sp>
    </p:spTree>
    <p:extLst>
      <p:ext uri="{BB962C8B-B14F-4D97-AF65-F5344CB8AC3E}">
        <p14:creationId xmlns:p14="http://schemas.microsoft.com/office/powerpoint/2010/main" val="1363786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2</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Job Analysis</a:t>
            </a:r>
          </a:p>
        </p:txBody>
      </p:sp>
    </p:spTree>
    <p:extLst>
      <p:ext uri="{BB962C8B-B14F-4D97-AF65-F5344CB8AC3E}">
        <p14:creationId xmlns:p14="http://schemas.microsoft.com/office/powerpoint/2010/main" val="243928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
        <p:nvSpPr>
          <p:cNvPr id="11" name="Content Placeholder 10">
            <a:extLst>
              <a:ext uri="{FF2B5EF4-FFF2-40B4-BE49-F238E27FC236}">
                <a16:creationId xmlns:a16="http://schemas.microsoft.com/office/drawing/2014/main" id="{1CAD95B9-E19A-87C7-1DAA-E459FF15BFD9}"/>
              </a:ext>
            </a:extLst>
          </p:cNvPr>
          <p:cNvSpPr>
            <a:spLocks noGrp="1"/>
          </p:cNvSpPr>
          <p:nvPr>
            <p:ph sz="quarter" idx="13"/>
          </p:nvPr>
        </p:nvSpPr>
        <p:spPr/>
        <p:txBody>
          <a:bodyPr/>
          <a:lstStyle/>
          <a:p>
            <a:endParaRPr lang="en-GB"/>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7" y="1995602"/>
            <a:ext cx="10972800" cy="336017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200"/>
              </a:spcAft>
              <a:buClr>
                <a:schemeClr val="accent2"/>
              </a:buClr>
              <a:buFont typeface="Arial" panose="020B0604020202020204" pitchFamily="34" charset="0"/>
              <a:buChar char="•"/>
            </a:pPr>
            <a:r>
              <a:rPr lang="en-US">
                <a:latin typeface="Arial" charset="0"/>
              </a:rPr>
              <a:t>Job analysis is a multi-method approach that is used for different purposes including:</a:t>
            </a:r>
          </a:p>
          <a:p>
            <a:pPr marL="742950" lvl="3" indent="-285750">
              <a:spcAft>
                <a:spcPts val="1200"/>
              </a:spcAft>
              <a:buClr>
                <a:schemeClr val="accent2"/>
              </a:buClr>
              <a:buFont typeface="Arial" panose="020B0604020202020204" pitchFamily="34" charset="0"/>
              <a:buChar char="•"/>
            </a:pPr>
            <a:r>
              <a:rPr lang="en-US">
                <a:latin typeface="Arial" charset="0"/>
              </a:rPr>
              <a:t>Defining role profiles/job descriptions/person specifications</a:t>
            </a:r>
          </a:p>
          <a:p>
            <a:pPr marL="742950" lvl="3" indent="-285750">
              <a:spcAft>
                <a:spcPts val="1200"/>
              </a:spcAft>
              <a:buClr>
                <a:schemeClr val="accent2"/>
              </a:buClr>
              <a:buFont typeface="Arial" panose="020B0604020202020204" pitchFamily="34" charset="0"/>
              <a:buChar char="•"/>
            </a:pPr>
            <a:r>
              <a:rPr lang="en-US">
                <a:latin typeface="Arial" charset="0"/>
              </a:rPr>
              <a:t>Job sizing for pay grading</a:t>
            </a:r>
          </a:p>
          <a:p>
            <a:pPr marL="742950" lvl="3" indent="-285750">
              <a:spcAft>
                <a:spcPts val="1200"/>
              </a:spcAft>
              <a:buClr>
                <a:schemeClr val="accent2"/>
              </a:buClr>
              <a:buFont typeface="Arial" panose="020B0604020202020204" pitchFamily="34" charset="0"/>
              <a:buChar char="•"/>
            </a:pPr>
            <a:r>
              <a:rPr lang="en-US">
                <a:latin typeface="Arial" charset="0"/>
              </a:rPr>
              <a:t>Developing a framework of criteria for assessment e.g. skills potential</a:t>
            </a:r>
          </a:p>
          <a:p>
            <a:pPr marL="285750" indent="-285750">
              <a:spcAft>
                <a:spcPts val="1200"/>
              </a:spcAft>
              <a:buClr>
                <a:schemeClr val="accent2"/>
              </a:buClr>
              <a:buFont typeface="Arial" panose="020B0604020202020204" pitchFamily="34" charset="0"/>
              <a:buChar char="•"/>
            </a:pPr>
            <a:endParaRPr lang="en-US">
              <a:latin typeface="Arial" charset="0"/>
            </a:endParaRPr>
          </a:p>
          <a:p>
            <a:pPr marL="285750" indent="-285750">
              <a:spcAft>
                <a:spcPts val="1200"/>
              </a:spcAft>
              <a:buClr>
                <a:schemeClr val="accent2"/>
              </a:buClr>
              <a:buFont typeface="Arial" panose="020B0604020202020204" pitchFamily="34" charset="0"/>
              <a:buChar char="•"/>
            </a:pPr>
            <a:r>
              <a:rPr lang="en-US">
                <a:latin typeface="Arial" charset="0"/>
              </a:rPr>
              <a:t>In assessment, good job analysis focuses on things that can be defined clearly and measured well</a:t>
            </a:r>
          </a:p>
        </p:txBody>
      </p:sp>
    </p:spTree>
    <p:extLst>
      <p:ext uri="{BB962C8B-B14F-4D97-AF65-F5344CB8AC3E}">
        <p14:creationId xmlns:p14="http://schemas.microsoft.com/office/powerpoint/2010/main" val="415540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Job Profiler and Card Sort">
            <a:hlinkClick r:id="" action="ppaction://media"/>
            <a:extLst>
              <a:ext uri="{FF2B5EF4-FFF2-40B4-BE49-F238E27FC236}">
                <a16:creationId xmlns:a16="http://schemas.microsoft.com/office/drawing/2014/main" id="{7DAE1E52-806C-C632-4042-8F0CE5DFC4A1}"/>
              </a:ext>
            </a:extLst>
          </p:cNvPr>
          <p:cNvPicPr>
            <a:picLocks noRot="1" noChangeAspect="1"/>
          </p:cNvPicPr>
          <p:nvPr>
            <a:videoFile r:link="rId1"/>
          </p:nvPr>
        </p:nvPicPr>
        <p:blipFill>
          <a:blip r:embed="rId4"/>
          <a:stretch>
            <a:fillRect/>
          </a:stretch>
        </p:blipFill>
        <p:spPr>
          <a:xfrm>
            <a:off x="0" y="-30496"/>
            <a:ext cx="12192000" cy="6888496"/>
          </a:xfrm>
          <a:prstGeom prst="rect">
            <a:avLst/>
          </a:prstGeom>
        </p:spPr>
      </p:pic>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Job Analysis</a:t>
            </a:r>
          </a:p>
        </p:txBody>
      </p:sp>
    </p:spTree>
    <p:extLst>
      <p:ext uri="{BB962C8B-B14F-4D97-AF65-F5344CB8AC3E}">
        <p14:creationId xmlns:p14="http://schemas.microsoft.com/office/powerpoint/2010/main" val="21358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B4125-9C71-3D6F-6F8E-C54688FB494D}"/>
              </a:ext>
            </a:extLst>
          </p:cNvPr>
          <p:cNvSpPr>
            <a:spLocks noGrp="1"/>
          </p:cNvSpPr>
          <p:nvPr>
            <p:ph type="title"/>
          </p:nvPr>
        </p:nvSpPr>
        <p:spPr/>
        <p:txBody>
          <a:bodyPr/>
          <a:lstStyle/>
          <a:p>
            <a:r>
              <a:rPr lang="en-GB"/>
              <a:t>Common Methods of Job Analysis</a:t>
            </a:r>
          </a:p>
        </p:txBody>
      </p:sp>
      <p:sp>
        <p:nvSpPr>
          <p:cNvPr id="13" name="TextBox 12">
            <a:extLst>
              <a:ext uri="{FF2B5EF4-FFF2-40B4-BE49-F238E27FC236}">
                <a16:creationId xmlns:a16="http://schemas.microsoft.com/office/drawing/2014/main" id="{F2CE89CF-192C-AD21-5369-2EE36F663E00}"/>
              </a:ext>
            </a:extLst>
          </p:cNvPr>
          <p:cNvSpPr txBox="1"/>
          <p:nvPr/>
        </p:nvSpPr>
        <p:spPr>
          <a:xfrm>
            <a:off x="339437" y="1299235"/>
            <a:ext cx="7036053" cy="646331"/>
          </a:xfrm>
          <a:prstGeom prst="rect">
            <a:avLst/>
          </a:prstGeom>
          <a:noFill/>
        </p:spPr>
        <p:txBody>
          <a:bodyPr wrap="square">
            <a:spAutoFit/>
          </a:bodyPr>
          <a:lstStyle/>
          <a:p>
            <a:pPr indent="-3657600">
              <a:spcAft>
                <a:spcPts val="600"/>
              </a:spcAft>
            </a:pPr>
            <a:r>
              <a:rPr lang="en-GB" sz="1800"/>
              <a:t>Traditionally, job analysis was very time consuming and involved methods to collect information from multiple sources</a:t>
            </a:r>
          </a:p>
        </p:txBody>
      </p:sp>
      <p:sp>
        <p:nvSpPr>
          <p:cNvPr id="14" name="TextBox 13">
            <a:extLst>
              <a:ext uri="{FF2B5EF4-FFF2-40B4-BE49-F238E27FC236}">
                <a16:creationId xmlns:a16="http://schemas.microsoft.com/office/drawing/2014/main" id="{5D5B4384-E6CD-97B0-D580-46C73DD1600D}"/>
              </a:ext>
            </a:extLst>
          </p:cNvPr>
          <p:cNvSpPr txBox="1"/>
          <p:nvPr/>
        </p:nvSpPr>
        <p:spPr>
          <a:xfrm>
            <a:off x="781564" y="2341459"/>
            <a:ext cx="3559323" cy="461665"/>
          </a:xfrm>
          <a:prstGeom prst="rect">
            <a:avLst/>
          </a:prstGeom>
          <a:noFill/>
        </p:spPr>
        <p:txBody>
          <a:bodyPr wrap="square" rtlCol="0">
            <a:spAutoFit/>
          </a:bodyPr>
          <a:lstStyle/>
          <a:p>
            <a:r>
              <a:rPr lang="en-GB" sz="2400" b="1">
                <a:solidFill>
                  <a:schemeClr val="accent2"/>
                </a:solidFill>
                <a:latin typeface="+mj-lt"/>
              </a:rPr>
              <a:t>Structured interviews</a:t>
            </a:r>
          </a:p>
        </p:txBody>
      </p:sp>
      <p:sp>
        <p:nvSpPr>
          <p:cNvPr id="15" name="Freeform: Shape 14">
            <a:extLst>
              <a:ext uri="{FF2B5EF4-FFF2-40B4-BE49-F238E27FC236}">
                <a16:creationId xmlns:a16="http://schemas.microsoft.com/office/drawing/2014/main" id="{5E3E5253-A03F-D3FE-BC4C-4AB5D41CF199}"/>
              </a:ext>
            </a:extLst>
          </p:cNvPr>
          <p:cNvSpPr/>
          <p:nvPr/>
        </p:nvSpPr>
        <p:spPr>
          <a:xfrm rot="5400000">
            <a:off x="421750"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8DDAFEBE-9E09-6DC7-8857-118A4936F93D}"/>
              </a:ext>
            </a:extLst>
          </p:cNvPr>
          <p:cNvSpPr txBox="1"/>
          <p:nvPr/>
        </p:nvSpPr>
        <p:spPr>
          <a:xfrm>
            <a:off x="339437" y="2803124"/>
            <a:ext cx="6094324" cy="1631216"/>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holders e.g. critical incident identification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Line managers e.g. repertory grid comparisons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Visionary interviews can be conducted in a structured way with a mixture of stakeholders to establish the key requirements for a role going forwards</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FB017183-9B9A-6588-F4EA-18B1E4DEE662}"/>
              </a:ext>
            </a:extLst>
          </p:cNvPr>
          <p:cNvSpPr txBox="1"/>
          <p:nvPr/>
        </p:nvSpPr>
        <p:spPr>
          <a:xfrm>
            <a:off x="7175200" y="2341459"/>
            <a:ext cx="3559323" cy="461665"/>
          </a:xfrm>
          <a:prstGeom prst="rect">
            <a:avLst/>
          </a:prstGeom>
          <a:noFill/>
        </p:spPr>
        <p:txBody>
          <a:bodyPr wrap="square" rtlCol="0">
            <a:spAutoFit/>
          </a:bodyPr>
          <a:lstStyle/>
          <a:p>
            <a:r>
              <a:rPr lang="en-GB" sz="2400" b="1">
                <a:solidFill>
                  <a:schemeClr val="accent2"/>
                </a:solidFill>
                <a:latin typeface="+mj-lt"/>
              </a:rPr>
              <a:t>Job content reviews</a:t>
            </a:r>
          </a:p>
        </p:txBody>
      </p:sp>
      <p:sp>
        <p:nvSpPr>
          <p:cNvPr id="19" name="Freeform: Shape 18">
            <a:extLst>
              <a:ext uri="{FF2B5EF4-FFF2-40B4-BE49-F238E27FC236}">
                <a16:creationId xmlns:a16="http://schemas.microsoft.com/office/drawing/2014/main" id="{E6DBD179-D700-C368-155E-F503CC78FFA0}"/>
              </a:ext>
            </a:extLst>
          </p:cNvPr>
          <p:cNvSpPr/>
          <p:nvPr/>
        </p:nvSpPr>
        <p:spPr>
          <a:xfrm rot="5400000">
            <a:off x="6815386"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0" name="TextBox 19">
            <a:extLst>
              <a:ext uri="{FF2B5EF4-FFF2-40B4-BE49-F238E27FC236}">
                <a16:creationId xmlns:a16="http://schemas.microsoft.com/office/drawing/2014/main" id="{0BAF837F-0AB2-7787-867F-608A670930EB}"/>
              </a:ext>
            </a:extLst>
          </p:cNvPr>
          <p:cNvSpPr txBox="1"/>
          <p:nvPr/>
        </p:nvSpPr>
        <p:spPr>
          <a:xfrm>
            <a:off x="6733073" y="2803124"/>
            <a:ext cx="6094324" cy="1938992"/>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Diaries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Observing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Doing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Task/job analysis questionnaires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lang="en-GB" sz="1600">
                <a:solidFill>
                  <a:srgbClr val="000000"/>
                </a:solidFill>
                <a:latin typeface="Arial" charset="0"/>
                <a:ea typeface="Roboto" panose="02000000000000000000" pitchFamily="2" charset="0"/>
                <a:cs typeface="Times New Roman" panose="02020603050405020304" pitchFamily="18" charset="0"/>
              </a:rPr>
              <a:t>Validation research</a:t>
            </a:r>
            <a:endPar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BF1370C6-99DA-377F-55B4-86854B38BCD8}"/>
              </a:ext>
            </a:extLst>
          </p:cNvPr>
          <p:cNvSpPr txBox="1"/>
          <p:nvPr/>
        </p:nvSpPr>
        <p:spPr>
          <a:xfrm>
            <a:off x="781564" y="4896005"/>
            <a:ext cx="3559323" cy="461665"/>
          </a:xfrm>
          <a:prstGeom prst="rect">
            <a:avLst/>
          </a:prstGeom>
          <a:noFill/>
        </p:spPr>
        <p:txBody>
          <a:bodyPr wrap="square" rtlCol="0">
            <a:spAutoFit/>
          </a:bodyPr>
          <a:lstStyle/>
          <a:p>
            <a:r>
              <a:rPr lang="en-GB" sz="2400" b="1">
                <a:solidFill>
                  <a:schemeClr val="accent2"/>
                </a:solidFill>
                <a:latin typeface="+mj-lt"/>
              </a:rPr>
              <a:t>Validation research</a:t>
            </a:r>
          </a:p>
        </p:txBody>
      </p:sp>
      <p:sp>
        <p:nvSpPr>
          <p:cNvPr id="22" name="Freeform: Shape 21">
            <a:extLst>
              <a:ext uri="{FF2B5EF4-FFF2-40B4-BE49-F238E27FC236}">
                <a16:creationId xmlns:a16="http://schemas.microsoft.com/office/drawing/2014/main" id="{1A63AD26-696B-1277-BE1D-A68148205BDB}"/>
              </a:ext>
            </a:extLst>
          </p:cNvPr>
          <p:cNvSpPr/>
          <p:nvPr/>
        </p:nvSpPr>
        <p:spPr>
          <a:xfrm rot="5400000">
            <a:off x="421750" y="5050110"/>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endParaRPr lang="en-GB"/>
          </a:p>
        </p:txBody>
      </p:sp>
      <p:sp>
        <p:nvSpPr>
          <p:cNvPr id="2" name="TextBox 1">
            <a:extLst>
              <a:ext uri="{FF2B5EF4-FFF2-40B4-BE49-F238E27FC236}">
                <a16:creationId xmlns:a16="http://schemas.microsoft.com/office/drawing/2014/main" id="{59856CBE-F02D-053B-A6A3-A91C433BDA52}"/>
              </a:ext>
            </a:extLst>
          </p:cNvPr>
          <p:cNvSpPr txBox="1"/>
          <p:nvPr/>
        </p:nvSpPr>
        <p:spPr>
          <a:xfrm>
            <a:off x="361738" y="5398251"/>
            <a:ext cx="4834331" cy="984885"/>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Large samples of job holders or applicants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Establishing statistical links between test scores and job performance</a:t>
            </a: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17233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AD162F-1685-614E-77CA-29E5E5C6FC0A}"/>
              </a:ext>
            </a:extLst>
          </p:cNvPr>
          <p:cNvSpPr>
            <a:spLocks noGrp="1"/>
          </p:cNvSpPr>
          <p:nvPr>
            <p:ph type="title"/>
          </p:nvPr>
        </p:nvSpPr>
        <p:spPr/>
        <p:txBody>
          <a:bodyPr/>
          <a:lstStyle/>
          <a:p>
            <a:r>
              <a:rPr lang="en-GB"/>
              <a:t>Housekeeping</a:t>
            </a:r>
          </a:p>
        </p:txBody>
      </p:sp>
      <p:sp>
        <p:nvSpPr>
          <p:cNvPr id="9" name="Content Placeholder 8">
            <a:extLst>
              <a:ext uri="{FF2B5EF4-FFF2-40B4-BE49-F238E27FC236}">
                <a16:creationId xmlns:a16="http://schemas.microsoft.com/office/drawing/2014/main" id="{EE32620C-320B-AD71-F979-AF58CE8880C1}"/>
              </a:ext>
            </a:extLst>
          </p:cNvPr>
          <p:cNvSpPr>
            <a:spLocks noGrp="1"/>
          </p:cNvSpPr>
          <p:nvPr>
            <p:ph sz="quarter" idx="13"/>
          </p:nvPr>
        </p:nvSpPr>
        <p:spPr/>
        <p:txBody>
          <a:bodyPr/>
          <a:lstStyle/>
          <a:p>
            <a:r>
              <a:rPr lang="en-GB"/>
              <a:t>Microsoft Teams: your controls</a:t>
            </a:r>
          </a:p>
        </p:txBody>
      </p:sp>
      <p:sp>
        <p:nvSpPr>
          <p:cNvPr id="2" name="Rectangle 1">
            <a:extLst>
              <a:ext uri="{FF2B5EF4-FFF2-40B4-BE49-F238E27FC236}">
                <a16:creationId xmlns:a16="http://schemas.microsoft.com/office/drawing/2014/main" id="{64726506-A213-4F8F-A441-521B78006C9E}"/>
              </a:ext>
            </a:extLst>
          </p:cNvPr>
          <p:cNvSpPr/>
          <p:nvPr/>
        </p:nvSpPr>
        <p:spPr>
          <a:xfrm>
            <a:off x="1742209" y="2949510"/>
            <a:ext cx="8707582" cy="1194954"/>
          </a:xfrm>
          <a:prstGeom prst="rect">
            <a:avLst/>
          </a:prstGeom>
          <a:solidFill>
            <a:srgbClr val="201F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768FCECC-A164-424E-837A-B379CA0B0693}"/>
              </a:ext>
            </a:extLst>
          </p:cNvPr>
          <p:cNvPicPr>
            <a:picLocks noChangeAspect="1"/>
          </p:cNvPicPr>
          <p:nvPr/>
        </p:nvPicPr>
        <p:blipFill>
          <a:blip r:embed="rId3"/>
          <a:stretch>
            <a:fillRect/>
          </a:stretch>
        </p:blipFill>
        <p:spPr>
          <a:xfrm>
            <a:off x="2086502" y="3107477"/>
            <a:ext cx="8363289" cy="895798"/>
          </a:xfrm>
          <a:prstGeom prst="rect">
            <a:avLst/>
          </a:prstGeom>
        </p:spPr>
      </p:pic>
      <p:sp>
        <p:nvSpPr>
          <p:cNvPr id="8" name="Oval 7">
            <a:extLst>
              <a:ext uri="{FF2B5EF4-FFF2-40B4-BE49-F238E27FC236}">
                <a16:creationId xmlns:a16="http://schemas.microsoft.com/office/drawing/2014/main" id="{C2D336BB-4853-4B2B-BF78-064FA5064E7F}"/>
              </a:ext>
            </a:extLst>
          </p:cNvPr>
          <p:cNvSpPr/>
          <p:nvPr/>
        </p:nvSpPr>
        <p:spPr>
          <a:xfrm>
            <a:off x="207587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D4A185F0-617B-4027-AB5D-08F8312ADCEC}"/>
              </a:ext>
            </a:extLst>
          </p:cNvPr>
          <p:cNvSpPr/>
          <p:nvPr/>
        </p:nvSpPr>
        <p:spPr>
          <a:xfrm>
            <a:off x="2797327"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83684B66-A74A-4664-BD61-B188B6CD06F0}"/>
              </a:ext>
            </a:extLst>
          </p:cNvPr>
          <p:cNvSpPr/>
          <p:nvPr/>
        </p:nvSpPr>
        <p:spPr>
          <a:xfrm>
            <a:off x="352716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403C4D6B-8FAF-4966-A54F-FD2384F1BB7A}"/>
              </a:ext>
            </a:extLst>
          </p:cNvPr>
          <p:cNvSpPr/>
          <p:nvPr/>
        </p:nvSpPr>
        <p:spPr>
          <a:xfrm>
            <a:off x="6062444"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495AAF2D-4264-4340-AD06-1B7514D0CF5E}"/>
              </a:ext>
            </a:extLst>
          </p:cNvPr>
          <p:cNvSpPr/>
          <p:nvPr/>
        </p:nvSpPr>
        <p:spPr>
          <a:xfrm>
            <a:off x="6792286"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E993A04E-D738-4486-9D60-32BE1F4D57CD}"/>
              </a:ext>
            </a:extLst>
          </p:cNvPr>
          <p:cNvSpPr/>
          <p:nvPr/>
        </p:nvSpPr>
        <p:spPr>
          <a:xfrm>
            <a:off x="7513739" y="3238808"/>
            <a:ext cx="619026" cy="59557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94CBD690-1C9B-67B5-661D-A8412A353AE7}"/>
              </a:ext>
            </a:extLst>
          </p:cNvPr>
          <p:cNvPicPr>
            <a:picLocks noChangeAspect="1"/>
          </p:cNvPicPr>
          <p:nvPr/>
        </p:nvPicPr>
        <p:blipFill>
          <a:blip r:embed="rId3"/>
          <a:stretch>
            <a:fillRect/>
          </a:stretch>
        </p:blipFill>
        <p:spPr>
          <a:xfrm>
            <a:off x="2034356" y="5255557"/>
            <a:ext cx="8363289" cy="895798"/>
          </a:xfrm>
          <a:prstGeom prst="rect">
            <a:avLst/>
          </a:prstGeom>
        </p:spPr>
      </p:pic>
    </p:spTree>
    <p:extLst>
      <p:ext uri="{BB962C8B-B14F-4D97-AF65-F5344CB8AC3E}">
        <p14:creationId xmlns:p14="http://schemas.microsoft.com/office/powerpoint/2010/main" val="372304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Job Profiler</a:t>
            </a:r>
          </a:p>
        </p:txBody>
      </p:sp>
      <p:sp>
        <p:nvSpPr>
          <p:cNvPr id="9" name="Content Placeholder 3">
            <a:extLst>
              <a:ext uri="{FF2B5EF4-FFF2-40B4-BE49-F238E27FC236}">
                <a16:creationId xmlns:a16="http://schemas.microsoft.com/office/drawing/2014/main" id="{C2088AEB-DC0A-3F80-3CAC-4BFF9A328FEF}"/>
              </a:ext>
            </a:extLst>
          </p:cNvPr>
          <p:cNvSpPr txBox="1">
            <a:spLocks/>
          </p:cNvSpPr>
          <p:nvPr/>
        </p:nvSpPr>
        <p:spPr>
          <a:xfrm>
            <a:off x="339436" y="1483022"/>
            <a:ext cx="7086296" cy="3240945"/>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Online tool (15 minutes)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Survey different stakeholders</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7-point ‘Importance’ rating </a:t>
            </a:r>
          </a:p>
          <a:p>
            <a:pPr marL="285750" indent="-285750">
              <a:lnSpc>
                <a:spcPct val="150000"/>
              </a:lnSpc>
              <a:spcAft>
                <a:spcPts val="1200"/>
              </a:spcAft>
              <a:buClr>
                <a:schemeClr val="accent2"/>
              </a:buClr>
              <a:buFont typeface="Arial" panose="020B0604020202020204" pitchFamily="34" charset="0"/>
              <a:buChar char="•"/>
            </a:pPr>
            <a:r>
              <a:rPr lang="en-GB" sz="1800">
                <a:latin typeface="Arial" charset="0"/>
              </a:rPr>
              <a:t>Can add comments</a:t>
            </a:r>
          </a:p>
        </p:txBody>
      </p:sp>
      <p:pic>
        <p:nvPicPr>
          <p:cNvPr id="2" name="Picture 1">
            <a:extLst>
              <a:ext uri="{FF2B5EF4-FFF2-40B4-BE49-F238E27FC236}">
                <a16:creationId xmlns:a16="http://schemas.microsoft.com/office/drawing/2014/main" id="{CCCF5866-2ACC-D9B7-2C85-ABEAE380E846}"/>
              </a:ext>
            </a:extLst>
          </p:cNvPr>
          <p:cNvPicPr>
            <a:picLocks noChangeAspect="1"/>
          </p:cNvPicPr>
          <p:nvPr/>
        </p:nvPicPr>
        <p:blipFill>
          <a:blip r:embed="rId3"/>
          <a:stretch>
            <a:fillRect/>
          </a:stretch>
        </p:blipFill>
        <p:spPr>
          <a:xfrm rot="21256904">
            <a:off x="4299223" y="1676047"/>
            <a:ext cx="4155137" cy="5617488"/>
          </a:xfrm>
          <a:prstGeom prst="rect">
            <a:avLst/>
          </a:prstGeom>
          <a:effectLst>
            <a:outerShdw blurRad="114300" dist="38100" dir="2700000" algn="tl" rotWithShape="0">
              <a:prstClr val="black">
                <a:alpha val="40000"/>
              </a:prstClr>
            </a:outerShdw>
          </a:effectLst>
        </p:spPr>
      </p:pic>
      <p:sp>
        <p:nvSpPr>
          <p:cNvPr id="8" name="Rectangle 7">
            <a:extLst>
              <a:ext uri="{FF2B5EF4-FFF2-40B4-BE49-F238E27FC236}">
                <a16:creationId xmlns:a16="http://schemas.microsoft.com/office/drawing/2014/main" id="{7B40210B-6ABB-1A3D-B0AB-A460FF4C9E31}"/>
              </a:ext>
            </a:extLst>
          </p:cNvPr>
          <p:cNvSpPr/>
          <p:nvPr/>
        </p:nvSpPr>
        <p:spPr>
          <a:xfrm rot="21240000">
            <a:off x="6203564" y="1628831"/>
            <a:ext cx="1627384" cy="20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5B82C30-09D3-FEF3-DBCC-B6526E70F7E6}"/>
              </a:ext>
            </a:extLst>
          </p:cNvPr>
          <p:cNvPicPr>
            <a:picLocks noChangeAspect="1"/>
          </p:cNvPicPr>
          <p:nvPr/>
        </p:nvPicPr>
        <p:blipFill>
          <a:blip r:embed="rId4"/>
          <a:stretch>
            <a:fillRect/>
          </a:stretch>
        </p:blipFill>
        <p:spPr>
          <a:xfrm rot="203496">
            <a:off x="7611280" y="941595"/>
            <a:ext cx="4694171" cy="6411728"/>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2096168A-85D2-258D-C067-684D52E02FBE}"/>
              </a:ext>
            </a:extLst>
          </p:cNvPr>
          <p:cNvSpPr/>
          <p:nvPr/>
        </p:nvSpPr>
        <p:spPr>
          <a:xfrm rot="180000">
            <a:off x="10709680" y="1065644"/>
            <a:ext cx="1627384" cy="32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0591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Wave Card Deck</a:t>
            </a:r>
          </a:p>
        </p:txBody>
      </p:sp>
      <p:pic>
        <p:nvPicPr>
          <p:cNvPr id="4" name="Picture 3">
            <a:extLst>
              <a:ext uri="{FF2B5EF4-FFF2-40B4-BE49-F238E27FC236}">
                <a16:creationId xmlns:a16="http://schemas.microsoft.com/office/drawing/2014/main" id="{F8DDF452-20D8-AB9A-4429-E2A6E9A5427D}"/>
              </a:ext>
            </a:extLst>
          </p:cNvPr>
          <p:cNvPicPr>
            <a:picLocks noChangeAspect="1"/>
          </p:cNvPicPr>
          <p:nvPr/>
        </p:nvPicPr>
        <p:blipFill>
          <a:blip r:embed="rId3"/>
          <a:stretch>
            <a:fillRect/>
          </a:stretch>
        </p:blipFill>
        <p:spPr>
          <a:xfrm>
            <a:off x="339437" y="1430214"/>
            <a:ext cx="11606263" cy="4240240"/>
          </a:xfrm>
          <a:prstGeom prst="rect">
            <a:avLst/>
          </a:prstGeom>
        </p:spPr>
      </p:pic>
    </p:spTree>
    <p:extLst>
      <p:ext uri="{BB962C8B-B14F-4D97-AF65-F5344CB8AC3E}">
        <p14:creationId xmlns:p14="http://schemas.microsoft.com/office/powerpoint/2010/main" val="167295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a:t>Case Study: Job Analysis</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GB" dirty="0"/>
              <a:t>Workbook page 14-18</a:t>
            </a: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r>
              <a:rPr lang="en-GB" b="1">
                <a:solidFill>
                  <a:schemeClr val="tx2"/>
                </a:solidFill>
                <a:latin typeface="+mj-lt"/>
              </a:rPr>
              <a:t>Card Sort</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517981"/>
            <a:ext cx="626171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dirty="0">
                <a:ln>
                  <a:noFill/>
                </a:ln>
                <a:effectLst/>
                <a:uLnTx/>
                <a:uFillTx/>
                <a:latin typeface="Arial"/>
                <a:ea typeface="+mn-ea"/>
                <a:cs typeface="+mn-cs"/>
              </a:rPr>
              <a:t>Review the job description on page 17 and 18 of Workbook</a:t>
            </a:r>
            <a:endParaRPr lang="en-US" sz="1600" b="0" i="0" u="none" strike="noStrike" kern="1200" cap="none" spc="0" normalizeH="0" baseline="0" noProof="0" dirty="0">
              <a:ln>
                <a:noFill/>
              </a:ln>
              <a:effectLst/>
              <a:uLnTx/>
              <a:uFillTx/>
              <a:latin typeface="Arial"/>
              <a:cs typeface="Arial"/>
            </a:endParaRPr>
          </a:p>
          <a:p>
            <a:pPr marL="342900" lvl="1" indent="-342900" defTabSz="711200">
              <a:lnSpc>
                <a:spcPct val="150000"/>
              </a:lnSpc>
              <a:spcBef>
                <a:spcPct val="0"/>
              </a:spcBef>
              <a:spcAft>
                <a:spcPts val="1200"/>
              </a:spcAft>
              <a:buFont typeface="+mj-lt"/>
              <a:buAutoNum type="arabicPeriod"/>
              <a:defRPr/>
            </a:pPr>
            <a:r>
              <a:rPr kumimoji="0" lang="en-US" sz="1600" b="0" i="0" u="none" strike="noStrike" kern="1200" cap="none" spc="0" normalizeH="0" baseline="0" noProof="0" dirty="0">
                <a:ln>
                  <a:noFill/>
                </a:ln>
                <a:effectLst/>
                <a:uLnTx/>
                <a:uFillTx/>
                <a:latin typeface="Arial"/>
                <a:ea typeface="+mn-ea"/>
                <a:cs typeface="+mn-cs"/>
              </a:rPr>
              <a:t>Use the Wave card deck </a:t>
            </a:r>
            <a:r>
              <a:rPr lang="en-US" sz="1600" dirty="0">
                <a:latin typeface="Arial"/>
              </a:rPr>
              <a:t>o</a:t>
            </a:r>
            <a:r>
              <a:rPr kumimoji="0" lang="en-US" sz="1600" b="0" i="0" u="none" strike="noStrike" kern="1200" cap="none" spc="0" normalizeH="0" baseline="0" noProof="0" dirty="0">
                <a:ln>
                  <a:noFill/>
                </a:ln>
                <a:effectLst/>
                <a:uLnTx/>
                <a:uFillTx/>
                <a:latin typeface="Arial"/>
                <a:ea typeface="+mn-ea"/>
                <a:cs typeface="+mn-cs"/>
              </a:rPr>
              <a:t>n pages 15 and 16 to identify up to eight key skills potential </a:t>
            </a:r>
            <a:r>
              <a:rPr lang="en-US" sz="1600" dirty="0">
                <a:latin typeface="Arial"/>
              </a:rPr>
              <a:t>areas</a:t>
            </a:r>
            <a:r>
              <a:rPr kumimoji="0" lang="en-US" sz="1600" b="0" i="0" u="none" strike="noStrike" kern="1200" cap="none" spc="0" normalizeH="0" baseline="0" noProof="0" dirty="0">
                <a:ln>
                  <a:noFill/>
                </a:ln>
                <a:effectLst/>
                <a:uLnTx/>
                <a:uFillTx/>
                <a:latin typeface="Arial"/>
                <a:ea typeface="+mn-ea"/>
                <a:cs typeface="+mn-cs"/>
              </a:rPr>
              <a:t> (five behaviors and three abilities)</a:t>
            </a:r>
            <a:endParaRPr lang="en-US" sz="1600" b="0" i="0" u="none" strike="noStrike" kern="1200" cap="none" spc="0" normalizeH="0" baseline="0" noProof="0" dirty="0">
              <a:ln>
                <a:noFill/>
              </a:ln>
              <a:effectLst/>
              <a:uLnTx/>
              <a:uFillTx/>
              <a:latin typeface="Arial"/>
              <a:cs typeface="Arial"/>
            </a:endParaRPr>
          </a:p>
          <a:p>
            <a:pPr marL="342900" marR="0" lvl="1" indent="-342900" algn="l" defTabSz="711200" rtl="0" eaLnBrk="1" fontAlgn="auto" latinLnBrk="0" hangingPunct="1">
              <a:lnSpc>
                <a:spcPct val="150000"/>
              </a:lnSpc>
              <a:spcBef>
                <a:spcPct val="0"/>
              </a:spcBef>
              <a:spcAft>
                <a:spcPts val="1200"/>
              </a:spcAft>
              <a:buClrTx/>
              <a:buSzTx/>
              <a:buFont typeface="+mj-lt"/>
              <a:buAutoNum type="arabicPeriod"/>
              <a:tabLst/>
              <a:defRPr/>
            </a:pPr>
            <a:r>
              <a:rPr kumimoji="0" lang="en-US" sz="1600" b="0" i="0" u="none" strike="noStrike" kern="1200" cap="none" spc="0" normalizeH="0" baseline="0" noProof="0" dirty="0">
                <a:ln>
                  <a:noFill/>
                </a:ln>
                <a:effectLst/>
                <a:uLnTx/>
                <a:uFillTx/>
                <a:latin typeface="Arial"/>
                <a:ea typeface="+mn-ea"/>
                <a:cs typeface="+mn-cs"/>
              </a:rPr>
              <a:t>List your key skills potential </a:t>
            </a:r>
            <a:r>
              <a:rPr lang="en-US" sz="1600" dirty="0">
                <a:latin typeface="Arial"/>
              </a:rPr>
              <a:t>areas </a:t>
            </a:r>
            <a:r>
              <a:rPr kumimoji="0" lang="en-US" sz="1600" b="0" i="0" u="none" strike="noStrike" kern="1200" cap="none" spc="0" normalizeH="0" baseline="0" noProof="0" dirty="0">
                <a:ln>
                  <a:noFill/>
                </a:ln>
                <a:effectLst/>
                <a:uLnTx/>
                <a:uFillTx/>
                <a:latin typeface="Arial"/>
                <a:ea typeface="+mn-ea"/>
                <a:cs typeface="+mn-cs"/>
              </a:rPr>
              <a:t>in your workbook on page 14</a:t>
            </a:r>
            <a:endParaRPr kumimoji="0" lang="en-GB" sz="1600" b="0" i="0" u="none" strike="noStrike" kern="1200" cap="none" spc="0" normalizeH="0" baseline="0" noProof="0" dirty="0">
              <a:ln>
                <a:noFill/>
              </a:ln>
              <a:effectLst/>
              <a:uLnTx/>
              <a:uFillTx/>
              <a:latin typeface="Arial"/>
              <a:ea typeface="+mn-ea"/>
              <a:cs typeface="+mn-cs"/>
            </a:endParaRPr>
          </a:p>
        </p:txBody>
      </p:sp>
      <p:pic>
        <p:nvPicPr>
          <p:cNvPr id="6" name="Picture 5">
            <a:extLst>
              <a:ext uri="{FF2B5EF4-FFF2-40B4-BE49-F238E27FC236}">
                <a16:creationId xmlns:a16="http://schemas.microsoft.com/office/drawing/2014/main" id="{3502A203-B758-34A8-BC41-F0C3B741C5D3}"/>
              </a:ext>
            </a:extLst>
          </p:cNvPr>
          <p:cNvPicPr>
            <a:picLocks noChangeAspect="1"/>
          </p:cNvPicPr>
          <p:nvPr/>
        </p:nvPicPr>
        <p:blipFill>
          <a:blip r:embed="rId2"/>
          <a:stretch>
            <a:fillRect/>
          </a:stretch>
        </p:blipFill>
        <p:spPr>
          <a:xfrm>
            <a:off x="6989269" y="877437"/>
            <a:ext cx="3829646" cy="5435203"/>
          </a:xfrm>
          <a:prstGeom prst="rect">
            <a:avLst/>
          </a:prstGeom>
          <a:effectLst>
            <a:outerShdw blurRad="165100" dist="50800" dir="2700000" algn="tl" rotWithShape="0">
              <a:prstClr val="black">
                <a:alpha val="19000"/>
              </a:prstClr>
            </a:outerShdw>
          </a:effectLst>
        </p:spPr>
      </p:pic>
    </p:spTree>
    <p:extLst>
      <p:ext uri="{BB962C8B-B14F-4D97-AF65-F5344CB8AC3E}">
        <p14:creationId xmlns:p14="http://schemas.microsoft.com/office/powerpoint/2010/main" val="2305363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a:t>Case Study: Job Analysis</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3"/>
          </p:nvPr>
        </p:nvSpPr>
        <p:spPr/>
        <p:txBody>
          <a:bodyPr/>
          <a:lstStyle/>
          <a:p>
            <a:r>
              <a:rPr lang="en-GB"/>
              <a:t>‘Hire’ Card Deck – Behavioural Sections</a:t>
            </a: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5290"/>
          <a:stretch/>
        </p:blipFill>
        <p:spPr>
          <a:xfrm>
            <a:off x="1883307" y="1874835"/>
            <a:ext cx="8425386" cy="4474511"/>
          </a:xfrm>
          <a:prstGeom prst="rect">
            <a:avLst/>
          </a:prstGeom>
        </p:spPr>
      </p:pic>
    </p:spTree>
    <p:extLst>
      <p:ext uri="{BB962C8B-B14F-4D97-AF65-F5344CB8AC3E}">
        <p14:creationId xmlns:p14="http://schemas.microsoft.com/office/powerpoint/2010/main" val="298266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E3CA-1E65-F941-A35A-E24EAA969E73}"/>
              </a:ext>
            </a:extLst>
          </p:cNvPr>
          <p:cNvSpPr>
            <a:spLocks noGrp="1"/>
          </p:cNvSpPr>
          <p:nvPr>
            <p:ph type="title"/>
          </p:nvPr>
        </p:nvSpPr>
        <p:spPr/>
        <p:txBody>
          <a:bodyPr/>
          <a:lstStyle/>
          <a:p>
            <a:r>
              <a:rPr lang="en-GB"/>
              <a:t>Case Study: Job Analysis</a:t>
            </a:r>
          </a:p>
        </p:txBody>
      </p:sp>
      <p:sp>
        <p:nvSpPr>
          <p:cNvPr id="5" name="Content Placeholder 4">
            <a:extLst>
              <a:ext uri="{FF2B5EF4-FFF2-40B4-BE49-F238E27FC236}">
                <a16:creationId xmlns:a16="http://schemas.microsoft.com/office/drawing/2014/main" id="{608609B5-90F0-253A-7EF6-3BF3EEC295D9}"/>
              </a:ext>
            </a:extLst>
          </p:cNvPr>
          <p:cNvSpPr>
            <a:spLocks noGrp="1"/>
          </p:cNvSpPr>
          <p:nvPr>
            <p:ph sz="quarter" idx="13"/>
          </p:nvPr>
        </p:nvSpPr>
        <p:spPr/>
        <p:txBody>
          <a:bodyPr/>
          <a:lstStyle/>
          <a:p>
            <a:r>
              <a:rPr lang="en-GB"/>
              <a:t>‘Hire’ Card Deck – Ability Sections</a:t>
            </a:r>
          </a:p>
        </p:txBody>
      </p:sp>
      <p:grpSp>
        <p:nvGrpSpPr>
          <p:cNvPr id="6" name="Group 5">
            <a:extLst>
              <a:ext uri="{FF2B5EF4-FFF2-40B4-BE49-F238E27FC236}">
                <a16:creationId xmlns:a16="http://schemas.microsoft.com/office/drawing/2014/main" id="{986811BF-CA24-ECEE-708D-DC9AACA3748C}"/>
              </a:ext>
            </a:extLst>
          </p:cNvPr>
          <p:cNvGrpSpPr/>
          <p:nvPr/>
        </p:nvGrpSpPr>
        <p:grpSpPr>
          <a:xfrm>
            <a:off x="2664903" y="1874835"/>
            <a:ext cx="8728467" cy="4181580"/>
            <a:chOff x="2085783" y="1374488"/>
            <a:chExt cx="9379874" cy="4493652"/>
          </a:xfrm>
        </p:grpSpPr>
        <p:pic>
          <p:nvPicPr>
            <p:cNvPr id="7" name="Picture 6" descr="A close up of text on a white background&#10;&#10;Description automatically generated">
              <a:extLst>
                <a:ext uri="{FF2B5EF4-FFF2-40B4-BE49-F238E27FC236}">
                  <a16:creationId xmlns:a16="http://schemas.microsoft.com/office/drawing/2014/main" id="{238B3486-DA1B-31DA-11D8-55832AD1F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noFill/>
            </a:ln>
          </p:spPr>
        </p:pic>
        <p:pic>
          <p:nvPicPr>
            <p:cNvPr id="8" name="Picture 7" descr="A close up of text on a white background&#10;&#10;Description automatically generated">
              <a:extLst>
                <a:ext uri="{FF2B5EF4-FFF2-40B4-BE49-F238E27FC236}">
                  <a16:creationId xmlns:a16="http://schemas.microsoft.com/office/drawing/2014/main" id="{16AC1DCC-619E-5711-4CBD-C3D37968C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noFill/>
            </a:ln>
          </p:spPr>
        </p:pic>
        <p:pic>
          <p:nvPicPr>
            <p:cNvPr id="9" name="Picture 8" descr="A screenshot of a cell phone screen with text&#10;&#10;Description automatically generated">
              <a:extLst>
                <a:ext uri="{FF2B5EF4-FFF2-40B4-BE49-F238E27FC236}">
                  <a16:creationId xmlns:a16="http://schemas.microsoft.com/office/drawing/2014/main" id="{061E48D4-250B-09D6-5B49-249AF57A8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noFill/>
            </a:ln>
          </p:spPr>
        </p:pic>
        <p:pic>
          <p:nvPicPr>
            <p:cNvPr id="10" name="Picture 9" descr="A screenshot of text&#10;&#10;Description automatically generated">
              <a:extLst>
                <a:ext uri="{FF2B5EF4-FFF2-40B4-BE49-F238E27FC236}">
                  <a16:creationId xmlns:a16="http://schemas.microsoft.com/office/drawing/2014/main" id="{ACF2E0D4-F2CF-491E-F499-196DFD99C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noFill/>
            </a:ln>
          </p:spPr>
        </p:pic>
        <p:pic>
          <p:nvPicPr>
            <p:cNvPr id="11" name="Picture 10" descr="A screenshot of a cell phone screen with text&#10;&#10;Description automatically generated">
              <a:extLst>
                <a:ext uri="{FF2B5EF4-FFF2-40B4-BE49-F238E27FC236}">
                  <a16:creationId xmlns:a16="http://schemas.microsoft.com/office/drawing/2014/main" id="{888065DE-9768-222B-3CF1-40C5329E8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noFill/>
            </a:ln>
          </p:spPr>
        </p:pic>
        <p:pic>
          <p:nvPicPr>
            <p:cNvPr id="12" name="Picture 11" descr="A close up of text on a white background&#10;&#10;Description automatically generated">
              <a:extLst>
                <a:ext uri="{FF2B5EF4-FFF2-40B4-BE49-F238E27FC236}">
                  <a16:creationId xmlns:a16="http://schemas.microsoft.com/office/drawing/2014/main" id="{F957992A-1756-9667-FFCF-BFA1C1F06E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noFill/>
            </a:ln>
          </p:spPr>
        </p:pic>
      </p:grpSp>
      <p:sp>
        <p:nvSpPr>
          <p:cNvPr id="13" name="TextBox 12">
            <a:extLst>
              <a:ext uri="{FF2B5EF4-FFF2-40B4-BE49-F238E27FC236}">
                <a16:creationId xmlns:a16="http://schemas.microsoft.com/office/drawing/2014/main" id="{92FA95E9-AE24-4229-09EA-66FF5E7DA15C}"/>
              </a:ext>
            </a:extLst>
          </p:cNvPr>
          <p:cNvSpPr txBox="1"/>
          <p:nvPr/>
        </p:nvSpPr>
        <p:spPr>
          <a:xfrm>
            <a:off x="487680" y="2510217"/>
            <a:ext cx="1688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Information</a:t>
            </a:r>
          </a:p>
        </p:txBody>
      </p:sp>
      <p:sp>
        <p:nvSpPr>
          <p:cNvPr id="14" name="TextBox 13">
            <a:extLst>
              <a:ext uri="{FF2B5EF4-FFF2-40B4-BE49-F238E27FC236}">
                <a16:creationId xmlns:a16="http://schemas.microsoft.com/office/drawing/2014/main" id="{D84E954B-7BF7-7FD0-C28F-591FEC12D377}"/>
              </a:ext>
            </a:extLst>
          </p:cNvPr>
          <p:cNvSpPr txBox="1"/>
          <p:nvPr/>
        </p:nvSpPr>
        <p:spPr>
          <a:xfrm>
            <a:off x="487681" y="4547978"/>
            <a:ext cx="14036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Working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Things</a:t>
            </a:r>
          </a:p>
        </p:txBody>
      </p:sp>
      <p:cxnSp>
        <p:nvCxnSpPr>
          <p:cNvPr id="16" name="Straight Connector 15">
            <a:extLst>
              <a:ext uri="{FF2B5EF4-FFF2-40B4-BE49-F238E27FC236}">
                <a16:creationId xmlns:a16="http://schemas.microsoft.com/office/drawing/2014/main" id="{BB04E83F-2CA0-9F50-1580-130C92B74535}"/>
              </a:ext>
            </a:extLst>
          </p:cNvPr>
          <p:cNvCxnSpPr>
            <a:cxnSpLocks/>
          </p:cNvCxnSpPr>
          <p:nvPr/>
        </p:nvCxnSpPr>
        <p:spPr>
          <a:xfrm>
            <a:off x="2275840" y="1971040"/>
            <a:ext cx="0" cy="18999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4F475F-B799-16CC-BFD2-BCF0F7CE11A4}"/>
              </a:ext>
            </a:extLst>
          </p:cNvPr>
          <p:cNvCxnSpPr>
            <a:cxnSpLocks/>
          </p:cNvCxnSpPr>
          <p:nvPr/>
        </p:nvCxnSpPr>
        <p:spPr>
          <a:xfrm>
            <a:off x="2275840" y="4084320"/>
            <a:ext cx="0" cy="196955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AAA8C0-F2B8-7E80-34D5-279DB6698F7D}"/>
              </a:ext>
            </a:extLst>
          </p:cNvPr>
          <p:cNvCxnSpPr>
            <a:cxnSpLocks/>
          </p:cNvCxnSpPr>
          <p:nvPr/>
        </p:nvCxnSpPr>
        <p:spPr>
          <a:xfrm>
            <a:off x="487680" y="3939345"/>
            <a:ext cx="10911840" cy="433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7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7B8710D0-208D-B915-830E-EECDDF1357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682" t="75062" r="49746"/>
          <a:stretch/>
        </p:blipFill>
        <p:spPr>
          <a:xfrm>
            <a:off x="416329" y="2089188"/>
            <a:ext cx="2381821" cy="16511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A9AD19-8B80-DCBE-5FCB-F78CF5100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062" r="75435"/>
          <a:stretch/>
        </p:blipFill>
        <p:spPr>
          <a:xfrm>
            <a:off x="510124" y="4069473"/>
            <a:ext cx="2288026" cy="1651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359B85B-CE2C-B497-0397-8BC549180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826" t="75706"/>
          <a:stretch/>
        </p:blipFill>
        <p:spPr>
          <a:xfrm>
            <a:off x="465275" y="260388"/>
            <a:ext cx="2251656" cy="1608516"/>
          </a:xfrm>
          <a:prstGeom prst="rect">
            <a:avLst/>
          </a:prstGeom>
        </p:spPr>
      </p:pic>
      <p:pic>
        <p:nvPicPr>
          <p:cNvPr id="16" name="Picture 15" descr="A screenshot of text&#10;&#10;Description automatically generated">
            <a:extLst>
              <a:ext uri="{FF2B5EF4-FFF2-40B4-BE49-F238E27FC236}">
                <a16:creationId xmlns:a16="http://schemas.microsoft.com/office/drawing/2014/main" id="{81F7C446-85A4-C4ED-9B70-84337D494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020" y="4069473"/>
            <a:ext cx="2485694" cy="1525472"/>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A5CCCA86-2253-A93A-EC2C-4734A332A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4019" y="329515"/>
            <a:ext cx="2485694" cy="1534377"/>
          </a:xfrm>
          <a:prstGeom prst="rect">
            <a:avLst/>
          </a:prstGeom>
          <a:ln>
            <a:solidFill>
              <a:schemeClr val="tx1"/>
            </a:solidFill>
          </a:ln>
        </p:spPr>
      </p:pic>
      <p:pic>
        <p:nvPicPr>
          <p:cNvPr id="18" name="Picture 17" descr="A close up of text on a white background&#10;&#10;Description automatically generated">
            <a:extLst>
              <a:ext uri="{FF2B5EF4-FFF2-40B4-BE49-F238E27FC236}">
                <a16:creationId xmlns:a16="http://schemas.microsoft.com/office/drawing/2014/main" id="{3D937F6D-061C-616A-2E9F-33B0BA813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546" b="339"/>
          <a:stretch/>
        </p:blipFill>
        <p:spPr>
          <a:xfrm>
            <a:off x="8934020" y="2224791"/>
            <a:ext cx="2485694" cy="1525472"/>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C74A8E47-EB27-0A9F-CD5D-3742DB91A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41" t="25290" r="49158" b="50492"/>
          <a:stretch/>
        </p:blipFill>
        <p:spPr>
          <a:xfrm>
            <a:off x="3274318" y="260388"/>
            <a:ext cx="2431100" cy="160350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19F4068-E5B2-595E-BF45-9319F1A799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75" t="49673" r="25173" b="25272"/>
          <a:stretch/>
        </p:blipFill>
        <p:spPr>
          <a:xfrm>
            <a:off x="3274318" y="2103976"/>
            <a:ext cx="2333342" cy="16588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712C8CD-B387-FB5A-2F50-ABE2B7694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76" t="49425" r="49734" b="24360"/>
          <a:stretch/>
        </p:blipFill>
        <p:spPr>
          <a:xfrm>
            <a:off x="6141943" y="260388"/>
            <a:ext cx="2355551" cy="173571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942FACD-EE57-E817-03C0-4024022EA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78" t="25290" r="24350" b="50492"/>
          <a:stretch/>
        </p:blipFill>
        <p:spPr>
          <a:xfrm>
            <a:off x="6245176" y="2224791"/>
            <a:ext cx="2381821" cy="1603504"/>
          </a:xfrm>
          <a:prstGeom prst="rect">
            <a:avLst/>
          </a:prstGeom>
        </p:spPr>
      </p:pic>
    </p:spTree>
    <p:extLst>
      <p:ext uri="{BB962C8B-B14F-4D97-AF65-F5344CB8AC3E}">
        <p14:creationId xmlns:p14="http://schemas.microsoft.com/office/powerpoint/2010/main" val="282456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3</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Assessment Choice and Administration</a:t>
            </a:r>
          </a:p>
        </p:txBody>
      </p:sp>
    </p:spTree>
    <p:extLst>
      <p:ext uri="{BB962C8B-B14F-4D97-AF65-F5344CB8AC3E}">
        <p14:creationId xmlns:p14="http://schemas.microsoft.com/office/powerpoint/2010/main" val="736767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a:xfrm>
            <a:off x="838200" y="434253"/>
            <a:ext cx="10515600" cy="720291"/>
          </a:xfrm>
        </p:spPr>
        <p:txBody>
          <a:bodyPr/>
          <a:lstStyle/>
          <a:p>
            <a:pPr algn="ctr"/>
            <a:r>
              <a:rPr lang="en-GB"/>
              <a:t>Considerations for Choosing Assessments</a:t>
            </a:r>
          </a:p>
        </p:txBody>
      </p:sp>
      <p:sp>
        <p:nvSpPr>
          <p:cNvPr id="13" name="Rectangle: Diagonal Corners Rounded 12">
            <a:extLst>
              <a:ext uri="{FF2B5EF4-FFF2-40B4-BE49-F238E27FC236}">
                <a16:creationId xmlns:a16="http://schemas.microsoft.com/office/drawing/2014/main" id="{2A6B8768-8D41-C1CD-F51B-EEE09E10B48A}"/>
              </a:ext>
            </a:extLst>
          </p:cNvPr>
          <p:cNvSpPr/>
          <p:nvPr/>
        </p:nvSpPr>
        <p:spPr>
          <a:xfrm>
            <a:off x="1802250" y="1838327"/>
            <a:ext cx="4050232" cy="37976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AA89F009-33A3-05A2-EC02-330ED869B146}"/>
              </a:ext>
            </a:extLst>
          </p:cNvPr>
          <p:cNvSpPr txBox="1"/>
          <p:nvPr/>
        </p:nvSpPr>
        <p:spPr>
          <a:xfrm>
            <a:off x="2059537" y="2262576"/>
            <a:ext cx="37011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Early considerations</a:t>
            </a:r>
          </a:p>
        </p:txBody>
      </p:sp>
      <p:sp>
        <p:nvSpPr>
          <p:cNvPr id="6" name="Content Placeholder 3">
            <a:extLst>
              <a:ext uri="{FF2B5EF4-FFF2-40B4-BE49-F238E27FC236}">
                <a16:creationId xmlns:a16="http://schemas.microsoft.com/office/drawing/2014/main" id="{4EADEDE9-E8DB-F65D-CFC8-0BA2C3C06F6D}"/>
              </a:ext>
            </a:extLst>
          </p:cNvPr>
          <p:cNvSpPr txBox="1">
            <a:spLocks/>
          </p:cNvSpPr>
          <p:nvPr/>
        </p:nvSpPr>
        <p:spPr>
          <a:xfrm>
            <a:off x="1944168" y="3075579"/>
            <a:ext cx="3908314" cy="189567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Do the test yourself </a:t>
            </a:r>
          </a:p>
          <a:p>
            <a:pPr marL="514350" marR="0" lvl="2" indent="-285750" algn="l" defTabSz="292608"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tab pos="276225" algn="l"/>
                <a:tab pos="584200" algn="l"/>
              </a:tabLst>
              <a:defRPr/>
            </a:pPr>
            <a:r>
              <a:rPr kumimoji="0" lang="en-GB" sz="14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Does it look good?</a:t>
            </a:r>
          </a:p>
          <a:p>
            <a:pPr marL="514350" marR="0" lvl="2" indent="-285750" algn="l" defTabSz="292608"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tab pos="276225" algn="l"/>
                <a:tab pos="584200" algn="l"/>
              </a:tabLst>
              <a:defRPr/>
            </a:pPr>
            <a:r>
              <a:rPr kumimoji="0" lang="en-GB" sz="14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Does it make sense?</a:t>
            </a:r>
          </a:p>
          <a:p>
            <a:pPr marL="514350" marR="0" lvl="2" indent="-285750" algn="l" defTabSz="292608"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tab pos="276225" algn="l"/>
                <a:tab pos="584200" algn="l"/>
              </a:tabLst>
              <a:defRPr/>
            </a:pPr>
            <a:r>
              <a:rPr kumimoji="0" lang="en-GB" sz="14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Is the content relevant to the role?</a:t>
            </a:r>
          </a:p>
          <a:p>
            <a:pPr marL="514350" marR="0" lvl="2" indent="-285750" algn="l" defTabSz="292608"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tab pos="276225" algn="l"/>
                <a:tab pos="584200" algn="l"/>
              </a:tabLst>
              <a:defRPr/>
            </a:pPr>
            <a:r>
              <a:rPr kumimoji="0" lang="en-GB" sz="14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Does the content appear fair and inoffensive?</a:t>
            </a:r>
            <a:endParaRPr kumimoji="0" lang="en-GB" sz="16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endParaRPr>
          </a:p>
        </p:txBody>
      </p:sp>
      <p:sp>
        <p:nvSpPr>
          <p:cNvPr id="16" name="Rectangle: Diagonal Corners Rounded 15">
            <a:extLst>
              <a:ext uri="{FF2B5EF4-FFF2-40B4-BE49-F238E27FC236}">
                <a16:creationId xmlns:a16="http://schemas.microsoft.com/office/drawing/2014/main" id="{C8EA020E-0A96-B64D-546E-185A1FF2843F}"/>
              </a:ext>
            </a:extLst>
          </p:cNvPr>
          <p:cNvSpPr/>
          <p:nvPr/>
        </p:nvSpPr>
        <p:spPr>
          <a:xfrm>
            <a:off x="6384410" y="1838327"/>
            <a:ext cx="4050232" cy="37976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3F2557C5-14E6-C612-F2E9-09E5CCEA42AC}"/>
              </a:ext>
            </a:extLst>
          </p:cNvPr>
          <p:cNvSpPr txBox="1"/>
          <p:nvPr/>
        </p:nvSpPr>
        <p:spPr>
          <a:xfrm>
            <a:off x="6641698" y="2129517"/>
            <a:ext cx="34208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Other considerations (to be discussed later)</a:t>
            </a:r>
          </a:p>
        </p:txBody>
      </p:sp>
      <p:sp>
        <p:nvSpPr>
          <p:cNvPr id="18" name="Content Placeholder 3">
            <a:extLst>
              <a:ext uri="{FF2B5EF4-FFF2-40B4-BE49-F238E27FC236}">
                <a16:creationId xmlns:a16="http://schemas.microsoft.com/office/drawing/2014/main" id="{E7040B19-A1D0-A742-6508-A1E3EA27BF8F}"/>
              </a:ext>
            </a:extLst>
          </p:cNvPr>
          <p:cNvSpPr txBox="1">
            <a:spLocks/>
          </p:cNvSpPr>
          <p:nvPr/>
        </p:nvSpPr>
        <p:spPr>
          <a:xfrm>
            <a:off x="6526328" y="3075579"/>
            <a:ext cx="3908314" cy="189567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Is it psychometrically sound?</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How much does it cost in total?</a:t>
            </a:r>
          </a:p>
          <a:p>
            <a:pPr marL="285750" marR="0" lvl="0" indent="-285750" algn="l" defTabSz="914400" rtl="0" eaLnBrk="1" fontAlgn="auto" latinLnBrk="0" hangingPunct="1">
              <a:lnSpc>
                <a:spcPct val="100000"/>
              </a:lnSpc>
              <a:spcBef>
                <a:spcPts val="0"/>
              </a:spcBef>
              <a:spcAft>
                <a:spcPts val="1200"/>
              </a:spcAft>
              <a:buClr>
                <a:srgbClr val="55D2B1"/>
              </a:buClr>
              <a:buSzTx/>
              <a:buFont typeface="Arial" panose="020B0604020202020204" pitchFamily="34" charset="0"/>
              <a:buChar char="•"/>
              <a:tabLst/>
              <a:defRPr/>
            </a:pPr>
            <a:r>
              <a:rPr kumimoji="0" lang="en-GB" sz="1600" b="0" i="0" u="none" strike="noStrike" kern="1200" cap="none" spc="0" normalizeH="0" baseline="0" noProof="0">
                <a:ln>
                  <a:noFill/>
                </a:ln>
                <a:solidFill>
                  <a:prstClr val="white"/>
                </a:solidFill>
                <a:effectLst/>
                <a:uLnTx/>
                <a:uFillTx/>
                <a:latin typeface="Arial" charset="0"/>
                <a:ea typeface="Roboto" panose="02000000000000000000" pitchFamily="2" charset="0"/>
                <a:cs typeface="Times New Roman" panose="02020603050405020304" pitchFamily="18" charset="0"/>
              </a:rPr>
              <a:t>What are the administration practicalities? (screening online, supervised final stage, number of candidates, etc.)</a:t>
            </a:r>
          </a:p>
        </p:txBody>
      </p:sp>
    </p:spTree>
    <p:extLst>
      <p:ext uri="{BB962C8B-B14F-4D97-AF65-F5344CB8AC3E}">
        <p14:creationId xmlns:p14="http://schemas.microsoft.com/office/powerpoint/2010/main" val="229655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1E51-7949-68B9-113C-BE01580D7525}"/>
              </a:ext>
            </a:extLst>
          </p:cNvPr>
          <p:cNvSpPr>
            <a:spLocks noGrp="1"/>
          </p:cNvSpPr>
          <p:nvPr>
            <p:ph type="title"/>
          </p:nvPr>
        </p:nvSpPr>
        <p:spPr/>
        <p:txBody>
          <a:bodyPr/>
          <a:lstStyle/>
          <a:p>
            <a:r>
              <a:rPr lang="en-GB"/>
              <a:t>Screen Out, Select In</a:t>
            </a:r>
          </a:p>
        </p:txBody>
      </p:sp>
      <p:pic>
        <p:nvPicPr>
          <p:cNvPr id="5" name="Picture 4">
            <a:extLst>
              <a:ext uri="{FF2B5EF4-FFF2-40B4-BE49-F238E27FC236}">
                <a16:creationId xmlns:a16="http://schemas.microsoft.com/office/drawing/2014/main" id="{39992D79-3D17-0A7C-76AB-0EC8C8A462EB}"/>
              </a:ext>
            </a:extLst>
          </p:cNvPr>
          <p:cNvPicPr>
            <a:picLocks noChangeAspect="1"/>
          </p:cNvPicPr>
          <p:nvPr/>
        </p:nvPicPr>
        <p:blipFill>
          <a:blip r:embed="rId3">
            <a:duotone>
              <a:schemeClr val="accent2">
                <a:shade val="45000"/>
                <a:satMod val="135000"/>
              </a:schemeClr>
              <a:prstClr val="white"/>
            </a:duotone>
          </a:blip>
          <a:stretch>
            <a:fillRect/>
          </a:stretch>
        </p:blipFill>
        <p:spPr>
          <a:xfrm>
            <a:off x="1681809" y="1476261"/>
            <a:ext cx="9051902" cy="4826198"/>
          </a:xfrm>
          <a:prstGeom prst="rect">
            <a:avLst/>
          </a:prstGeom>
        </p:spPr>
      </p:pic>
      <p:sp>
        <p:nvSpPr>
          <p:cNvPr id="7" name="Rectangle 6">
            <a:extLst>
              <a:ext uri="{FF2B5EF4-FFF2-40B4-BE49-F238E27FC236}">
                <a16:creationId xmlns:a16="http://schemas.microsoft.com/office/drawing/2014/main" id="{69086F68-E029-49D3-AE54-28DD1BE14B2B}"/>
              </a:ext>
            </a:extLst>
          </p:cNvPr>
          <p:cNvSpPr/>
          <p:nvPr/>
        </p:nvSpPr>
        <p:spPr>
          <a:xfrm>
            <a:off x="5953760" y="5019040"/>
            <a:ext cx="1889760" cy="467360"/>
          </a:xfrm>
          <a:prstGeom prst="rect">
            <a:avLst/>
          </a:prstGeom>
          <a:solidFill>
            <a:srgbClr val="D5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Graphic 5">
            <a:extLst>
              <a:ext uri="{FF2B5EF4-FFF2-40B4-BE49-F238E27FC236}">
                <a16:creationId xmlns:a16="http://schemas.microsoft.com/office/drawing/2014/main" id="{9A22FEEA-7ACB-3DBF-04EF-ED79916C75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3760" y="5080000"/>
            <a:ext cx="1778000" cy="381000"/>
          </a:xfrm>
          <a:prstGeom prst="rect">
            <a:avLst/>
          </a:prstGeom>
        </p:spPr>
      </p:pic>
      <p:sp>
        <p:nvSpPr>
          <p:cNvPr id="8" name="Rectangle 7">
            <a:extLst>
              <a:ext uri="{FF2B5EF4-FFF2-40B4-BE49-F238E27FC236}">
                <a16:creationId xmlns:a16="http://schemas.microsoft.com/office/drawing/2014/main" id="{3A160BDC-C5C7-B75B-F061-1F6A02883031}"/>
              </a:ext>
            </a:extLst>
          </p:cNvPr>
          <p:cNvSpPr/>
          <p:nvPr/>
        </p:nvSpPr>
        <p:spPr>
          <a:xfrm>
            <a:off x="7650480" y="1635760"/>
            <a:ext cx="2489200" cy="467360"/>
          </a:xfrm>
          <a:prstGeom prst="rect">
            <a:avLst/>
          </a:prstGeom>
          <a:solidFill>
            <a:srgbClr val="D5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Parallelogram 12">
            <a:extLst>
              <a:ext uri="{FF2B5EF4-FFF2-40B4-BE49-F238E27FC236}">
                <a16:creationId xmlns:a16="http://schemas.microsoft.com/office/drawing/2014/main" id="{90CEE017-6106-28B9-6487-AD419B3B8387}"/>
              </a:ext>
            </a:extLst>
          </p:cNvPr>
          <p:cNvSpPr/>
          <p:nvPr/>
        </p:nvSpPr>
        <p:spPr>
          <a:xfrm>
            <a:off x="9679212" y="1569719"/>
            <a:ext cx="1623776" cy="1337309"/>
          </a:xfrm>
          <a:prstGeom prst="parallelogram">
            <a:avLst>
              <a:gd name="adj" fmla="val 57576"/>
            </a:avLst>
          </a:prstGeom>
          <a:solidFill>
            <a:srgbClr val="D5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a:extLst>
              <a:ext uri="{FF2B5EF4-FFF2-40B4-BE49-F238E27FC236}">
                <a16:creationId xmlns:a16="http://schemas.microsoft.com/office/drawing/2014/main" id="{B20BB694-08C8-7E5E-D1D5-CC775D9799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50480" y="1838960"/>
            <a:ext cx="1361441" cy="264160"/>
          </a:xfrm>
          <a:prstGeom prst="rect">
            <a:avLst/>
          </a:prstGeom>
        </p:spPr>
      </p:pic>
      <p:pic>
        <p:nvPicPr>
          <p:cNvPr id="12" name="Graphic 11">
            <a:extLst>
              <a:ext uri="{FF2B5EF4-FFF2-40B4-BE49-F238E27FC236}">
                <a16:creationId xmlns:a16="http://schemas.microsoft.com/office/drawing/2014/main" id="{555B302E-0BD8-2D1D-96FF-E38B4BDA16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31261" y="1838960"/>
            <a:ext cx="1512610" cy="264160"/>
          </a:xfrm>
          <a:prstGeom prst="rect">
            <a:avLst/>
          </a:prstGeom>
        </p:spPr>
      </p:pic>
      <p:sp>
        <p:nvSpPr>
          <p:cNvPr id="14" name="Parallelogram 13">
            <a:extLst>
              <a:ext uri="{FF2B5EF4-FFF2-40B4-BE49-F238E27FC236}">
                <a16:creationId xmlns:a16="http://schemas.microsoft.com/office/drawing/2014/main" id="{87DD5DCF-2E52-1BFE-8A93-B540898F4CC4}"/>
              </a:ext>
            </a:extLst>
          </p:cNvPr>
          <p:cNvSpPr/>
          <p:nvPr/>
        </p:nvSpPr>
        <p:spPr>
          <a:xfrm>
            <a:off x="7938809" y="4907279"/>
            <a:ext cx="1512610" cy="1300481"/>
          </a:xfrm>
          <a:prstGeom prst="parallelogram">
            <a:avLst>
              <a:gd name="adj" fmla="val 57576"/>
            </a:avLst>
          </a:prstGeom>
          <a:solidFill>
            <a:srgbClr val="D5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B0D3697B-3443-C7DE-A49F-F9D95D04C206}"/>
              </a:ext>
            </a:extLst>
          </p:cNvPr>
          <p:cNvCxnSpPr>
            <a:cxnSpLocks/>
          </p:cNvCxnSpPr>
          <p:nvPr/>
        </p:nvCxnSpPr>
        <p:spPr>
          <a:xfrm>
            <a:off x="7600950" y="2237740"/>
            <a:ext cx="3016250" cy="0"/>
          </a:xfrm>
          <a:prstGeom prst="line">
            <a:avLst/>
          </a:prstGeom>
          <a:ln w="19050">
            <a:solidFill>
              <a:srgbClr val="4691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3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FF65-3CDD-48F9-82D7-591D40A1BC18}"/>
              </a:ext>
            </a:extLst>
          </p:cNvPr>
          <p:cNvSpPr>
            <a:spLocks noGrp="1"/>
          </p:cNvSpPr>
          <p:nvPr>
            <p:ph type="title"/>
          </p:nvPr>
        </p:nvSpPr>
        <p:spPr/>
        <p:txBody>
          <a:bodyPr/>
          <a:lstStyle/>
          <a:p>
            <a:r>
              <a:rPr lang="en-US" i="0" u="none" strike="noStrike">
                <a:effectLst/>
                <a:latin typeface="Arial" panose="020B0604020202020204" pitchFamily="34" charset="0"/>
              </a:rPr>
              <a:t>Saville Assessment Aptitude tests</a:t>
            </a:r>
            <a:r>
              <a:rPr lang="en-US" i="0">
                <a:effectLst/>
                <a:latin typeface="Arial" panose="020B0604020202020204" pitchFamily="34" charset="0"/>
              </a:rPr>
              <a:t>​</a:t>
            </a:r>
            <a:endParaRPr lang="en-GB"/>
          </a:p>
        </p:txBody>
      </p:sp>
      <p:graphicFrame>
        <p:nvGraphicFramePr>
          <p:cNvPr id="3" name="Table 4">
            <a:extLst>
              <a:ext uri="{FF2B5EF4-FFF2-40B4-BE49-F238E27FC236}">
                <a16:creationId xmlns:a16="http://schemas.microsoft.com/office/drawing/2014/main" id="{3D81BD7F-8471-A85F-9E4E-122512C19607}"/>
              </a:ext>
            </a:extLst>
          </p:cNvPr>
          <p:cNvGraphicFramePr>
            <a:graphicFrameLocks noGrp="1"/>
          </p:cNvGraphicFramePr>
          <p:nvPr/>
        </p:nvGraphicFramePr>
        <p:xfrm>
          <a:off x="573786" y="1614391"/>
          <a:ext cx="11013948" cy="3835541"/>
        </p:xfrm>
        <a:graphic>
          <a:graphicData uri="http://schemas.openxmlformats.org/drawingml/2006/table">
            <a:tbl>
              <a:tblPr firstRow="1" bandRow="1">
                <a:tableStyleId>{5C22544A-7EE6-4342-B048-85BDC9FD1C3A}</a:tableStyleId>
              </a:tblPr>
              <a:tblGrid>
                <a:gridCol w="2753487">
                  <a:extLst>
                    <a:ext uri="{9D8B030D-6E8A-4147-A177-3AD203B41FA5}">
                      <a16:colId xmlns:a16="http://schemas.microsoft.com/office/drawing/2014/main" val="1907458679"/>
                    </a:ext>
                  </a:extLst>
                </a:gridCol>
                <a:gridCol w="2424649">
                  <a:extLst>
                    <a:ext uri="{9D8B030D-6E8A-4147-A177-3AD203B41FA5}">
                      <a16:colId xmlns:a16="http://schemas.microsoft.com/office/drawing/2014/main" val="430622750"/>
                    </a:ext>
                  </a:extLst>
                </a:gridCol>
                <a:gridCol w="2743200">
                  <a:extLst>
                    <a:ext uri="{9D8B030D-6E8A-4147-A177-3AD203B41FA5}">
                      <a16:colId xmlns:a16="http://schemas.microsoft.com/office/drawing/2014/main" val="666112594"/>
                    </a:ext>
                  </a:extLst>
                </a:gridCol>
                <a:gridCol w="3092612">
                  <a:extLst>
                    <a:ext uri="{9D8B030D-6E8A-4147-A177-3AD203B41FA5}">
                      <a16:colId xmlns:a16="http://schemas.microsoft.com/office/drawing/2014/main" val="3776337321"/>
                    </a:ext>
                  </a:extLst>
                </a:gridCol>
              </a:tblGrid>
              <a:tr h="528475">
                <a:tc gridSpan="4">
                  <a:txBody>
                    <a:bodyPr/>
                    <a:lstStyle/>
                    <a:p>
                      <a:pPr algn="ctr"/>
                      <a:r>
                        <a:rPr lang="en-US" sz="1700"/>
                        <a:t>Analysis Range</a:t>
                      </a:r>
                      <a:endParaRPr lang="en-GB" sz="1700"/>
                    </a:p>
                  </a:txBody>
                  <a:tcPr marL="88444" marR="88444" marT="44222" marB="44222">
                    <a:solidFill>
                      <a:srgbClr val="026B6E"/>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0752541"/>
                  </a:ext>
                </a:extLst>
              </a:tr>
              <a:tr h="535815">
                <a:tc>
                  <a:txBody>
                    <a:bodyPr/>
                    <a:lstStyle/>
                    <a:p>
                      <a:r>
                        <a:rPr lang="en-US" sz="1700"/>
                        <a:t>Target Group</a:t>
                      </a:r>
                      <a:endParaRPr lang="en-GB" sz="1700"/>
                    </a:p>
                  </a:txBody>
                  <a:tcPr marL="88444" marR="88444" marT="44222" marB="44222"/>
                </a:tc>
                <a:tc>
                  <a:txBody>
                    <a:bodyPr/>
                    <a:lstStyle/>
                    <a:p>
                      <a:r>
                        <a:rPr lang="en-US" sz="1700"/>
                        <a:t>Abilities Assessed</a:t>
                      </a:r>
                      <a:endParaRPr lang="en-GB" sz="1700"/>
                    </a:p>
                  </a:txBody>
                  <a:tcPr marL="88444" marR="88444" marT="44222" marB="44222"/>
                </a:tc>
                <a:tc>
                  <a:txBody>
                    <a:bodyPr/>
                    <a:lstStyle/>
                    <a:p>
                      <a:r>
                        <a:rPr lang="en-US" sz="1700"/>
                        <a:t>Norms Available</a:t>
                      </a:r>
                      <a:endParaRPr lang="en-GB" sz="1700"/>
                    </a:p>
                  </a:txBody>
                  <a:tcPr marL="88444" marR="88444" marT="44222" marB="44222"/>
                </a:tc>
                <a:tc>
                  <a:txBody>
                    <a:bodyPr/>
                    <a:lstStyle/>
                    <a:p>
                      <a:r>
                        <a:rPr lang="en-US" sz="1700"/>
                        <a:t>Test Options</a:t>
                      </a:r>
                      <a:endParaRPr lang="en-GB" sz="1700"/>
                    </a:p>
                  </a:txBody>
                  <a:tcPr marL="88444" marR="88444" marT="44222" marB="44222"/>
                </a:tc>
                <a:extLst>
                  <a:ext uri="{0D108BD9-81ED-4DB2-BD59-A6C34878D82A}">
                    <a16:rowId xmlns:a16="http://schemas.microsoft.com/office/drawing/2014/main" val="2957065262"/>
                  </a:ext>
                </a:extLst>
              </a:tr>
              <a:tr h="2771251">
                <a:tc>
                  <a:txBody>
                    <a:bodyPr/>
                    <a:lstStyle/>
                    <a:p>
                      <a:r>
                        <a:rPr lang="en-US" sz="1400"/>
                        <a:t>Directors</a:t>
                      </a:r>
                    </a:p>
                    <a:p>
                      <a:r>
                        <a:rPr lang="en-US" sz="1400"/>
                        <a:t>Managers</a:t>
                      </a:r>
                    </a:p>
                    <a:p>
                      <a:r>
                        <a:rPr lang="en-US" sz="1400"/>
                        <a:t>Professionals</a:t>
                      </a:r>
                    </a:p>
                    <a:p>
                      <a:r>
                        <a:rPr lang="en-US" sz="1400"/>
                        <a:t>Graduates</a:t>
                      </a:r>
                    </a:p>
                    <a:p>
                      <a:r>
                        <a:rPr lang="en-US" sz="1400"/>
                        <a:t>Management Trainees</a:t>
                      </a:r>
                      <a:endParaRPr lang="en-GB" sz="1400"/>
                    </a:p>
                  </a:txBody>
                  <a:tcPr marL="88444" marR="88444" marT="44222" marB="44222"/>
                </a:tc>
                <a:tc>
                  <a:txBody>
                    <a:bodyPr/>
                    <a:lstStyle/>
                    <a:p>
                      <a:r>
                        <a:rPr lang="en-US" sz="1400"/>
                        <a:t>Verbal (V)</a:t>
                      </a:r>
                    </a:p>
                    <a:p>
                      <a:r>
                        <a:rPr lang="en-US" sz="1400"/>
                        <a:t>Numerical (N)</a:t>
                      </a:r>
                    </a:p>
                    <a:p>
                      <a:r>
                        <a:rPr lang="en-US" sz="1400"/>
                        <a:t>Diagrammatic (D)</a:t>
                      </a:r>
                    </a:p>
                    <a:p>
                      <a:r>
                        <a:rPr lang="en-US" sz="1400"/>
                        <a:t>Abstract (A)</a:t>
                      </a:r>
                    </a:p>
                    <a:p>
                      <a:r>
                        <a:rPr lang="en-US" sz="1400"/>
                        <a:t>Recall (R)</a:t>
                      </a:r>
                      <a:endParaRPr lang="en-GB" sz="1400"/>
                    </a:p>
                  </a:txBody>
                  <a:tcPr marL="88444" marR="88444" marT="44222" marB="44222"/>
                </a:tc>
                <a:tc>
                  <a:txBody>
                    <a:bodyPr/>
                    <a:lstStyle/>
                    <a:p>
                      <a:r>
                        <a:rPr lang="en-US" sz="1400"/>
                        <a:t>Senior Managers &amp; Executives</a:t>
                      </a:r>
                    </a:p>
                    <a:p>
                      <a:r>
                        <a:rPr lang="en-US" sz="1400"/>
                        <a:t>Professionals &amp; Managers</a:t>
                      </a:r>
                    </a:p>
                    <a:p>
                      <a:r>
                        <a:rPr lang="en-US" sz="1400"/>
                        <a:t>Graduates</a:t>
                      </a:r>
                    </a:p>
                    <a:p>
                      <a:r>
                        <a:rPr lang="en-US" sz="1400"/>
                        <a:t>Individual Contributors</a:t>
                      </a:r>
                    </a:p>
                    <a:p>
                      <a:r>
                        <a:rPr lang="en-US" sz="1400"/>
                        <a:t>Mixed Occupational</a:t>
                      </a:r>
                      <a:endParaRPr lang="en-GB" sz="1400"/>
                    </a:p>
                    <a:p>
                      <a:endParaRPr lang="en-GB" sz="1400"/>
                    </a:p>
                  </a:txBody>
                  <a:tcPr marL="88444" marR="88444" marT="44222" marB="44222"/>
                </a:tc>
                <a:tc>
                  <a:txBody>
                    <a:bodyPr/>
                    <a:lstStyle/>
                    <a:p>
                      <a:r>
                        <a:rPr lang="en-US" sz="1400"/>
                        <a:t>Online</a:t>
                      </a:r>
                    </a:p>
                    <a:p>
                      <a:r>
                        <a:rPr lang="en-US" sz="1400"/>
                        <a:t>Unsupervised</a:t>
                      </a:r>
                    </a:p>
                    <a:p>
                      <a:endParaRPr lang="en-US" sz="1400"/>
                    </a:p>
                    <a:p>
                      <a:r>
                        <a:rPr lang="en-US" sz="1400" b="1"/>
                        <a:t>Combined Tests</a:t>
                      </a:r>
                    </a:p>
                    <a:p>
                      <a:pPr marL="285750" indent="-285750">
                        <a:buFont typeface="Arial" panose="020B0604020202020204" pitchFamily="34" charset="0"/>
                        <a:buChar char="•"/>
                      </a:pPr>
                      <a:r>
                        <a:rPr lang="en-US" sz="1400"/>
                        <a:t>Swift Executive Aptitude (V, N, A)</a:t>
                      </a:r>
                    </a:p>
                    <a:p>
                      <a:pPr marL="285750" indent="-285750">
                        <a:buFont typeface="Arial" panose="020B0604020202020204" pitchFamily="34" charset="0"/>
                        <a:buChar char="•"/>
                      </a:pPr>
                      <a:r>
                        <a:rPr lang="en-US" sz="1400"/>
                        <a:t>Swift Analysis Aptitude (V, N, D)</a:t>
                      </a:r>
                    </a:p>
                    <a:p>
                      <a:pPr marL="285750" indent="-285750">
                        <a:buFont typeface="Arial" panose="020B0604020202020204" pitchFamily="34" charset="0"/>
                        <a:buChar char="•"/>
                      </a:pPr>
                      <a:r>
                        <a:rPr lang="en-US" sz="1400"/>
                        <a:t>Swift Analysis Verbal &amp; Numerical (V, N)</a:t>
                      </a:r>
                    </a:p>
                    <a:p>
                      <a:pPr marL="285750" lvl="0" indent="-285750">
                        <a:buFont typeface="Arial" panose="020B0604020202020204" pitchFamily="34" charset="0"/>
                        <a:buChar char="•"/>
                      </a:pPr>
                      <a:r>
                        <a:rPr lang="en-US" sz="1400"/>
                        <a:t>Swift Global (R, N, A)</a:t>
                      </a:r>
                    </a:p>
                    <a:p>
                      <a:pPr marL="0" indent="0">
                        <a:buFont typeface="Arial" panose="020B0604020202020204" pitchFamily="34" charset="0"/>
                        <a:buNone/>
                      </a:pPr>
                      <a:endParaRPr lang="en-US" sz="1400"/>
                    </a:p>
                    <a:p>
                      <a:pPr marL="0" indent="0">
                        <a:buFont typeface="Arial" panose="020B0604020202020204" pitchFamily="34" charset="0"/>
                        <a:buNone/>
                      </a:pPr>
                      <a:r>
                        <a:rPr lang="en-US" sz="1400" b="1"/>
                        <a:t>Single Tests</a:t>
                      </a:r>
                    </a:p>
                    <a:p>
                      <a:endParaRPr lang="en-GB" sz="1400"/>
                    </a:p>
                  </a:txBody>
                  <a:tcPr marL="88444" marR="88444" marT="44222" marB="44222"/>
                </a:tc>
                <a:extLst>
                  <a:ext uri="{0D108BD9-81ED-4DB2-BD59-A6C34878D82A}">
                    <a16:rowId xmlns:a16="http://schemas.microsoft.com/office/drawing/2014/main" val="819510548"/>
                  </a:ext>
                </a:extLst>
              </a:tr>
            </a:tbl>
          </a:graphicData>
        </a:graphic>
      </p:graphicFrame>
    </p:spTree>
    <p:extLst>
      <p:ext uri="{BB962C8B-B14F-4D97-AF65-F5344CB8AC3E}">
        <p14:creationId xmlns:p14="http://schemas.microsoft.com/office/powerpoint/2010/main" val="3729384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EE374-534F-55ED-504D-17EA9D2A5B6D}"/>
              </a:ext>
            </a:extLst>
          </p:cNvPr>
          <p:cNvSpPr>
            <a:spLocks noGrp="1"/>
          </p:cNvSpPr>
          <p:nvPr>
            <p:ph type="title"/>
          </p:nvPr>
        </p:nvSpPr>
        <p:spPr/>
        <p:txBody>
          <a:bodyPr/>
          <a:lstStyle/>
          <a:p>
            <a:r>
              <a:rPr lang="en-GB"/>
              <a:t>House Keeping</a:t>
            </a:r>
          </a:p>
        </p:txBody>
      </p:sp>
      <p:sp>
        <p:nvSpPr>
          <p:cNvPr id="4" name="Content Placeholder 3">
            <a:extLst>
              <a:ext uri="{FF2B5EF4-FFF2-40B4-BE49-F238E27FC236}">
                <a16:creationId xmlns:a16="http://schemas.microsoft.com/office/drawing/2014/main" id="{32BF9A76-EEEA-7CCF-0BB5-ACB02CBDD0BE}"/>
              </a:ext>
            </a:extLst>
          </p:cNvPr>
          <p:cNvSpPr>
            <a:spLocks noGrp="1"/>
          </p:cNvSpPr>
          <p:nvPr>
            <p:ph sz="quarter" idx="13"/>
          </p:nvPr>
        </p:nvSpPr>
        <p:spPr/>
        <p:txBody>
          <a:bodyPr/>
          <a:lstStyle/>
          <a:p>
            <a:r>
              <a:rPr lang="en-GB"/>
              <a:t>Break-out Groups</a:t>
            </a:r>
          </a:p>
        </p:txBody>
      </p:sp>
      <p:sp>
        <p:nvSpPr>
          <p:cNvPr id="5" name="Rectangle: Diagonal Corners Rounded 4">
            <a:extLst>
              <a:ext uri="{FF2B5EF4-FFF2-40B4-BE49-F238E27FC236}">
                <a16:creationId xmlns:a16="http://schemas.microsoft.com/office/drawing/2014/main" id="{BBCAF75D-3809-CB7E-653D-66B182D7D1A1}"/>
              </a:ext>
            </a:extLst>
          </p:cNvPr>
          <p:cNvSpPr/>
          <p:nvPr/>
        </p:nvSpPr>
        <p:spPr>
          <a:xfrm>
            <a:off x="1379184"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ontent Placeholder 8">
            <a:extLst>
              <a:ext uri="{FF2B5EF4-FFF2-40B4-BE49-F238E27FC236}">
                <a16:creationId xmlns:a16="http://schemas.microsoft.com/office/drawing/2014/main" id="{8A5EACB3-A9AE-F10E-8F6F-44A942633841}"/>
              </a:ext>
            </a:extLst>
          </p:cNvPr>
          <p:cNvSpPr txBox="1">
            <a:spLocks/>
          </p:cNvSpPr>
          <p:nvPr/>
        </p:nvSpPr>
        <p:spPr>
          <a:xfrm>
            <a:off x="1879827" y="3895040"/>
            <a:ext cx="3173954"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 the app you can join the break-out group and it will automatically put this meeting </a:t>
            </a:r>
            <a:r>
              <a:rPr kumimoji="0" lang="en-US" sz="1800" b="1" i="0" u="none" strike="noStrike" kern="1200" cap="none" spc="0" normalizeH="0" baseline="0" noProof="0">
                <a:ln>
                  <a:noFill/>
                </a:ln>
                <a:solidFill>
                  <a:prstClr val="white"/>
                </a:solidFill>
                <a:effectLst/>
                <a:uLnTx/>
                <a:uFillTx/>
                <a:latin typeface="Arial"/>
                <a:ea typeface="+mn-ea"/>
                <a:cs typeface="+mn-cs"/>
              </a:rPr>
              <a:t>on hold. </a:t>
            </a:r>
            <a:r>
              <a:rPr kumimoji="0" lang="en-US" sz="1800" b="0" i="0" u="none" strike="noStrike" kern="1200" cap="none" spc="0" normalizeH="0" baseline="0" noProof="0">
                <a:ln>
                  <a:noFill/>
                </a:ln>
                <a:solidFill>
                  <a:prstClr val="white"/>
                </a:solidFill>
                <a:effectLst/>
                <a:uLnTx/>
                <a:uFillTx/>
                <a:latin typeface="Arial"/>
                <a:ea typeface="+mn-ea"/>
                <a:cs typeface="+mn-cs"/>
              </a:rPr>
              <a:t>You can click to </a:t>
            </a:r>
            <a:r>
              <a:rPr kumimoji="0" lang="en-US" sz="1800" b="1" i="0" u="none" strike="noStrike" kern="1200" cap="none" spc="0" normalizeH="0" baseline="0" noProof="0">
                <a:ln>
                  <a:noFill/>
                </a:ln>
                <a:solidFill>
                  <a:prstClr val="white"/>
                </a:solidFill>
                <a:effectLst/>
                <a:uLnTx/>
                <a:uFillTx/>
                <a:latin typeface="Arial"/>
                <a:ea typeface="+mn-ea"/>
                <a:cs typeface="+mn-cs"/>
              </a:rPr>
              <a:t>“Resume” </a:t>
            </a:r>
            <a:r>
              <a:rPr kumimoji="0" lang="en-US" sz="1800" b="0" i="0" u="none" strike="noStrike" kern="1200" cap="none" spc="0" normalizeH="0" baseline="0" noProof="0">
                <a:ln>
                  <a:noFill/>
                </a:ln>
                <a:solidFill>
                  <a:prstClr val="white"/>
                </a:solidFill>
                <a:effectLst/>
                <a:uLnTx/>
                <a:uFillTx/>
                <a:latin typeface="Arial"/>
                <a:ea typeface="+mn-ea"/>
                <a:cs typeface="+mn-cs"/>
              </a:rPr>
              <a:t>when you want to jump back.</a:t>
            </a:r>
          </a:p>
        </p:txBody>
      </p:sp>
      <p:pic>
        <p:nvPicPr>
          <p:cNvPr id="7" name="Graphic 6">
            <a:extLst>
              <a:ext uri="{FF2B5EF4-FFF2-40B4-BE49-F238E27FC236}">
                <a16:creationId xmlns:a16="http://schemas.microsoft.com/office/drawing/2014/main" id="{04CA2F55-1AC2-DD2C-4D72-6BFB81354FF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998"/>
          <a:stretch/>
        </p:blipFill>
        <p:spPr>
          <a:xfrm>
            <a:off x="2823794" y="2470360"/>
            <a:ext cx="1182267" cy="1197071"/>
          </a:xfrm>
          <a:prstGeom prst="rect">
            <a:avLst/>
          </a:prstGeom>
        </p:spPr>
      </p:pic>
      <p:sp>
        <p:nvSpPr>
          <p:cNvPr id="8" name="Rectangle: Diagonal Corners Rounded 7">
            <a:extLst>
              <a:ext uri="{FF2B5EF4-FFF2-40B4-BE49-F238E27FC236}">
                <a16:creationId xmlns:a16="http://schemas.microsoft.com/office/drawing/2014/main" id="{0380534D-2BCD-97D1-1C4E-463144CDF822}"/>
              </a:ext>
            </a:extLst>
          </p:cNvPr>
          <p:cNvSpPr/>
          <p:nvPr/>
        </p:nvSpPr>
        <p:spPr>
          <a:xfrm>
            <a:off x="6594763" y="2052504"/>
            <a:ext cx="4218053" cy="3955006"/>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619A9B25-F6EE-88C6-EB8E-FE3525C6D378}"/>
              </a:ext>
            </a:extLst>
          </p:cNvPr>
          <p:cNvSpPr txBox="1">
            <a:spLocks/>
          </p:cNvSpPr>
          <p:nvPr/>
        </p:nvSpPr>
        <p:spPr>
          <a:xfrm>
            <a:off x="7052593" y="3895040"/>
            <a:ext cx="3259580"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5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In the web-browser version you’ll need to hang up and then join the break-out meeting, and vice versa re-joining the main group.</a:t>
            </a:r>
          </a:p>
        </p:txBody>
      </p:sp>
      <p:pic>
        <p:nvPicPr>
          <p:cNvPr id="11" name="Graphic 10">
            <a:extLst>
              <a:ext uri="{FF2B5EF4-FFF2-40B4-BE49-F238E27FC236}">
                <a16:creationId xmlns:a16="http://schemas.microsoft.com/office/drawing/2014/main" id="{EDCA42D7-E6CE-8705-FD7B-A885CE221C7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0678" y="2590779"/>
            <a:ext cx="1043409" cy="1304261"/>
          </a:xfrm>
          <a:prstGeom prst="rect">
            <a:avLst/>
          </a:prstGeom>
        </p:spPr>
      </p:pic>
    </p:spTree>
    <p:extLst>
      <p:ext uri="{BB962C8B-B14F-4D97-AF65-F5344CB8AC3E}">
        <p14:creationId xmlns:p14="http://schemas.microsoft.com/office/powerpoint/2010/main" val="298646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0A508-A3E0-7269-F914-29AB5C2F697A}"/>
              </a:ext>
            </a:extLst>
          </p:cNvPr>
          <p:cNvSpPr>
            <a:spLocks noGrp="1"/>
          </p:cNvSpPr>
          <p:nvPr>
            <p:ph type="title"/>
          </p:nvPr>
        </p:nvSpPr>
        <p:spPr/>
        <p:txBody>
          <a:bodyPr/>
          <a:lstStyle/>
          <a:p>
            <a:r>
              <a:rPr lang="en-GB">
                <a:solidFill>
                  <a:schemeClr val="bg1"/>
                </a:solidFill>
              </a:rPr>
              <a:t>Analysis Aptitudes</a:t>
            </a:r>
          </a:p>
        </p:txBody>
      </p:sp>
      <p:sp>
        <p:nvSpPr>
          <p:cNvPr id="12" name="Content Placeholder 11">
            <a:extLst>
              <a:ext uri="{FF2B5EF4-FFF2-40B4-BE49-F238E27FC236}">
                <a16:creationId xmlns:a16="http://schemas.microsoft.com/office/drawing/2014/main" id="{49150390-0659-A329-3DA3-5D1E92BED124}"/>
              </a:ext>
            </a:extLst>
          </p:cNvPr>
          <p:cNvSpPr>
            <a:spLocks noGrp="1"/>
          </p:cNvSpPr>
          <p:nvPr>
            <p:ph sz="quarter" idx="13"/>
          </p:nvPr>
        </p:nvSpPr>
        <p:spPr/>
        <p:txBody>
          <a:bodyPr/>
          <a:lstStyle/>
          <a:p>
            <a:r>
              <a:rPr lang="en-GB">
                <a:solidFill>
                  <a:schemeClr val="accent1"/>
                </a:solidFill>
              </a:rPr>
              <a:t>Swift or single aptitudes</a:t>
            </a:r>
          </a:p>
        </p:txBody>
      </p:sp>
      <p:pic>
        <p:nvPicPr>
          <p:cNvPr id="13" name="Picture 12" descr="Graphical user interface, text&#10;&#10;Description automatically generated">
            <a:extLst>
              <a:ext uri="{FF2B5EF4-FFF2-40B4-BE49-F238E27FC236}">
                <a16:creationId xmlns:a16="http://schemas.microsoft.com/office/drawing/2014/main" id="{D1A0F0EE-8BFC-C70E-762A-F8F1856CE07A}"/>
              </a:ext>
            </a:extLst>
          </p:cNvPr>
          <p:cNvPicPr>
            <a:picLocks noChangeAspect="1"/>
          </p:cNvPicPr>
          <p:nvPr/>
        </p:nvPicPr>
        <p:blipFill rotWithShape="1">
          <a:blip r:embed="rId3">
            <a:extLst>
              <a:ext uri="{28A0092B-C50C-407E-A947-70E740481C1C}">
                <a14:useLocalDpi xmlns:a14="http://schemas.microsoft.com/office/drawing/2010/main" val="0"/>
              </a:ext>
            </a:extLst>
          </a:blip>
          <a:srcRect b="14677"/>
          <a:stretch/>
        </p:blipFill>
        <p:spPr>
          <a:xfrm>
            <a:off x="501128" y="3042190"/>
            <a:ext cx="4163994" cy="2001679"/>
          </a:xfrm>
          <a:prstGeom prst="rect">
            <a:avLst/>
          </a:prstGeom>
          <a:effectLst>
            <a:outerShdw blurRad="139700" dist="63500" dir="2700000" algn="tl" rotWithShape="0">
              <a:prstClr val="black">
                <a:alpha val="40000"/>
              </a:prstClr>
            </a:outerShdw>
          </a:effectLst>
        </p:spPr>
      </p:pic>
      <p:pic>
        <p:nvPicPr>
          <p:cNvPr id="14" name="Picture 13" descr="Graphical user interface&#10;&#10;Description automatically generated with medium confidence">
            <a:extLst>
              <a:ext uri="{FF2B5EF4-FFF2-40B4-BE49-F238E27FC236}">
                <a16:creationId xmlns:a16="http://schemas.microsoft.com/office/drawing/2014/main" id="{926E4241-AD87-E9E4-9983-280DC51C1536}"/>
              </a:ext>
            </a:extLst>
          </p:cNvPr>
          <p:cNvPicPr>
            <a:picLocks noChangeAspect="1"/>
          </p:cNvPicPr>
          <p:nvPr/>
        </p:nvPicPr>
        <p:blipFill rotWithShape="1">
          <a:blip r:embed="rId4">
            <a:extLst>
              <a:ext uri="{28A0092B-C50C-407E-A947-70E740481C1C}">
                <a14:useLocalDpi xmlns:a14="http://schemas.microsoft.com/office/drawing/2010/main" val="0"/>
              </a:ext>
            </a:extLst>
          </a:blip>
          <a:srcRect b="22130"/>
          <a:stretch/>
        </p:blipFill>
        <p:spPr>
          <a:xfrm>
            <a:off x="6285640" y="1192985"/>
            <a:ext cx="4313423" cy="1887646"/>
          </a:xfrm>
          <a:prstGeom prst="rect">
            <a:avLst/>
          </a:prstGeom>
          <a:effectLst>
            <a:outerShdw blurRad="139700" dist="63500" dir="2700000" algn="tl" rotWithShape="0">
              <a:prstClr val="black">
                <a:alpha val="40000"/>
              </a:prstClr>
            </a:outerShdw>
          </a:effectLst>
        </p:spPr>
      </p:pic>
      <p:pic>
        <p:nvPicPr>
          <p:cNvPr id="15" name="Picture 14" descr="Graphical user interface&#10;&#10;Description automatically generated">
            <a:extLst>
              <a:ext uri="{FF2B5EF4-FFF2-40B4-BE49-F238E27FC236}">
                <a16:creationId xmlns:a16="http://schemas.microsoft.com/office/drawing/2014/main" id="{4DDDBFDE-A729-7E0D-B531-C4CBDA638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764" y="3999636"/>
            <a:ext cx="4274299" cy="2424111"/>
          </a:xfrm>
          <a:prstGeom prst="rect">
            <a:avLst/>
          </a:prstGeom>
          <a:effectLst>
            <a:outerShdw blurRad="139700" dist="63500" dir="2700000" algn="tl" rotWithShape="0">
              <a:prstClr val="black">
                <a:alpha val="40000"/>
              </a:prstClr>
            </a:outerShdw>
          </a:effectLst>
        </p:spPr>
      </p:pic>
      <p:sp>
        <p:nvSpPr>
          <p:cNvPr id="16" name="Text Placeholder 2">
            <a:extLst>
              <a:ext uri="{FF2B5EF4-FFF2-40B4-BE49-F238E27FC236}">
                <a16:creationId xmlns:a16="http://schemas.microsoft.com/office/drawing/2014/main" id="{07F49D72-E5B7-F867-7589-59342065FD77}"/>
              </a:ext>
            </a:extLst>
          </p:cNvPr>
          <p:cNvSpPr txBox="1">
            <a:spLocks/>
          </p:cNvSpPr>
          <p:nvPr/>
        </p:nvSpPr>
        <p:spPr>
          <a:xfrm>
            <a:off x="501128" y="2556821"/>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Verbal</a:t>
            </a:r>
          </a:p>
        </p:txBody>
      </p:sp>
      <p:sp>
        <p:nvSpPr>
          <p:cNvPr id="17" name="Text Placeholder 2">
            <a:extLst>
              <a:ext uri="{FF2B5EF4-FFF2-40B4-BE49-F238E27FC236}">
                <a16:creationId xmlns:a16="http://schemas.microsoft.com/office/drawing/2014/main" id="{969EA6D5-5EC8-9B6A-0F4F-3A598EFF063F}"/>
              </a:ext>
            </a:extLst>
          </p:cNvPr>
          <p:cNvSpPr txBox="1">
            <a:spLocks/>
          </p:cNvSpPr>
          <p:nvPr/>
        </p:nvSpPr>
        <p:spPr>
          <a:xfrm>
            <a:off x="6350757" y="753612"/>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Numerical</a:t>
            </a:r>
          </a:p>
        </p:txBody>
      </p:sp>
      <p:sp>
        <p:nvSpPr>
          <p:cNvPr id="18" name="Text Placeholder 2">
            <a:extLst>
              <a:ext uri="{FF2B5EF4-FFF2-40B4-BE49-F238E27FC236}">
                <a16:creationId xmlns:a16="http://schemas.microsoft.com/office/drawing/2014/main" id="{3E7D8ADC-2AF8-A45D-FEE9-FFBB1EDD2BEB}"/>
              </a:ext>
            </a:extLst>
          </p:cNvPr>
          <p:cNvSpPr txBox="1">
            <a:spLocks/>
          </p:cNvSpPr>
          <p:nvPr/>
        </p:nvSpPr>
        <p:spPr>
          <a:xfrm>
            <a:off x="6324764" y="3594543"/>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Diagrammatic</a:t>
            </a:r>
          </a:p>
        </p:txBody>
      </p:sp>
      <p:sp>
        <p:nvSpPr>
          <p:cNvPr id="19" name="TextBox 18">
            <a:extLst>
              <a:ext uri="{FF2B5EF4-FFF2-40B4-BE49-F238E27FC236}">
                <a16:creationId xmlns:a16="http://schemas.microsoft.com/office/drawing/2014/main" id="{C38B7C90-17F0-7399-D7D8-323E1E2A59F8}"/>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81488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0A508-A3E0-7269-F914-29AB5C2F697A}"/>
              </a:ext>
            </a:extLst>
          </p:cNvPr>
          <p:cNvSpPr>
            <a:spLocks noGrp="1"/>
          </p:cNvSpPr>
          <p:nvPr>
            <p:ph type="title"/>
          </p:nvPr>
        </p:nvSpPr>
        <p:spPr/>
        <p:txBody>
          <a:bodyPr/>
          <a:lstStyle/>
          <a:p>
            <a:r>
              <a:rPr lang="en-GB"/>
              <a:t>Abstract Reasoning Aptitude</a:t>
            </a:r>
          </a:p>
        </p:txBody>
      </p:sp>
      <p:sp>
        <p:nvSpPr>
          <p:cNvPr id="12" name="Content Placeholder 11">
            <a:extLst>
              <a:ext uri="{FF2B5EF4-FFF2-40B4-BE49-F238E27FC236}">
                <a16:creationId xmlns:a16="http://schemas.microsoft.com/office/drawing/2014/main" id="{49150390-0659-A329-3DA3-5D1E92BED124}"/>
              </a:ext>
            </a:extLst>
          </p:cNvPr>
          <p:cNvSpPr>
            <a:spLocks noGrp="1"/>
          </p:cNvSpPr>
          <p:nvPr>
            <p:ph sz="quarter" idx="13"/>
          </p:nvPr>
        </p:nvSpPr>
        <p:spPr/>
        <p:txBody>
          <a:bodyPr/>
          <a:lstStyle/>
          <a:p>
            <a:r>
              <a:rPr lang="en-GB"/>
              <a:t>Swift Executive or single aptitude</a:t>
            </a:r>
          </a:p>
        </p:txBody>
      </p:sp>
      <p:pic>
        <p:nvPicPr>
          <p:cNvPr id="2" name="Picture 1" descr="A picture containing diagram&#10;&#10;Description automatically generated">
            <a:extLst>
              <a:ext uri="{FF2B5EF4-FFF2-40B4-BE49-F238E27FC236}">
                <a16:creationId xmlns:a16="http://schemas.microsoft.com/office/drawing/2014/main" id="{51B62D25-F713-807A-5117-E1CC836A6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588" y="2089436"/>
            <a:ext cx="6902824" cy="3863540"/>
          </a:xfrm>
          <a:prstGeom prst="rect">
            <a:avLst/>
          </a:prstGeom>
          <a:effectLst>
            <a:outerShdw blurRad="139700" dist="63500" dir="2700000" algn="tl" rotWithShape="0">
              <a:prstClr val="black">
                <a:alpha val="40000"/>
              </a:prstClr>
            </a:outerShdw>
          </a:effectLst>
        </p:spPr>
      </p:pic>
    </p:spTree>
    <p:extLst>
      <p:ext uri="{BB962C8B-B14F-4D97-AF65-F5344CB8AC3E}">
        <p14:creationId xmlns:p14="http://schemas.microsoft.com/office/powerpoint/2010/main" val="3455678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Swift Global Aptitude</a:t>
            </a:r>
          </a:p>
        </p:txBody>
      </p:sp>
      <p:sp>
        <p:nvSpPr>
          <p:cNvPr id="11" name="Content Placeholder 10">
            <a:extLst>
              <a:ext uri="{FF2B5EF4-FFF2-40B4-BE49-F238E27FC236}">
                <a16:creationId xmlns:a16="http://schemas.microsoft.com/office/drawing/2014/main" id="{1CAD95B9-E19A-87C7-1DAA-E459FF15BFD9}"/>
              </a:ext>
            </a:extLst>
          </p:cNvPr>
          <p:cNvSpPr>
            <a:spLocks noGrp="1"/>
          </p:cNvSpPr>
          <p:nvPr>
            <p:ph sz="quarter" idx="13"/>
          </p:nvPr>
        </p:nvSpPr>
        <p:spPr/>
        <p:txBody>
          <a:bodyPr/>
          <a:lstStyle/>
          <a:p>
            <a:r>
              <a:rPr lang="en-GB"/>
              <a:t>Swift Combination</a:t>
            </a:r>
          </a:p>
        </p:txBody>
      </p:sp>
      <p:sp>
        <p:nvSpPr>
          <p:cNvPr id="3" name="TextBox 2">
            <a:extLst>
              <a:ext uri="{FF2B5EF4-FFF2-40B4-BE49-F238E27FC236}">
                <a16:creationId xmlns:a16="http://schemas.microsoft.com/office/drawing/2014/main" id="{5A802A6A-4485-FA94-1325-AE3AE0CEAFA3}"/>
              </a:ext>
            </a:extLst>
          </p:cNvPr>
          <p:cNvSpPr txBox="1"/>
          <p:nvPr/>
        </p:nvSpPr>
        <p:spPr>
          <a:xfrm>
            <a:off x="339437" y="1912461"/>
            <a:ext cx="60940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charset="0"/>
                <a:ea typeface="+mn-ea"/>
                <a:cs typeface="+mn-cs"/>
              </a:rPr>
              <a:t>Mobile-first, interactive, measure of the capacity to flexibly problem solve independent of previous knowledge &amp; apply learning in new environments at work.</a:t>
            </a:r>
          </a:p>
        </p:txBody>
      </p:sp>
      <p:sp>
        <p:nvSpPr>
          <p:cNvPr id="4" name="TextBox 3">
            <a:extLst>
              <a:ext uri="{FF2B5EF4-FFF2-40B4-BE49-F238E27FC236}">
                <a16:creationId xmlns:a16="http://schemas.microsoft.com/office/drawing/2014/main" id="{D6CB668B-9D66-1F65-D1CE-33FA1F6EE801}"/>
              </a:ext>
            </a:extLst>
          </p:cNvPr>
          <p:cNvSpPr txBox="1"/>
          <p:nvPr/>
        </p:nvSpPr>
        <p:spPr>
          <a:xfrm>
            <a:off x="339437" y="3244334"/>
            <a:ext cx="5756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The 12-minute combination test measures 3 areas:</a:t>
            </a:r>
          </a:p>
        </p:txBody>
      </p:sp>
      <p:sp>
        <p:nvSpPr>
          <p:cNvPr id="5" name="Content Placeholder 3">
            <a:extLst>
              <a:ext uri="{FF2B5EF4-FFF2-40B4-BE49-F238E27FC236}">
                <a16:creationId xmlns:a16="http://schemas.microsoft.com/office/drawing/2014/main" id="{90F2E4DE-FFA1-0571-FB02-256C9804E59C}"/>
              </a:ext>
            </a:extLst>
          </p:cNvPr>
          <p:cNvSpPr txBox="1">
            <a:spLocks/>
          </p:cNvSpPr>
          <p:nvPr/>
        </p:nvSpPr>
        <p:spPr>
          <a:xfrm>
            <a:off x="462129" y="3868869"/>
            <a:ext cx="5135108" cy="1860630"/>
          </a:xfrm>
          <a:prstGeom prst="rect">
            <a:avLst/>
          </a:prstGeom>
        </p:spPr>
        <p:txBody>
          <a:bodyPr lIns="0" rIns="0"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616FB3"/>
                </a:solidFill>
                <a:effectLst/>
                <a:uLnTx/>
                <a:uFillTx/>
                <a:latin typeface="Arial"/>
                <a:ea typeface="+mn-lt"/>
                <a:cs typeface="Arial"/>
              </a:rPr>
              <a:t>Recall</a:t>
            </a:r>
            <a:r>
              <a:rPr kumimoji="0" lang="en-US" sz="1600" b="0" i="0" u="none" strike="noStrike" kern="1200" cap="none" spc="0" normalizeH="0" baseline="0" noProof="0">
                <a:ln>
                  <a:noFill/>
                </a:ln>
                <a:solidFill>
                  <a:prstClr val="black"/>
                </a:solidFill>
                <a:effectLst/>
                <a:uLnTx/>
                <a:uFillTx/>
                <a:latin typeface="Arial"/>
                <a:ea typeface="+mn-lt"/>
                <a:cs typeface="Arial"/>
              </a:rPr>
              <a:t> – assesses the ability to correctly remember figures and their position in a grid of cards.</a:t>
            </a:r>
            <a:endParaRPr kumimoji="0" lang="en-US" sz="1600" b="1"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616FB3"/>
                </a:solidFill>
                <a:effectLst/>
                <a:uLnTx/>
                <a:uFillTx/>
                <a:latin typeface="Arial"/>
                <a:ea typeface="+mn-lt"/>
                <a:cs typeface="Arial"/>
              </a:rPr>
              <a:t>Numbers</a:t>
            </a:r>
            <a:r>
              <a:rPr kumimoji="0" lang="en-US" sz="1600" b="0" i="0" u="none" strike="noStrike" kern="1200" cap="none" spc="0" normalizeH="0" baseline="0" noProof="0">
                <a:ln>
                  <a:noFill/>
                </a:ln>
                <a:solidFill>
                  <a:prstClr val="black"/>
                </a:solidFill>
                <a:effectLst/>
                <a:uLnTx/>
                <a:uFillTx/>
                <a:latin typeface="Arial"/>
                <a:ea typeface="+mn-lt"/>
                <a:cs typeface="Arial"/>
              </a:rPr>
              <a:t> – assesses the ability to identify patterns in a series of numbers.</a:t>
            </a:r>
            <a:endParaRPr kumimoji="0" lang="en-US" sz="1600" b="1"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616FB3"/>
                </a:solidFill>
                <a:effectLst/>
                <a:uLnTx/>
                <a:uFillTx/>
                <a:latin typeface="Arial"/>
                <a:ea typeface="+mn-lt"/>
                <a:cs typeface="Arial"/>
              </a:rPr>
              <a:t>Abstract</a:t>
            </a:r>
            <a:r>
              <a:rPr kumimoji="0" lang="en-US" sz="1600" b="0" i="0" u="none" strike="noStrike" kern="1200" cap="none" spc="0" normalizeH="0" baseline="0" noProof="0">
                <a:ln>
                  <a:noFill/>
                </a:ln>
                <a:solidFill>
                  <a:prstClr val="black"/>
                </a:solidFill>
                <a:effectLst/>
                <a:uLnTx/>
                <a:uFillTx/>
                <a:latin typeface="Arial"/>
                <a:ea typeface="+mn-lt"/>
                <a:cs typeface="Arial"/>
              </a:rPr>
              <a:t> – assesses the ability to identify patterns in a series of shapes and symbols.</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E228E498-A43E-E786-7612-EA453194C1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45752" y="393271"/>
            <a:ext cx="3527326" cy="6071458"/>
          </a:xfrm>
          <a:prstGeom prst="rect">
            <a:avLst/>
          </a:prstGeom>
          <a:effectLst>
            <a:outerShdw blurRad="101600" dist="101600" dir="2700000" algn="tl" rotWithShape="0">
              <a:prstClr val="black">
                <a:alpha val="19000"/>
              </a:prstClr>
            </a:outerShdw>
          </a:effectLst>
        </p:spPr>
      </p:pic>
    </p:spTree>
    <p:extLst>
      <p:ext uri="{BB962C8B-B14F-4D97-AF65-F5344CB8AC3E}">
        <p14:creationId xmlns:p14="http://schemas.microsoft.com/office/powerpoint/2010/main" val="3641494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FF65-3CDD-48F9-82D7-591D40A1BC18}"/>
              </a:ext>
            </a:extLst>
          </p:cNvPr>
          <p:cNvSpPr>
            <a:spLocks noGrp="1"/>
          </p:cNvSpPr>
          <p:nvPr>
            <p:ph type="title"/>
          </p:nvPr>
        </p:nvSpPr>
        <p:spPr/>
        <p:txBody>
          <a:bodyPr/>
          <a:lstStyle/>
          <a:p>
            <a:r>
              <a:rPr lang="en-US" i="0" u="none" strike="noStrike">
                <a:effectLst/>
                <a:latin typeface="Arial" panose="020B0604020202020204" pitchFamily="34" charset="0"/>
              </a:rPr>
              <a:t>Saville Assessment Aptitude tests</a:t>
            </a:r>
            <a:r>
              <a:rPr lang="en-US" i="0">
                <a:effectLst/>
                <a:latin typeface="Arial" panose="020B0604020202020204" pitchFamily="34" charset="0"/>
              </a:rPr>
              <a:t>​</a:t>
            </a:r>
            <a:endParaRPr lang="en-GB"/>
          </a:p>
        </p:txBody>
      </p:sp>
      <p:graphicFrame>
        <p:nvGraphicFramePr>
          <p:cNvPr id="3" name="Table 4">
            <a:extLst>
              <a:ext uri="{FF2B5EF4-FFF2-40B4-BE49-F238E27FC236}">
                <a16:creationId xmlns:a16="http://schemas.microsoft.com/office/drawing/2014/main" id="{075CFAF9-D08F-844D-1922-D82FB18B1F4C}"/>
              </a:ext>
            </a:extLst>
          </p:cNvPr>
          <p:cNvGraphicFramePr>
            <a:graphicFrameLocks noGrp="1"/>
          </p:cNvGraphicFramePr>
          <p:nvPr/>
        </p:nvGraphicFramePr>
        <p:xfrm>
          <a:off x="609600" y="1681306"/>
          <a:ext cx="10972800" cy="349538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907458679"/>
                    </a:ext>
                  </a:extLst>
                </a:gridCol>
                <a:gridCol w="2743200">
                  <a:extLst>
                    <a:ext uri="{9D8B030D-6E8A-4147-A177-3AD203B41FA5}">
                      <a16:colId xmlns:a16="http://schemas.microsoft.com/office/drawing/2014/main" val="430622750"/>
                    </a:ext>
                  </a:extLst>
                </a:gridCol>
                <a:gridCol w="2743200">
                  <a:extLst>
                    <a:ext uri="{9D8B030D-6E8A-4147-A177-3AD203B41FA5}">
                      <a16:colId xmlns:a16="http://schemas.microsoft.com/office/drawing/2014/main" val="666112594"/>
                    </a:ext>
                  </a:extLst>
                </a:gridCol>
                <a:gridCol w="2743200">
                  <a:extLst>
                    <a:ext uri="{9D8B030D-6E8A-4147-A177-3AD203B41FA5}">
                      <a16:colId xmlns:a16="http://schemas.microsoft.com/office/drawing/2014/main" val="3776337321"/>
                    </a:ext>
                  </a:extLst>
                </a:gridCol>
              </a:tblGrid>
              <a:tr h="526500">
                <a:tc gridSpan="4">
                  <a:txBody>
                    <a:bodyPr/>
                    <a:lstStyle/>
                    <a:p>
                      <a:pPr algn="ctr"/>
                      <a:r>
                        <a:rPr lang="en-US" sz="1800"/>
                        <a:t>Comprehension Range</a:t>
                      </a:r>
                      <a:endParaRPr lang="en-GB" sz="1800"/>
                    </a:p>
                  </a:txBody>
                  <a:tcPr marL="90187" marR="90187" marT="45094" marB="45094">
                    <a:solidFill>
                      <a:srgbClr val="5B2D4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0752541"/>
                  </a:ext>
                </a:extLst>
              </a:tr>
              <a:tr h="533813">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957065262"/>
                  </a:ext>
                </a:extLst>
              </a:tr>
              <a:tr h="2402924">
                <a:tc>
                  <a:txBody>
                    <a:bodyPr/>
                    <a:lstStyle/>
                    <a:p>
                      <a:r>
                        <a:rPr lang="en-US" sz="1400"/>
                        <a:t>Administrative Roles</a:t>
                      </a:r>
                    </a:p>
                    <a:p>
                      <a:r>
                        <a:rPr lang="en-US" sz="1400"/>
                        <a:t>Customer Service Roles</a:t>
                      </a:r>
                    </a:p>
                    <a:p>
                      <a:r>
                        <a:rPr lang="en-US" sz="1400"/>
                        <a:t>Operational Roles</a:t>
                      </a:r>
                    </a:p>
                    <a:p>
                      <a:r>
                        <a:rPr lang="en-US" sz="1400"/>
                        <a:t>Commercial Roles</a:t>
                      </a:r>
                      <a:endParaRPr lang="en-GB" sz="1400"/>
                    </a:p>
                  </a:txBody>
                  <a:tcPr marL="88114" marR="88114" marT="44057" marB="44057"/>
                </a:tc>
                <a:tc>
                  <a:txBody>
                    <a:bodyPr/>
                    <a:lstStyle/>
                    <a:p>
                      <a:r>
                        <a:rPr lang="en-US" sz="1400"/>
                        <a:t>Verbal (V)</a:t>
                      </a:r>
                    </a:p>
                    <a:p>
                      <a:r>
                        <a:rPr lang="en-US" sz="1400"/>
                        <a:t>Numerical (N)</a:t>
                      </a:r>
                    </a:p>
                    <a:p>
                      <a:r>
                        <a:rPr lang="en-US" sz="1400"/>
                        <a:t>Error Checking (EC)</a:t>
                      </a:r>
                      <a:endParaRPr lang="en-GB" sz="1400"/>
                    </a:p>
                  </a:txBody>
                  <a:tcPr marL="88114" marR="88114" marT="44057" marB="44057"/>
                </a:tc>
                <a:tc>
                  <a:txBody>
                    <a:bodyPr/>
                    <a:lstStyle/>
                    <a:p>
                      <a:r>
                        <a:rPr lang="en-US" sz="1400"/>
                        <a:t>Mixed Occupational Group</a:t>
                      </a:r>
                    </a:p>
                    <a:p>
                      <a:r>
                        <a:rPr lang="en-US" sz="1400"/>
                        <a:t>Individual Contributors</a:t>
                      </a:r>
                    </a:p>
                    <a:p>
                      <a:r>
                        <a:rPr lang="en-US" sz="1400"/>
                        <a:t>Apprentices</a:t>
                      </a:r>
                    </a:p>
                    <a:p>
                      <a:r>
                        <a:rPr lang="en-US" sz="1400"/>
                        <a:t>Foundation (International Only)</a:t>
                      </a:r>
                      <a:endParaRPr lang="en-GB" sz="1400"/>
                    </a:p>
                  </a:txBody>
                  <a:tcPr marL="88114" marR="88114" marT="44057" marB="44057"/>
                </a:tc>
                <a:tc>
                  <a:txBody>
                    <a:bodyPr/>
                    <a:lstStyle/>
                    <a:p>
                      <a:r>
                        <a:rPr lang="en-US" sz="1400"/>
                        <a:t>Online</a:t>
                      </a:r>
                    </a:p>
                    <a:p>
                      <a:r>
                        <a:rPr lang="en-US" sz="1400"/>
                        <a:t>Unsupervised</a:t>
                      </a:r>
                    </a:p>
                    <a:p>
                      <a:endParaRPr lang="en-US" sz="1400"/>
                    </a:p>
                    <a:p>
                      <a:r>
                        <a:rPr lang="en-US" sz="1400" b="1"/>
                        <a:t>Combined Tests</a:t>
                      </a:r>
                    </a:p>
                    <a:p>
                      <a:pPr marL="285750" indent="-285750">
                        <a:buFont typeface="Arial" panose="020B0604020202020204" pitchFamily="34" charset="0"/>
                        <a:buChar char="•"/>
                      </a:pPr>
                      <a:r>
                        <a:rPr lang="en-US" sz="1400"/>
                        <a:t>Swift Comprehension Aptitude (V, N, EC)</a:t>
                      </a:r>
                    </a:p>
                    <a:p>
                      <a:pPr marL="285750" indent="-285750">
                        <a:buFont typeface="Arial" panose="020B0604020202020204" pitchFamily="34" charset="0"/>
                        <a:buChar char="•"/>
                      </a:pPr>
                      <a:r>
                        <a:rPr lang="en-US" sz="1400"/>
                        <a:t>Swift Comprehension Verbal &amp; Numerical (V, N)</a:t>
                      </a:r>
                    </a:p>
                    <a:p>
                      <a:pPr marL="0" indent="0">
                        <a:buFont typeface="Arial" panose="020B0604020202020204" pitchFamily="34" charset="0"/>
                        <a:buNone/>
                      </a:pPr>
                      <a:endParaRPr lang="en-US" sz="1400"/>
                    </a:p>
                    <a:p>
                      <a:pPr marL="0" indent="0">
                        <a:buFont typeface="Arial" panose="020B0604020202020204" pitchFamily="34" charset="0"/>
                        <a:buNone/>
                      </a:pPr>
                      <a:r>
                        <a:rPr lang="en-US" sz="1400" b="1"/>
                        <a:t>Single Tests</a:t>
                      </a:r>
                    </a:p>
                    <a:p>
                      <a:endParaRPr lang="en-GB" sz="1400"/>
                    </a:p>
                  </a:txBody>
                  <a:tcPr marL="88114" marR="88114" marT="44057" marB="44057"/>
                </a:tc>
                <a:extLst>
                  <a:ext uri="{0D108BD9-81ED-4DB2-BD59-A6C34878D82A}">
                    <a16:rowId xmlns:a16="http://schemas.microsoft.com/office/drawing/2014/main" val="819510548"/>
                  </a:ext>
                </a:extLst>
              </a:tr>
            </a:tbl>
          </a:graphicData>
        </a:graphic>
      </p:graphicFrame>
    </p:spTree>
    <p:extLst>
      <p:ext uri="{BB962C8B-B14F-4D97-AF65-F5344CB8AC3E}">
        <p14:creationId xmlns:p14="http://schemas.microsoft.com/office/powerpoint/2010/main" val="3249332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0A508-A3E0-7269-F914-29AB5C2F697A}"/>
              </a:ext>
            </a:extLst>
          </p:cNvPr>
          <p:cNvSpPr>
            <a:spLocks noGrp="1"/>
          </p:cNvSpPr>
          <p:nvPr>
            <p:ph type="title"/>
          </p:nvPr>
        </p:nvSpPr>
        <p:spPr/>
        <p:txBody>
          <a:bodyPr/>
          <a:lstStyle/>
          <a:p>
            <a:r>
              <a:rPr lang="en-GB">
                <a:solidFill>
                  <a:schemeClr val="bg1"/>
                </a:solidFill>
              </a:rPr>
              <a:t>Comprehension Aptitudes</a:t>
            </a:r>
          </a:p>
        </p:txBody>
      </p:sp>
      <p:sp>
        <p:nvSpPr>
          <p:cNvPr id="12" name="Content Placeholder 11">
            <a:extLst>
              <a:ext uri="{FF2B5EF4-FFF2-40B4-BE49-F238E27FC236}">
                <a16:creationId xmlns:a16="http://schemas.microsoft.com/office/drawing/2014/main" id="{49150390-0659-A329-3DA3-5D1E92BED124}"/>
              </a:ext>
            </a:extLst>
          </p:cNvPr>
          <p:cNvSpPr>
            <a:spLocks noGrp="1"/>
          </p:cNvSpPr>
          <p:nvPr>
            <p:ph sz="quarter" idx="13"/>
          </p:nvPr>
        </p:nvSpPr>
        <p:spPr/>
        <p:txBody>
          <a:bodyPr/>
          <a:lstStyle/>
          <a:p>
            <a:r>
              <a:rPr lang="en-GB">
                <a:solidFill>
                  <a:schemeClr val="accent1"/>
                </a:solidFill>
              </a:rPr>
              <a:t>Swift or single aptitudes</a:t>
            </a:r>
          </a:p>
        </p:txBody>
      </p:sp>
      <p:sp>
        <p:nvSpPr>
          <p:cNvPr id="16" name="Text Placeholder 2">
            <a:extLst>
              <a:ext uri="{FF2B5EF4-FFF2-40B4-BE49-F238E27FC236}">
                <a16:creationId xmlns:a16="http://schemas.microsoft.com/office/drawing/2014/main" id="{07F49D72-E5B7-F867-7589-59342065FD77}"/>
              </a:ext>
            </a:extLst>
          </p:cNvPr>
          <p:cNvSpPr txBox="1">
            <a:spLocks/>
          </p:cNvSpPr>
          <p:nvPr/>
        </p:nvSpPr>
        <p:spPr>
          <a:xfrm>
            <a:off x="501128" y="1845655"/>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Verbal</a:t>
            </a:r>
          </a:p>
        </p:txBody>
      </p:sp>
      <p:sp>
        <p:nvSpPr>
          <p:cNvPr id="17" name="Text Placeholder 2">
            <a:extLst>
              <a:ext uri="{FF2B5EF4-FFF2-40B4-BE49-F238E27FC236}">
                <a16:creationId xmlns:a16="http://schemas.microsoft.com/office/drawing/2014/main" id="{969EA6D5-5EC8-9B6A-0F4F-3A598EFF063F}"/>
              </a:ext>
            </a:extLst>
          </p:cNvPr>
          <p:cNvSpPr txBox="1">
            <a:spLocks/>
          </p:cNvSpPr>
          <p:nvPr/>
        </p:nvSpPr>
        <p:spPr>
          <a:xfrm>
            <a:off x="5514536" y="2811908"/>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Numerical</a:t>
            </a:r>
          </a:p>
        </p:txBody>
      </p:sp>
      <p:sp>
        <p:nvSpPr>
          <p:cNvPr id="18" name="Text Placeholder 2">
            <a:extLst>
              <a:ext uri="{FF2B5EF4-FFF2-40B4-BE49-F238E27FC236}">
                <a16:creationId xmlns:a16="http://schemas.microsoft.com/office/drawing/2014/main" id="{3E7D8ADC-2AF8-A45D-FEE9-FFBB1EDD2BEB}"/>
              </a:ext>
            </a:extLst>
          </p:cNvPr>
          <p:cNvSpPr txBox="1">
            <a:spLocks/>
          </p:cNvSpPr>
          <p:nvPr/>
        </p:nvSpPr>
        <p:spPr>
          <a:xfrm>
            <a:off x="7847284" y="3638657"/>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Error Checking</a:t>
            </a:r>
          </a:p>
        </p:txBody>
      </p:sp>
      <p:sp>
        <p:nvSpPr>
          <p:cNvPr id="19" name="TextBox 18">
            <a:extLst>
              <a:ext uri="{FF2B5EF4-FFF2-40B4-BE49-F238E27FC236}">
                <a16:creationId xmlns:a16="http://schemas.microsoft.com/office/drawing/2014/main" id="{C38B7C90-17F0-7399-D7D8-323E1E2A59F8}"/>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 name="Picture 1" descr="Graphical user interface, text, application, email&#10;&#10;Description automatically generated">
            <a:extLst>
              <a:ext uri="{FF2B5EF4-FFF2-40B4-BE49-F238E27FC236}">
                <a16:creationId xmlns:a16="http://schemas.microsoft.com/office/drawing/2014/main" id="{D38BB6F5-3B20-85A9-ED63-A7C323C6C58C}"/>
              </a:ext>
            </a:extLst>
          </p:cNvPr>
          <p:cNvPicPr>
            <a:picLocks noChangeAspect="1"/>
          </p:cNvPicPr>
          <p:nvPr/>
        </p:nvPicPr>
        <p:blipFill rotWithShape="1">
          <a:blip r:embed="rId3">
            <a:extLst>
              <a:ext uri="{28A0092B-C50C-407E-A947-70E740481C1C}">
                <a14:useLocalDpi xmlns:a14="http://schemas.microsoft.com/office/drawing/2010/main" val="0"/>
              </a:ext>
            </a:extLst>
          </a:blip>
          <a:srcRect b="9584"/>
          <a:stretch/>
        </p:blipFill>
        <p:spPr>
          <a:xfrm>
            <a:off x="501128" y="2226853"/>
            <a:ext cx="4681906" cy="2177992"/>
          </a:xfrm>
          <a:prstGeom prst="rect">
            <a:avLst/>
          </a:prstGeom>
          <a:effectLst>
            <a:outerShdw blurRad="139700" dist="63500" dir="2700000" algn="tl" rotWithShape="0">
              <a:prstClr val="black">
                <a:alpha val="40000"/>
              </a:prstClr>
            </a:outerShdw>
          </a:effectLst>
        </p:spPr>
      </p:pic>
      <p:pic>
        <p:nvPicPr>
          <p:cNvPr id="3" name="Picture 2" descr="Chart, pie chart&#10;&#10;Description automatically generated">
            <a:extLst>
              <a:ext uri="{FF2B5EF4-FFF2-40B4-BE49-F238E27FC236}">
                <a16:creationId xmlns:a16="http://schemas.microsoft.com/office/drawing/2014/main" id="{C0CF4E3F-576F-45F2-C933-3BF01AADFB02}"/>
              </a:ext>
            </a:extLst>
          </p:cNvPr>
          <p:cNvPicPr>
            <a:picLocks noChangeAspect="1"/>
          </p:cNvPicPr>
          <p:nvPr/>
        </p:nvPicPr>
        <p:blipFill rotWithShape="1">
          <a:blip r:embed="rId4">
            <a:extLst>
              <a:ext uri="{28A0092B-C50C-407E-A947-70E740481C1C}">
                <a14:useLocalDpi xmlns:a14="http://schemas.microsoft.com/office/drawing/2010/main" val="0"/>
              </a:ext>
            </a:extLst>
          </a:blip>
          <a:srcRect b="5104"/>
          <a:stretch/>
        </p:blipFill>
        <p:spPr>
          <a:xfrm>
            <a:off x="2842081" y="3219802"/>
            <a:ext cx="4681906" cy="2292051"/>
          </a:xfrm>
          <a:prstGeom prst="rect">
            <a:avLst/>
          </a:prstGeom>
          <a:effectLst>
            <a:outerShdw blurRad="139700" dist="63500" dir="2700000" algn="tl" rotWithShape="0">
              <a:prstClr val="black">
                <a:alpha val="40000"/>
              </a:prstClr>
            </a:outerShdw>
          </a:effectLst>
        </p:spPr>
      </p:pic>
      <p:pic>
        <p:nvPicPr>
          <p:cNvPr id="4" name="Picture 3">
            <a:extLst>
              <a:ext uri="{FF2B5EF4-FFF2-40B4-BE49-F238E27FC236}">
                <a16:creationId xmlns:a16="http://schemas.microsoft.com/office/drawing/2014/main" id="{DDD32CC3-B18A-B3D6-8CC8-8726952D1468}"/>
              </a:ext>
            </a:extLst>
          </p:cNvPr>
          <p:cNvPicPr>
            <a:picLocks noChangeAspect="1"/>
          </p:cNvPicPr>
          <p:nvPr/>
        </p:nvPicPr>
        <p:blipFill rotWithShape="1">
          <a:blip r:embed="rId5"/>
          <a:srcRect b="6218"/>
          <a:stretch/>
        </p:blipFill>
        <p:spPr>
          <a:xfrm>
            <a:off x="6476090" y="4084022"/>
            <a:ext cx="4681905" cy="2252921"/>
          </a:xfrm>
          <a:prstGeom prst="rect">
            <a:avLst/>
          </a:prstGeom>
          <a:effectLst>
            <a:outerShdw blurRad="139700" dist="63500" dir="2700000" algn="tl" rotWithShape="0">
              <a:prstClr val="black">
                <a:alpha val="40000"/>
              </a:prstClr>
            </a:outerShdw>
          </a:effectLst>
        </p:spPr>
      </p:pic>
    </p:spTree>
    <p:extLst>
      <p:ext uri="{BB962C8B-B14F-4D97-AF65-F5344CB8AC3E}">
        <p14:creationId xmlns:p14="http://schemas.microsoft.com/office/powerpoint/2010/main" val="342241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B696E48A-B761-4E57-F7D2-555E802AACA1}"/>
              </a:ext>
            </a:extLst>
          </p:cNvPr>
          <p:cNvGraphicFramePr>
            <a:graphicFrameLocks noGrp="1"/>
          </p:cNvGraphicFramePr>
          <p:nvPr/>
        </p:nvGraphicFramePr>
        <p:xfrm>
          <a:off x="2032000" y="1529080"/>
          <a:ext cx="8128000" cy="1686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757429352"/>
                    </a:ext>
                  </a:extLst>
                </a:gridCol>
                <a:gridCol w="2032000">
                  <a:extLst>
                    <a:ext uri="{9D8B030D-6E8A-4147-A177-3AD203B41FA5}">
                      <a16:colId xmlns:a16="http://schemas.microsoft.com/office/drawing/2014/main" val="3294903336"/>
                    </a:ext>
                  </a:extLst>
                </a:gridCol>
                <a:gridCol w="2032000">
                  <a:extLst>
                    <a:ext uri="{9D8B030D-6E8A-4147-A177-3AD203B41FA5}">
                      <a16:colId xmlns:a16="http://schemas.microsoft.com/office/drawing/2014/main" val="582084644"/>
                    </a:ext>
                  </a:extLst>
                </a:gridCol>
                <a:gridCol w="2032000">
                  <a:extLst>
                    <a:ext uri="{9D8B030D-6E8A-4147-A177-3AD203B41FA5}">
                      <a16:colId xmlns:a16="http://schemas.microsoft.com/office/drawing/2014/main" val="2462030372"/>
                    </a:ext>
                  </a:extLst>
                </a:gridCol>
              </a:tblGrid>
              <a:tr h="370840">
                <a:tc gridSpan="4">
                  <a:txBody>
                    <a:bodyPr/>
                    <a:lstStyle/>
                    <a:p>
                      <a:pPr algn="ctr"/>
                      <a:r>
                        <a:rPr lang="en-US"/>
                        <a:t>Technical Range</a:t>
                      </a:r>
                      <a:endParaRPr lang="en-GB"/>
                    </a:p>
                  </a:txBody>
                  <a:tcPr>
                    <a:solidFill>
                      <a:srgbClr val="75788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1264210"/>
                  </a:ext>
                </a:extLst>
              </a:tr>
              <a:tr h="370840">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390082736"/>
                  </a:ext>
                </a:extLst>
              </a:tr>
              <a:tr h="370840">
                <a:tc>
                  <a:txBody>
                    <a:bodyPr/>
                    <a:lstStyle/>
                    <a:p>
                      <a:r>
                        <a:rPr lang="en-US" sz="1400"/>
                        <a:t>Production Roles</a:t>
                      </a:r>
                    </a:p>
                    <a:p>
                      <a:r>
                        <a:rPr lang="en-US" sz="1400"/>
                        <a:t>Construction Roles</a:t>
                      </a:r>
                    </a:p>
                    <a:p>
                      <a:r>
                        <a:rPr lang="en-US" sz="1400"/>
                        <a:t>Engineering Roles</a:t>
                      </a:r>
                    </a:p>
                    <a:p>
                      <a:r>
                        <a:rPr lang="en-US" sz="1400"/>
                        <a:t>Scientific Roles</a:t>
                      </a:r>
                      <a:endParaRPr lang="en-GB" sz="1400"/>
                    </a:p>
                  </a:txBody>
                  <a:tcPr/>
                </a:tc>
                <a:tc>
                  <a:txBody>
                    <a:bodyPr/>
                    <a:lstStyle/>
                    <a:p>
                      <a:r>
                        <a:rPr lang="en-US" sz="1400"/>
                        <a:t>Spatial</a:t>
                      </a:r>
                      <a:endParaRPr lang="en-GB" sz="1400"/>
                    </a:p>
                    <a:p>
                      <a:r>
                        <a:rPr lang="en-GB" sz="1400"/>
                        <a:t>Mechanical</a:t>
                      </a:r>
                    </a:p>
                    <a:p>
                      <a:r>
                        <a:rPr lang="en-GB" sz="1400"/>
                        <a:t>Diagrammatic</a:t>
                      </a:r>
                    </a:p>
                    <a:p>
                      <a:endParaRPr lang="en-US" sz="1400"/>
                    </a:p>
                  </a:txBody>
                  <a:tcPr/>
                </a:tc>
                <a:tc>
                  <a:txBody>
                    <a:bodyPr/>
                    <a:lstStyle/>
                    <a:p>
                      <a:r>
                        <a:rPr lang="en-US" sz="1400"/>
                        <a:t>Mixed Occupational Group</a:t>
                      </a:r>
                    </a:p>
                    <a:p>
                      <a:r>
                        <a:rPr lang="en-US" sz="1400"/>
                        <a:t>Apprentices</a:t>
                      </a:r>
                      <a:endParaRPr lang="en-GB" sz="1400"/>
                    </a:p>
                  </a:txBody>
                  <a:tcPr/>
                </a:tc>
                <a:tc>
                  <a:txBody>
                    <a:bodyPr/>
                    <a:lstStyle/>
                    <a:p>
                      <a:r>
                        <a:rPr lang="en-US" sz="1400"/>
                        <a:t>Online</a:t>
                      </a:r>
                    </a:p>
                    <a:p>
                      <a:r>
                        <a:rPr lang="en-US" sz="1400"/>
                        <a:t>Unsupervised </a:t>
                      </a:r>
                    </a:p>
                    <a:p>
                      <a:r>
                        <a:rPr lang="en-US" sz="1400"/>
                        <a:t>Swift Combination and Single</a:t>
                      </a:r>
                      <a:endParaRPr lang="en-GB" sz="1400"/>
                    </a:p>
                  </a:txBody>
                  <a:tcPr/>
                </a:tc>
                <a:extLst>
                  <a:ext uri="{0D108BD9-81ED-4DB2-BD59-A6C34878D82A}">
                    <a16:rowId xmlns:a16="http://schemas.microsoft.com/office/drawing/2014/main" val="821808723"/>
                  </a:ext>
                </a:extLst>
              </a:tr>
            </a:tbl>
          </a:graphicData>
        </a:graphic>
      </p:graphicFrame>
      <p:graphicFrame>
        <p:nvGraphicFramePr>
          <p:cNvPr id="5" name="Table 5">
            <a:extLst>
              <a:ext uri="{FF2B5EF4-FFF2-40B4-BE49-F238E27FC236}">
                <a16:creationId xmlns:a16="http://schemas.microsoft.com/office/drawing/2014/main" id="{708978DD-6A63-2016-FA09-1BA8933DED24}"/>
              </a:ext>
            </a:extLst>
          </p:cNvPr>
          <p:cNvGraphicFramePr>
            <a:graphicFrameLocks noGrp="1"/>
          </p:cNvGraphicFramePr>
          <p:nvPr/>
        </p:nvGraphicFramePr>
        <p:xfrm>
          <a:off x="2028094" y="3822892"/>
          <a:ext cx="8128000" cy="2326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757429352"/>
                    </a:ext>
                  </a:extLst>
                </a:gridCol>
                <a:gridCol w="2032000">
                  <a:extLst>
                    <a:ext uri="{9D8B030D-6E8A-4147-A177-3AD203B41FA5}">
                      <a16:colId xmlns:a16="http://schemas.microsoft.com/office/drawing/2014/main" val="3294903336"/>
                    </a:ext>
                  </a:extLst>
                </a:gridCol>
                <a:gridCol w="2032000">
                  <a:extLst>
                    <a:ext uri="{9D8B030D-6E8A-4147-A177-3AD203B41FA5}">
                      <a16:colId xmlns:a16="http://schemas.microsoft.com/office/drawing/2014/main" val="582084644"/>
                    </a:ext>
                  </a:extLst>
                </a:gridCol>
                <a:gridCol w="2032000">
                  <a:extLst>
                    <a:ext uri="{9D8B030D-6E8A-4147-A177-3AD203B41FA5}">
                      <a16:colId xmlns:a16="http://schemas.microsoft.com/office/drawing/2014/main" val="2462030372"/>
                    </a:ext>
                  </a:extLst>
                </a:gridCol>
              </a:tblGrid>
              <a:tr h="370840">
                <a:tc gridSpan="4">
                  <a:txBody>
                    <a:bodyPr/>
                    <a:lstStyle/>
                    <a:p>
                      <a:pPr algn="ctr"/>
                      <a:r>
                        <a:rPr lang="en-US"/>
                        <a:t>Swift Apprentice Ability</a:t>
                      </a:r>
                      <a:endParaRPr lang="en-GB"/>
                    </a:p>
                  </a:txBody>
                  <a:tcPr>
                    <a:solidFill>
                      <a:srgbClr val="953525"/>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1264210"/>
                  </a:ext>
                </a:extLst>
              </a:tr>
              <a:tr h="370840">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390082736"/>
                  </a:ext>
                </a:extLst>
              </a:tr>
              <a:tr h="370840">
                <a:tc>
                  <a:txBody>
                    <a:bodyPr/>
                    <a:lstStyle/>
                    <a:p>
                      <a:r>
                        <a:rPr lang="en-US" sz="1400"/>
                        <a:t>Apprentices</a:t>
                      </a:r>
                      <a:endParaRPr lang="en-GB" sz="1400"/>
                    </a:p>
                  </a:txBody>
                  <a:tcPr/>
                </a:tc>
                <a:tc>
                  <a:txBody>
                    <a:bodyPr/>
                    <a:lstStyle/>
                    <a:p>
                      <a:r>
                        <a:rPr lang="en-US" sz="1400"/>
                        <a:t>Verbal</a:t>
                      </a:r>
                    </a:p>
                    <a:p>
                      <a:r>
                        <a:rPr lang="en-US" sz="1400"/>
                        <a:t>Numerical</a:t>
                      </a:r>
                    </a:p>
                    <a:p>
                      <a:r>
                        <a:rPr lang="en-US" sz="1400"/>
                        <a:t>Error Checking</a:t>
                      </a:r>
                    </a:p>
                    <a:p>
                      <a:r>
                        <a:rPr lang="en-US" sz="1400"/>
                        <a:t>Spatial</a:t>
                      </a:r>
                    </a:p>
                    <a:p>
                      <a:r>
                        <a:rPr lang="en-US" sz="1400"/>
                        <a:t>Mechanical</a:t>
                      </a:r>
                    </a:p>
                    <a:p>
                      <a:r>
                        <a:rPr lang="en-US" sz="1400"/>
                        <a:t>Diagrammatic</a:t>
                      </a:r>
                      <a:endParaRPr lang="en-GB" sz="1400"/>
                    </a:p>
                    <a:p>
                      <a:endParaRPr lang="en-US" sz="1400"/>
                    </a:p>
                  </a:txBody>
                  <a:tcPr/>
                </a:tc>
                <a:tc>
                  <a:txBody>
                    <a:bodyPr/>
                    <a:lstStyle/>
                    <a:p>
                      <a:r>
                        <a:rPr lang="en-US" sz="1400"/>
                        <a:t>Apprentices</a:t>
                      </a:r>
                      <a:endParaRPr lang="en-GB" sz="1400"/>
                    </a:p>
                  </a:txBody>
                  <a:tcPr/>
                </a:tc>
                <a:tc>
                  <a:txBody>
                    <a:bodyPr/>
                    <a:lstStyle/>
                    <a:p>
                      <a:r>
                        <a:rPr lang="en-US" sz="1400"/>
                        <a:t>Online</a:t>
                      </a:r>
                    </a:p>
                    <a:p>
                      <a:r>
                        <a:rPr lang="en-US" sz="1400"/>
                        <a:t>Unsupervised</a:t>
                      </a:r>
                    </a:p>
                    <a:p>
                      <a:r>
                        <a:rPr lang="en-US" sz="1400"/>
                        <a:t>Swift Apprentice Aptitude</a:t>
                      </a:r>
                      <a:endParaRPr lang="en-GB" sz="1400"/>
                    </a:p>
                  </a:txBody>
                  <a:tcPr/>
                </a:tc>
                <a:extLst>
                  <a:ext uri="{0D108BD9-81ED-4DB2-BD59-A6C34878D82A}">
                    <a16:rowId xmlns:a16="http://schemas.microsoft.com/office/drawing/2014/main" val="821808723"/>
                  </a:ext>
                </a:extLst>
              </a:tr>
            </a:tbl>
          </a:graphicData>
        </a:graphic>
      </p:graphicFrame>
      <p:sp>
        <p:nvSpPr>
          <p:cNvPr id="9" name="Title 1">
            <a:extLst>
              <a:ext uri="{FF2B5EF4-FFF2-40B4-BE49-F238E27FC236}">
                <a16:creationId xmlns:a16="http://schemas.microsoft.com/office/drawing/2014/main" id="{DEB58855-E5D5-4219-7D61-909C0C6D8846}"/>
              </a:ext>
            </a:extLst>
          </p:cNvPr>
          <p:cNvSpPr>
            <a:spLocks noGrp="1"/>
          </p:cNvSpPr>
          <p:nvPr>
            <p:ph type="title"/>
          </p:nvPr>
        </p:nvSpPr>
        <p:spPr>
          <a:xfrm>
            <a:off x="339725" y="434975"/>
            <a:ext cx="10515600" cy="719138"/>
          </a:xfrm>
        </p:spPr>
        <p:txBody>
          <a:bodyPr/>
          <a:lstStyle/>
          <a:p>
            <a:r>
              <a:rPr lang="en-US" i="0" u="none" strike="noStrike">
                <a:effectLst/>
                <a:latin typeface="Arial" panose="020B0604020202020204" pitchFamily="34" charset="0"/>
              </a:rPr>
              <a:t>Saville Assessment Aptitude tests</a:t>
            </a:r>
            <a:r>
              <a:rPr lang="en-US" i="0">
                <a:effectLst/>
                <a:latin typeface="Arial" panose="020B0604020202020204" pitchFamily="34" charset="0"/>
              </a:rPr>
              <a:t>​</a:t>
            </a:r>
            <a:endParaRPr lang="en-GB"/>
          </a:p>
        </p:txBody>
      </p:sp>
    </p:spTree>
    <p:extLst>
      <p:ext uri="{BB962C8B-B14F-4D97-AF65-F5344CB8AC3E}">
        <p14:creationId xmlns:p14="http://schemas.microsoft.com/office/powerpoint/2010/main" val="2651488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0A508-A3E0-7269-F914-29AB5C2F697A}"/>
              </a:ext>
            </a:extLst>
          </p:cNvPr>
          <p:cNvSpPr>
            <a:spLocks noGrp="1"/>
          </p:cNvSpPr>
          <p:nvPr>
            <p:ph type="title"/>
          </p:nvPr>
        </p:nvSpPr>
        <p:spPr/>
        <p:txBody>
          <a:bodyPr/>
          <a:lstStyle/>
          <a:p>
            <a:r>
              <a:rPr lang="en-GB">
                <a:solidFill>
                  <a:schemeClr val="bg1"/>
                </a:solidFill>
              </a:rPr>
              <a:t>Technical Aptitudes</a:t>
            </a:r>
          </a:p>
        </p:txBody>
      </p:sp>
      <p:sp>
        <p:nvSpPr>
          <p:cNvPr id="12" name="Content Placeholder 11">
            <a:extLst>
              <a:ext uri="{FF2B5EF4-FFF2-40B4-BE49-F238E27FC236}">
                <a16:creationId xmlns:a16="http://schemas.microsoft.com/office/drawing/2014/main" id="{49150390-0659-A329-3DA3-5D1E92BED124}"/>
              </a:ext>
            </a:extLst>
          </p:cNvPr>
          <p:cNvSpPr>
            <a:spLocks noGrp="1"/>
          </p:cNvSpPr>
          <p:nvPr>
            <p:ph sz="quarter" idx="13"/>
          </p:nvPr>
        </p:nvSpPr>
        <p:spPr/>
        <p:txBody>
          <a:bodyPr/>
          <a:lstStyle/>
          <a:p>
            <a:r>
              <a:rPr lang="en-GB">
                <a:solidFill>
                  <a:schemeClr val="accent1"/>
                </a:solidFill>
              </a:rPr>
              <a:t>Swift or single aptitudes</a:t>
            </a:r>
          </a:p>
        </p:txBody>
      </p:sp>
      <p:sp>
        <p:nvSpPr>
          <p:cNvPr id="16" name="Text Placeholder 2">
            <a:extLst>
              <a:ext uri="{FF2B5EF4-FFF2-40B4-BE49-F238E27FC236}">
                <a16:creationId xmlns:a16="http://schemas.microsoft.com/office/drawing/2014/main" id="{07F49D72-E5B7-F867-7589-59342065FD77}"/>
              </a:ext>
            </a:extLst>
          </p:cNvPr>
          <p:cNvSpPr txBox="1">
            <a:spLocks/>
          </p:cNvSpPr>
          <p:nvPr/>
        </p:nvSpPr>
        <p:spPr>
          <a:xfrm>
            <a:off x="501128" y="1845655"/>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Spatial</a:t>
            </a:r>
          </a:p>
        </p:txBody>
      </p:sp>
      <p:sp>
        <p:nvSpPr>
          <p:cNvPr id="17" name="Text Placeholder 2">
            <a:extLst>
              <a:ext uri="{FF2B5EF4-FFF2-40B4-BE49-F238E27FC236}">
                <a16:creationId xmlns:a16="http://schemas.microsoft.com/office/drawing/2014/main" id="{969EA6D5-5EC8-9B6A-0F4F-3A598EFF063F}"/>
              </a:ext>
            </a:extLst>
          </p:cNvPr>
          <p:cNvSpPr txBox="1">
            <a:spLocks/>
          </p:cNvSpPr>
          <p:nvPr/>
        </p:nvSpPr>
        <p:spPr>
          <a:xfrm>
            <a:off x="5514536" y="2811908"/>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Mechanical</a:t>
            </a:r>
          </a:p>
        </p:txBody>
      </p:sp>
      <p:sp>
        <p:nvSpPr>
          <p:cNvPr id="18" name="Text Placeholder 2">
            <a:extLst>
              <a:ext uri="{FF2B5EF4-FFF2-40B4-BE49-F238E27FC236}">
                <a16:creationId xmlns:a16="http://schemas.microsoft.com/office/drawing/2014/main" id="{3E7D8ADC-2AF8-A45D-FEE9-FFBB1EDD2BEB}"/>
              </a:ext>
            </a:extLst>
          </p:cNvPr>
          <p:cNvSpPr txBox="1">
            <a:spLocks/>
          </p:cNvSpPr>
          <p:nvPr/>
        </p:nvSpPr>
        <p:spPr>
          <a:xfrm>
            <a:off x="7847284" y="3638657"/>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white"/>
                </a:solidFill>
                <a:effectLst/>
                <a:uLnTx/>
                <a:uFillTx/>
                <a:latin typeface="Arial"/>
                <a:ea typeface="Roboto" panose="02000000000000000000" pitchFamily="2" charset="0"/>
                <a:cs typeface="Times New Roman" panose="02020603050405020304" pitchFamily="18" charset="0"/>
              </a:rPr>
              <a:t>Diagrammatic</a:t>
            </a:r>
          </a:p>
        </p:txBody>
      </p:sp>
      <p:sp>
        <p:nvSpPr>
          <p:cNvPr id="19" name="TextBox 18">
            <a:extLst>
              <a:ext uri="{FF2B5EF4-FFF2-40B4-BE49-F238E27FC236}">
                <a16:creationId xmlns:a16="http://schemas.microsoft.com/office/drawing/2014/main" id="{C38B7C90-17F0-7399-D7D8-323E1E2A59F8}"/>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5" name="Picture 4" descr="Diagram&#10;&#10;Description automatically generated">
            <a:extLst>
              <a:ext uri="{FF2B5EF4-FFF2-40B4-BE49-F238E27FC236}">
                <a16:creationId xmlns:a16="http://schemas.microsoft.com/office/drawing/2014/main" id="{BFACEFE4-C40D-5D67-758C-63B960417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28" y="2227097"/>
            <a:ext cx="4681906" cy="2403806"/>
          </a:xfrm>
          <a:prstGeom prst="rect">
            <a:avLst/>
          </a:prstGeom>
          <a:effectLst>
            <a:outerShdw blurRad="139700" dist="63500" dir="2700000" algn="tl" rotWithShape="0">
              <a:prstClr val="black">
                <a:alpha val="40000"/>
              </a:prstClr>
            </a:outerShdw>
          </a:effectLst>
        </p:spPr>
      </p:pic>
      <p:pic>
        <p:nvPicPr>
          <p:cNvPr id="6" name="Picture 5" descr="A picture containing text&#10;&#10;Description automatically generated">
            <a:extLst>
              <a:ext uri="{FF2B5EF4-FFF2-40B4-BE49-F238E27FC236}">
                <a16:creationId xmlns:a16="http://schemas.microsoft.com/office/drawing/2014/main" id="{E454800D-A73C-ECBF-A3A1-917212908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599" y="3140979"/>
            <a:ext cx="4681906" cy="2416633"/>
          </a:xfrm>
          <a:prstGeom prst="rect">
            <a:avLst/>
          </a:prstGeom>
          <a:effectLst>
            <a:outerShdw blurRad="139700" dist="63500" dir="2700000" algn="tl" rotWithShape="0">
              <a:prstClr val="black">
                <a:alpha val="40000"/>
              </a:prstClr>
            </a:outerShdw>
          </a:effectLst>
        </p:spPr>
      </p:pic>
      <p:pic>
        <p:nvPicPr>
          <p:cNvPr id="7" name="Picture 6">
            <a:extLst>
              <a:ext uri="{FF2B5EF4-FFF2-40B4-BE49-F238E27FC236}">
                <a16:creationId xmlns:a16="http://schemas.microsoft.com/office/drawing/2014/main" id="{C12657CD-5994-2BE9-2BA6-536EEEB8F859}"/>
              </a:ext>
            </a:extLst>
          </p:cNvPr>
          <p:cNvPicPr>
            <a:picLocks noChangeAspect="1"/>
          </p:cNvPicPr>
          <p:nvPr/>
        </p:nvPicPr>
        <p:blipFill>
          <a:blip r:embed="rId5"/>
          <a:stretch>
            <a:fillRect/>
          </a:stretch>
        </p:blipFill>
        <p:spPr>
          <a:xfrm>
            <a:off x="6613519" y="4097895"/>
            <a:ext cx="4681905" cy="2515354"/>
          </a:xfrm>
          <a:prstGeom prst="rect">
            <a:avLst/>
          </a:prstGeom>
          <a:effectLst>
            <a:outerShdw blurRad="139700" dist="63500" dir="2700000" algn="tl" rotWithShape="0">
              <a:prstClr val="black">
                <a:alpha val="40000"/>
              </a:prstClr>
            </a:outerShdw>
          </a:effectLst>
        </p:spPr>
      </p:pic>
    </p:spTree>
    <p:extLst>
      <p:ext uri="{BB962C8B-B14F-4D97-AF65-F5344CB8AC3E}">
        <p14:creationId xmlns:p14="http://schemas.microsoft.com/office/powerpoint/2010/main" val="41479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990A508-A3E0-7269-F914-29AB5C2F697A}"/>
              </a:ext>
            </a:extLst>
          </p:cNvPr>
          <p:cNvSpPr>
            <a:spLocks noGrp="1"/>
          </p:cNvSpPr>
          <p:nvPr>
            <p:ph type="title"/>
          </p:nvPr>
        </p:nvSpPr>
        <p:spPr/>
        <p:txBody>
          <a:bodyPr/>
          <a:lstStyle/>
          <a:p>
            <a:r>
              <a:rPr lang="en-GB">
                <a:solidFill>
                  <a:schemeClr val="bg1"/>
                </a:solidFill>
              </a:rPr>
              <a:t>Swift Apprentice Aptitude</a:t>
            </a:r>
          </a:p>
        </p:txBody>
      </p:sp>
      <p:sp>
        <p:nvSpPr>
          <p:cNvPr id="19" name="TextBox 18">
            <a:extLst>
              <a:ext uri="{FF2B5EF4-FFF2-40B4-BE49-F238E27FC236}">
                <a16:creationId xmlns:a16="http://schemas.microsoft.com/office/drawing/2014/main" id="{C38B7C90-17F0-7399-D7D8-323E1E2A59F8}"/>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33347A34-8653-5159-3874-135072877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995" y="1522319"/>
            <a:ext cx="3501139" cy="1807101"/>
          </a:xfrm>
          <a:prstGeom prst="rect">
            <a:avLst/>
          </a:prstGeom>
          <a:effectLst>
            <a:outerShdw blurRad="139700" dist="63500" dir="2700000" algn="tl" rotWithShape="0">
              <a:prstClr val="black">
                <a:alpha val="40000"/>
              </a:prst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34C2C81C-AA93-E691-9EAA-945EE42E6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85" y="1523247"/>
            <a:ext cx="3501139" cy="1806173"/>
          </a:xfrm>
          <a:prstGeom prst="rect">
            <a:avLst/>
          </a:prstGeom>
          <a:effectLst>
            <a:outerShdw blurRad="139700" dist="63500" dir="2700000" algn="tl" rotWithShape="0">
              <a:prstClr val="black">
                <a:alpha val="40000"/>
              </a:prstClr>
            </a:outerShdw>
          </a:effectLst>
        </p:spPr>
      </p:pic>
      <p:pic>
        <p:nvPicPr>
          <p:cNvPr id="9" name="Picture 8" descr="A picture containing diagram&#10;&#10;Description automatically generated">
            <a:extLst>
              <a:ext uri="{FF2B5EF4-FFF2-40B4-BE49-F238E27FC236}">
                <a16:creationId xmlns:a16="http://schemas.microsoft.com/office/drawing/2014/main" id="{41393CEC-8518-0AF6-B5A6-C7D06F533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22" y="2928099"/>
            <a:ext cx="3501139" cy="1806113"/>
          </a:xfrm>
          <a:prstGeom prst="rect">
            <a:avLst/>
          </a:prstGeom>
          <a:effectLst>
            <a:outerShdw blurRad="139700" dist="63500" dir="2700000" algn="tl" rotWithShape="0">
              <a:prstClr val="black">
                <a:alpha val="40000"/>
              </a:prstClr>
            </a:outerShdw>
          </a:effectLst>
        </p:spPr>
      </p:pic>
      <p:pic>
        <p:nvPicPr>
          <p:cNvPr id="11" name="Picture 10" descr="Graphical user interface&#10;&#10;Description automatically generated">
            <a:extLst>
              <a:ext uri="{FF2B5EF4-FFF2-40B4-BE49-F238E27FC236}">
                <a16:creationId xmlns:a16="http://schemas.microsoft.com/office/drawing/2014/main" id="{500F5176-C52A-4998-8A87-85DA3DF656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729" y="4253376"/>
            <a:ext cx="3501139" cy="1836058"/>
          </a:xfrm>
          <a:prstGeom prst="rect">
            <a:avLst/>
          </a:prstGeom>
          <a:effectLst>
            <a:outerShdw blurRad="139700" dist="63500" dir="2700000" algn="tl" rotWithShape="0">
              <a:prstClr val="black">
                <a:alpha val="40000"/>
              </a:prstClr>
            </a:outerShdw>
          </a:effectLst>
        </p:spPr>
      </p:pic>
      <p:pic>
        <p:nvPicPr>
          <p:cNvPr id="13" name="Picture 12" descr="Chart, pie chart&#10;&#10;Description automatically generated">
            <a:extLst>
              <a:ext uri="{FF2B5EF4-FFF2-40B4-BE49-F238E27FC236}">
                <a16:creationId xmlns:a16="http://schemas.microsoft.com/office/drawing/2014/main" id="{716E7EEE-4637-03EE-0289-BC8A60F71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4285" y="2927998"/>
            <a:ext cx="3501139" cy="1805185"/>
          </a:xfrm>
          <a:prstGeom prst="rect">
            <a:avLst/>
          </a:prstGeom>
          <a:effectLst>
            <a:outerShdw blurRad="139700" dist="63500" dir="2700000" algn="tl" rotWithShape="0">
              <a:prstClr val="black">
                <a:alpha val="40000"/>
              </a:prstClr>
            </a:outerShdw>
          </a:effectLst>
        </p:spPr>
      </p:pic>
      <p:pic>
        <p:nvPicPr>
          <p:cNvPr id="14" name="Picture 13" descr="Table&#10;&#10;Description automatically generated">
            <a:extLst>
              <a:ext uri="{FF2B5EF4-FFF2-40B4-BE49-F238E27FC236}">
                <a16:creationId xmlns:a16="http://schemas.microsoft.com/office/drawing/2014/main" id="{463FC4CD-BF4C-4528-B700-F38F72000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3712" y="4253275"/>
            <a:ext cx="3501139" cy="1807101"/>
          </a:xfrm>
          <a:prstGeom prst="rect">
            <a:avLst/>
          </a:prstGeom>
          <a:effectLst>
            <a:outerShdw blurRad="139700" dist="63500" dir="2700000" algn="tl" rotWithShape="0">
              <a:prstClr val="black">
                <a:alpha val="40000"/>
              </a:prstClr>
            </a:outerShdw>
          </a:effectLst>
        </p:spPr>
      </p:pic>
      <p:sp>
        <p:nvSpPr>
          <p:cNvPr id="15" name="Text Placeholder 2">
            <a:extLst>
              <a:ext uri="{FF2B5EF4-FFF2-40B4-BE49-F238E27FC236}">
                <a16:creationId xmlns:a16="http://schemas.microsoft.com/office/drawing/2014/main" id="{3F4D8495-8E40-5AF6-6E7C-EE510FA91963}"/>
              </a:ext>
            </a:extLst>
          </p:cNvPr>
          <p:cNvSpPr txBox="1">
            <a:spLocks/>
          </p:cNvSpPr>
          <p:nvPr/>
        </p:nvSpPr>
        <p:spPr>
          <a:xfrm>
            <a:off x="10164716" y="1834713"/>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Spatial</a:t>
            </a:r>
          </a:p>
        </p:txBody>
      </p:sp>
      <p:sp>
        <p:nvSpPr>
          <p:cNvPr id="20" name="Text Placeholder 2">
            <a:extLst>
              <a:ext uri="{FF2B5EF4-FFF2-40B4-BE49-F238E27FC236}">
                <a16:creationId xmlns:a16="http://schemas.microsoft.com/office/drawing/2014/main" id="{240AEBEA-3DA4-11F0-5FA1-1CA85C60EBE3}"/>
              </a:ext>
            </a:extLst>
          </p:cNvPr>
          <p:cNvSpPr txBox="1">
            <a:spLocks/>
          </p:cNvSpPr>
          <p:nvPr/>
        </p:nvSpPr>
        <p:spPr>
          <a:xfrm>
            <a:off x="6161502" y="3804694"/>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Mechanical</a:t>
            </a:r>
          </a:p>
        </p:txBody>
      </p:sp>
      <p:sp>
        <p:nvSpPr>
          <p:cNvPr id="21" name="Text Placeholder 2">
            <a:extLst>
              <a:ext uri="{FF2B5EF4-FFF2-40B4-BE49-F238E27FC236}">
                <a16:creationId xmlns:a16="http://schemas.microsoft.com/office/drawing/2014/main" id="{38073B82-3E0B-5AA8-3C07-6E3F3F4BC16D}"/>
              </a:ext>
            </a:extLst>
          </p:cNvPr>
          <p:cNvSpPr txBox="1">
            <a:spLocks/>
          </p:cNvSpPr>
          <p:nvPr/>
        </p:nvSpPr>
        <p:spPr>
          <a:xfrm>
            <a:off x="6663579" y="5296805"/>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Diagrammatic</a:t>
            </a:r>
          </a:p>
        </p:txBody>
      </p:sp>
      <p:sp>
        <p:nvSpPr>
          <p:cNvPr id="22" name="Text Placeholder 2">
            <a:extLst>
              <a:ext uri="{FF2B5EF4-FFF2-40B4-BE49-F238E27FC236}">
                <a16:creationId xmlns:a16="http://schemas.microsoft.com/office/drawing/2014/main" id="{A9C5C334-570B-0766-5F3C-8B1C7E0A6741}"/>
              </a:ext>
            </a:extLst>
          </p:cNvPr>
          <p:cNvSpPr txBox="1">
            <a:spLocks/>
          </p:cNvSpPr>
          <p:nvPr/>
        </p:nvSpPr>
        <p:spPr>
          <a:xfrm>
            <a:off x="4430806" y="2008289"/>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Verbal</a:t>
            </a:r>
          </a:p>
        </p:txBody>
      </p:sp>
      <p:sp>
        <p:nvSpPr>
          <p:cNvPr id="23" name="Text Placeholder 2">
            <a:extLst>
              <a:ext uri="{FF2B5EF4-FFF2-40B4-BE49-F238E27FC236}">
                <a16:creationId xmlns:a16="http://schemas.microsoft.com/office/drawing/2014/main" id="{8B107367-3D94-E478-C964-960FEF2FD3E3}"/>
              </a:ext>
            </a:extLst>
          </p:cNvPr>
          <p:cNvSpPr txBox="1">
            <a:spLocks/>
          </p:cNvSpPr>
          <p:nvPr/>
        </p:nvSpPr>
        <p:spPr>
          <a:xfrm>
            <a:off x="457198" y="3760125"/>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Numerical</a:t>
            </a:r>
          </a:p>
        </p:txBody>
      </p:sp>
      <p:sp>
        <p:nvSpPr>
          <p:cNvPr id="24" name="Text Placeholder 2">
            <a:extLst>
              <a:ext uri="{FF2B5EF4-FFF2-40B4-BE49-F238E27FC236}">
                <a16:creationId xmlns:a16="http://schemas.microsoft.com/office/drawing/2014/main" id="{A2471927-6213-F98C-29F2-B7A82C1102DA}"/>
              </a:ext>
            </a:extLst>
          </p:cNvPr>
          <p:cNvSpPr txBox="1">
            <a:spLocks/>
          </p:cNvSpPr>
          <p:nvPr/>
        </p:nvSpPr>
        <p:spPr>
          <a:xfrm>
            <a:off x="795085" y="5296703"/>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D1D3DB"/>
                </a:solidFill>
                <a:effectLst/>
                <a:uLnTx/>
                <a:uFillTx/>
                <a:latin typeface="Arial"/>
                <a:ea typeface="Roboto" panose="02000000000000000000" pitchFamily="2" charset="0"/>
                <a:cs typeface="Times New Roman" panose="02020603050405020304" pitchFamily="18" charset="0"/>
              </a:rPr>
              <a:t>Error Checking</a:t>
            </a:r>
          </a:p>
        </p:txBody>
      </p:sp>
    </p:spTree>
    <p:extLst>
      <p:ext uri="{BB962C8B-B14F-4D97-AF65-F5344CB8AC3E}">
        <p14:creationId xmlns:p14="http://schemas.microsoft.com/office/powerpoint/2010/main" val="113908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E3CDF5F-7B45-852D-C1A7-797B979436F8}"/>
              </a:ext>
            </a:extLst>
          </p:cNvPr>
          <p:cNvSpPr/>
          <p:nvPr/>
        </p:nvSpPr>
        <p:spPr>
          <a:xfrm>
            <a:off x="312184" y="1874835"/>
            <a:ext cx="2773549" cy="3975359"/>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36CEAEB6-FBD6-10E9-D744-59F37C907B76}"/>
              </a:ext>
            </a:extLst>
          </p:cNvPr>
          <p:cNvSpPr>
            <a:spLocks noGrp="1"/>
          </p:cNvSpPr>
          <p:nvPr>
            <p:ph type="title"/>
          </p:nvPr>
        </p:nvSpPr>
        <p:spPr/>
        <p:txBody>
          <a:bodyPr/>
          <a:lstStyle/>
          <a:p>
            <a:r>
              <a:rPr lang="en-GB"/>
              <a:t>Why use Cognitive Ability tests?</a:t>
            </a:r>
          </a:p>
        </p:txBody>
      </p:sp>
      <p:sp>
        <p:nvSpPr>
          <p:cNvPr id="7" name="Content Placeholder 6">
            <a:extLst>
              <a:ext uri="{FF2B5EF4-FFF2-40B4-BE49-F238E27FC236}">
                <a16:creationId xmlns:a16="http://schemas.microsoft.com/office/drawing/2014/main" id="{304A424F-D955-F03E-F309-2B19411F3ED8}"/>
              </a:ext>
            </a:extLst>
          </p:cNvPr>
          <p:cNvSpPr>
            <a:spLocks noGrp="1"/>
          </p:cNvSpPr>
          <p:nvPr>
            <p:ph sz="quarter" idx="13"/>
          </p:nvPr>
        </p:nvSpPr>
        <p:spPr/>
        <p:txBody>
          <a:bodyPr/>
          <a:lstStyle/>
          <a:p>
            <a:endParaRPr lang="en-GB"/>
          </a:p>
        </p:txBody>
      </p:sp>
      <p:pic>
        <p:nvPicPr>
          <p:cNvPr id="8" name="Graphic 7">
            <a:extLst>
              <a:ext uri="{FF2B5EF4-FFF2-40B4-BE49-F238E27FC236}">
                <a16:creationId xmlns:a16="http://schemas.microsoft.com/office/drawing/2014/main" id="{AEF22442-4910-D797-402C-976847B218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87" y="2346388"/>
            <a:ext cx="989547" cy="981994"/>
          </a:xfrm>
          <a:prstGeom prst="rect">
            <a:avLst/>
          </a:prstGeom>
        </p:spPr>
      </p:pic>
      <p:sp>
        <p:nvSpPr>
          <p:cNvPr id="11" name="TextBox 10">
            <a:extLst>
              <a:ext uri="{FF2B5EF4-FFF2-40B4-BE49-F238E27FC236}">
                <a16:creationId xmlns:a16="http://schemas.microsoft.com/office/drawing/2014/main" id="{E7CFAEE8-C82D-C0F7-5B03-64ECA63CEFC6}"/>
              </a:ext>
            </a:extLst>
          </p:cNvPr>
          <p:cNvSpPr txBox="1"/>
          <p:nvPr/>
        </p:nvSpPr>
        <p:spPr>
          <a:xfrm>
            <a:off x="250785" y="3493182"/>
            <a:ext cx="27735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Hire</a:t>
            </a:r>
          </a:p>
        </p:txBody>
      </p:sp>
      <p:sp>
        <p:nvSpPr>
          <p:cNvPr id="12" name="TextBox 11">
            <a:extLst>
              <a:ext uri="{FF2B5EF4-FFF2-40B4-BE49-F238E27FC236}">
                <a16:creationId xmlns:a16="http://schemas.microsoft.com/office/drawing/2014/main" id="{E19D0C42-1551-DC34-23E1-C593548579A0}"/>
              </a:ext>
            </a:extLst>
          </p:cNvPr>
          <p:cNvSpPr txBox="1"/>
          <p:nvPr/>
        </p:nvSpPr>
        <p:spPr>
          <a:xfrm>
            <a:off x="439543" y="4205634"/>
            <a:ext cx="24413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Aptitude tests are mostly used for recruitment purposes, either in screening or selection.</a:t>
            </a:r>
          </a:p>
        </p:txBody>
      </p:sp>
      <p:sp>
        <p:nvSpPr>
          <p:cNvPr id="13" name="Freeform: Shape 12">
            <a:extLst>
              <a:ext uri="{FF2B5EF4-FFF2-40B4-BE49-F238E27FC236}">
                <a16:creationId xmlns:a16="http://schemas.microsoft.com/office/drawing/2014/main" id="{76489272-4C3C-2B0B-719D-7B1FB66546BF}"/>
              </a:ext>
            </a:extLst>
          </p:cNvPr>
          <p:cNvSpPr/>
          <p:nvPr/>
        </p:nvSpPr>
        <p:spPr>
          <a:xfrm>
            <a:off x="3438842" y="1874835"/>
            <a:ext cx="2773549" cy="3975359"/>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C01B2F8A-0328-B1AA-E264-A129082FCB25}"/>
              </a:ext>
            </a:extLst>
          </p:cNvPr>
          <p:cNvSpPr txBox="1"/>
          <p:nvPr/>
        </p:nvSpPr>
        <p:spPr>
          <a:xfrm>
            <a:off x="3377443" y="3493182"/>
            <a:ext cx="27735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Build</a:t>
            </a:r>
          </a:p>
        </p:txBody>
      </p:sp>
      <p:sp>
        <p:nvSpPr>
          <p:cNvPr id="16" name="TextBox 15">
            <a:extLst>
              <a:ext uri="{FF2B5EF4-FFF2-40B4-BE49-F238E27FC236}">
                <a16:creationId xmlns:a16="http://schemas.microsoft.com/office/drawing/2014/main" id="{34D09735-B587-2510-5F71-7081DC5232E2}"/>
              </a:ext>
            </a:extLst>
          </p:cNvPr>
          <p:cNvSpPr txBox="1"/>
          <p:nvPr/>
        </p:nvSpPr>
        <p:spPr>
          <a:xfrm>
            <a:off x="3566201" y="4205634"/>
            <a:ext cx="244131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Tests are used less frequently for individual development, although career guidance and planning tools often contain an aptitude component. </a:t>
            </a:r>
          </a:p>
        </p:txBody>
      </p:sp>
      <p:sp>
        <p:nvSpPr>
          <p:cNvPr id="17" name="Freeform: Shape 16">
            <a:extLst>
              <a:ext uri="{FF2B5EF4-FFF2-40B4-BE49-F238E27FC236}">
                <a16:creationId xmlns:a16="http://schemas.microsoft.com/office/drawing/2014/main" id="{E34A915D-13E4-E0CC-A409-84B5C974F1DA}"/>
              </a:ext>
            </a:extLst>
          </p:cNvPr>
          <p:cNvSpPr/>
          <p:nvPr/>
        </p:nvSpPr>
        <p:spPr>
          <a:xfrm>
            <a:off x="6565500" y="1874835"/>
            <a:ext cx="2773549" cy="3975359"/>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D065D4C7-014B-1EB5-7A60-3FF81FE6DCB9}"/>
              </a:ext>
            </a:extLst>
          </p:cNvPr>
          <p:cNvSpPr txBox="1"/>
          <p:nvPr/>
        </p:nvSpPr>
        <p:spPr>
          <a:xfrm>
            <a:off x="6504101" y="3493182"/>
            <a:ext cx="27735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Lead</a:t>
            </a:r>
          </a:p>
        </p:txBody>
      </p:sp>
      <p:sp>
        <p:nvSpPr>
          <p:cNvPr id="20" name="TextBox 19">
            <a:extLst>
              <a:ext uri="{FF2B5EF4-FFF2-40B4-BE49-F238E27FC236}">
                <a16:creationId xmlns:a16="http://schemas.microsoft.com/office/drawing/2014/main" id="{5ACD6C19-2AA6-FE03-CA42-1AB9911BDEAA}"/>
              </a:ext>
            </a:extLst>
          </p:cNvPr>
          <p:cNvSpPr txBox="1"/>
          <p:nvPr/>
        </p:nvSpPr>
        <p:spPr>
          <a:xfrm>
            <a:off x="6692859" y="4205634"/>
            <a:ext cx="244131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Despite many leaders’ avoidance of testing, cognitive ability has been shown to be especially predictive of performance at senior levels.</a:t>
            </a:r>
          </a:p>
        </p:txBody>
      </p:sp>
      <p:grpSp>
        <p:nvGrpSpPr>
          <p:cNvPr id="21" name="Group 20">
            <a:extLst>
              <a:ext uri="{FF2B5EF4-FFF2-40B4-BE49-F238E27FC236}">
                <a16:creationId xmlns:a16="http://schemas.microsoft.com/office/drawing/2014/main" id="{D8CCE0CE-BDAC-3737-79BF-B36CE3A3A167}"/>
              </a:ext>
            </a:extLst>
          </p:cNvPr>
          <p:cNvGrpSpPr/>
          <p:nvPr/>
        </p:nvGrpSpPr>
        <p:grpSpPr>
          <a:xfrm>
            <a:off x="7409753" y="2377363"/>
            <a:ext cx="1085042" cy="903115"/>
            <a:chOff x="4062427" y="1738312"/>
            <a:chExt cx="4062873" cy="3381660"/>
          </a:xfrm>
        </p:grpSpPr>
        <p:sp>
          <p:nvSpPr>
            <p:cNvPr id="22" name="Freeform: Shape 21">
              <a:extLst>
                <a:ext uri="{FF2B5EF4-FFF2-40B4-BE49-F238E27FC236}">
                  <a16:creationId xmlns:a16="http://schemas.microsoft.com/office/drawing/2014/main" id="{0E9021F2-75D9-2622-14EB-37D87A156DED}"/>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47BD4906-B22B-E332-0270-1C93797618D1}"/>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5EBBB7FD-C4FC-BF69-1FD9-C459F7EECC4A}"/>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499AA131-66A6-4E79-EFFE-9570DBF65AAE}"/>
              </a:ext>
            </a:extLst>
          </p:cNvPr>
          <p:cNvGrpSpPr/>
          <p:nvPr/>
        </p:nvGrpSpPr>
        <p:grpSpPr>
          <a:xfrm>
            <a:off x="4331030" y="2398433"/>
            <a:ext cx="911651" cy="882045"/>
            <a:chOff x="4241051" y="2324992"/>
            <a:chExt cx="1382912" cy="1338002"/>
          </a:xfrm>
        </p:grpSpPr>
        <p:sp>
          <p:nvSpPr>
            <p:cNvPr id="26" name="Freeform: Shape 25">
              <a:extLst>
                <a:ext uri="{FF2B5EF4-FFF2-40B4-BE49-F238E27FC236}">
                  <a16:creationId xmlns:a16="http://schemas.microsoft.com/office/drawing/2014/main" id="{43401E3C-0C3E-D065-A795-650A79F1D1CA}"/>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EC0F7026-B6E4-8349-6718-78AB8EB41B1C}"/>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559668F7-9E5E-C9AE-0C7D-2993D1C0F4C4}"/>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A6DC9D06-D828-8739-3AB8-DF646735077B}"/>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C3738043-2D80-2995-5028-1629FF45C613}"/>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D3AD5FA6-C150-43A9-04C5-7948B9696A82}"/>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273603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Diagonal Corners Rounded 28">
            <a:extLst>
              <a:ext uri="{FF2B5EF4-FFF2-40B4-BE49-F238E27FC236}">
                <a16:creationId xmlns:a16="http://schemas.microsoft.com/office/drawing/2014/main" id="{DE96AF18-0633-9199-70C4-2E1D9FC90D28}"/>
              </a:ext>
            </a:extLst>
          </p:cNvPr>
          <p:cNvSpPr/>
          <p:nvPr/>
        </p:nvSpPr>
        <p:spPr>
          <a:xfrm>
            <a:off x="6617711" y="1326452"/>
            <a:ext cx="5102947" cy="269907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50B652D2-D951-A09F-D82B-B2C07C60D8F2}"/>
              </a:ext>
            </a:extLst>
          </p:cNvPr>
          <p:cNvSpPr>
            <a:spLocks noGrp="1"/>
          </p:cNvSpPr>
          <p:nvPr>
            <p:ph type="title"/>
          </p:nvPr>
        </p:nvSpPr>
        <p:spPr/>
        <p:txBody>
          <a:bodyPr/>
          <a:lstStyle/>
          <a:p>
            <a:r>
              <a:rPr lang="en-GB"/>
              <a:t>Behavioral Questionnaires</a:t>
            </a:r>
          </a:p>
        </p:txBody>
      </p:sp>
      <p:sp>
        <p:nvSpPr>
          <p:cNvPr id="26" name="Content Placeholder 25">
            <a:extLst>
              <a:ext uri="{FF2B5EF4-FFF2-40B4-BE49-F238E27FC236}">
                <a16:creationId xmlns:a16="http://schemas.microsoft.com/office/drawing/2014/main" id="{4351CD0C-1CB2-25EE-909B-2E83369E6EAD}"/>
              </a:ext>
            </a:extLst>
          </p:cNvPr>
          <p:cNvSpPr>
            <a:spLocks noGrp="1"/>
          </p:cNvSpPr>
          <p:nvPr>
            <p:ph sz="quarter" idx="13"/>
          </p:nvPr>
        </p:nvSpPr>
        <p:spPr>
          <a:xfrm>
            <a:off x="1390133" y="5398662"/>
            <a:ext cx="2669693" cy="456190"/>
          </a:xfrm>
        </p:spPr>
        <p:txBody>
          <a:bodyPr>
            <a:normAutofit/>
          </a:bodyPr>
          <a:lstStyle/>
          <a:p>
            <a:r>
              <a:rPr lang="en-GB" sz="2000"/>
              <a:t>Professional Styles</a:t>
            </a:r>
          </a:p>
        </p:txBody>
      </p:sp>
      <p:sp>
        <p:nvSpPr>
          <p:cNvPr id="2" name="Content Placeholder 5">
            <a:extLst>
              <a:ext uri="{FF2B5EF4-FFF2-40B4-BE49-F238E27FC236}">
                <a16:creationId xmlns:a16="http://schemas.microsoft.com/office/drawing/2014/main" id="{D0775B4D-1C5B-C19D-99BF-5CD72D121E5C}"/>
              </a:ext>
            </a:extLst>
          </p:cNvPr>
          <p:cNvSpPr txBox="1">
            <a:spLocks/>
          </p:cNvSpPr>
          <p:nvPr/>
        </p:nvSpPr>
        <p:spPr>
          <a:xfrm>
            <a:off x="339437" y="1610734"/>
            <a:ext cx="5505778" cy="2911433"/>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Underpinned by the highly-researched Wave model</a:t>
            </a:r>
          </a:p>
          <a:p>
            <a:pPr marL="228600" marR="0" lvl="0" indent="-2286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In-depth Styles assessments to explore working styles including exploring situational differences and discrepancies between motivation and talent</a:t>
            </a:r>
          </a:p>
          <a:p>
            <a:pPr marL="228600" marR="0" lvl="0" indent="-2286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Short behavioral screening assessments that can provide one fit score for rapid decision making in screening</a:t>
            </a:r>
          </a:p>
          <a:p>
            <a:pPr marL="228600" marR="0" lvl="0" indent="-2286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Mobile-first responsive design for an improved candidate experience</a:t>
            </a:r>
          </a:p>
        </p:txBody>
      </p:sp>
      <p:pic>
        <p:nvPicPr>
          <p:cNvPr id="3" name="Picture 2">
            <a:extLst>
              <a:ext uri="{FF2B5EF4-FFF2-40B4-BE49-F238E27FC236}">
                <a16:creationId xmlns:a16="http://schemas.microsoft.com/office/drawing/2014/main" id="{DE0BEDD8-0D5D-D86B-506F-3C89D75D85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0" b="97855" l="3760" r="96042">
                        <a14:foregroundMark x1="20383" y1="26864" x2="20383" y2="26864"/>
                        <a14:foregroundMark x1="20383" y1="26864" x2="20383" y2="26864"/>
                        <a14:foregroundMark x1="19987" y1="18897" x2="19987" y2="18897"/>
                        <a14:foregroundMark x1="19987" y1="18897" x2="19987" y2="18897"/>
                        <a14:foregroundMark x1="19987" y1="18897" x2="19987" y2="18897"/>
                        <a14:foregroundMark x1="11346" y1="13075" x2="11346" y2="13075"/>
                        <a14:foregroundMark x1="11675" y1="5107" x2="11675" y2="5107"/>
                        <a14:foregroundMark x1="86609" y1="52298" x2="86609" y2="52298"/>
                        <a14:foregroundMark x1="91095" y1="56078" x2="91095" y2="56078"/>
                        <a14:foregroundMark x1="93140" y1="43309" x2="93140" y2="43309"/>
                        <a14:foregroundMark x1="96042" y1="69663" x2="96042" y2="69663"/>
                        <a14:foregroundMark x1="94063" y1="98161" x2="94063" y2="98161"/>
                        <a14:foregroundMark x1="93602" y1="85393" x2="93602" y2="85393"/>
                        <a14:foregroundMark x1="93602" y1="85393" x2="93602" y2="85393"/>
                        <a14:foregroundMark x1="90237" y1="73340" x2="90237" y2="73340"/>
                        <a14:foregroundMark x1="90237" y1="73340" x2="90237" y2="73340"/>
                        <a14:foregroundMark x1="85686" y1="49745" x2="85686" y2="49745"/>
                        <a14:foregroundMark x1="92612" y1="46680" x2="92612" y2="46680"/>
                        <a14:foregroundMark x1="93931" y1="55056" x2="93931" y2="55056"/>
                        <a14:foregroundMark x1="91293" y1="70174" x2="91293" y2="70174"/>
                        <a14:foregroundMark x1="8245" y1="85700" x2="8245" y2="85700"/>
                        <a14:foregroundMark x1="4947" y1="85087" x2="4947" y2="85087"/>
                        <a14:foregroundMark x1="20515" y1="50562" x2="20515" y2="50562"/>
                        <a14:foregroundMark x1="32256" y1="5107" x2="32256" y2="5107"/>
                        <a14:foregroundMark x1="32256" y1="5107" x2="32256" y2="5107"/>
                        <a14:foregroundMark x1="28826" y1="18693" x2="28826" y2="18693"/>
                        <a14:foregroundMark x1="11082" y1="26558" x2="11082" y2="26558"/>
                        <a14:foregroundMark x1="12203" y1="41062" x2="12203" y2="41062"/>
                        <a14:foregroundMark x1="12401" y1="41267" x2="12401" y2="41267"/>
                        <a14:foregroundMark x1="21636" y1="35342" x2="21636" y2="35342"/>
                        <a14:foregroundMark x1="21636" y1="35342" x2="21636" y2="35342"/>
                        <a14:foregroundMark x1="46372" y1="38202" x2="46372" y2="38202"/>
                        <a14:foregroundMark x1="46372" y1="38202" x2="46372" y2="38202"/>
                        <a14:foregroundMark x1="11082" y1="26047" x2="11082" y2="26047"/>
                        <a14:foregroundMark x1="11082" y1="26047" x2="11082" y2="26047"/>
                        <a14:foregroundMark x1="11016" y1="27171" x2="11016" y2="27171"/>
                        <a14:foregroundMark x1="87005" y1="57099" x2="87005" y2="57099"/>
                        <a14:foregroundMark x1="80145" y1="80184" x2="80145" y2="80184"/>
                        <a14:foregroundMark x1="81464" y1="69459" x2="81464" y2="69459"/>
                        <a14:foregroundMark x1="81464" y1="69459" x2="81464" y2="69459"/>
                        <a14:foregroundMark x1="83311" y1="67620" x2="83311" y2="67620"/>
                        <a14:foregroundMark x1="83311" y1="67620" x2="83311" y2="67620"/>
                        <a14:foregroundMark x1="83311" y1="67620" x2="83311" y2="67620"/>
                        <a14:foregroundMark x1="83311" y1="67620" x2="83311" y2="67620"/>
                        <a14:foregroundMark x1="83509" y1="73544" x2="83509" y2="74566"/>
                        <a14:foregroundMark x1="87797" y1="86721" x2="87797" y2="86721"/>
                        <a14:foregroundMark x1="89446" y1="92339" x2="89446" y2="92339"/>
                        <a14:foregroundMark x1="92282" y1="75179" x2="92282" y2="75179"/>
                        <a14:foregroundMark x1="88786" y1="74668" x2="88786" y2="74668"/>
                        <a14:foregroundMark x1="89644" y1="63841" x2="89644" y2="63841"/>
                        <a14:foregroundMark x1="90237" y1="50460" x2="90237" y2="50460"/>
                        <a14:foregroundMark x1="90633" y1="92033" x2="90633" y2="92033"/>
                        <a14:foregroundMark x1="86609" y1="74872" x2="86609" y2="74872"/>
                        <a14:foregroundMark x1="85686" y1="48927" x2="85686" y2="48927"/>
                        <a14:foregroundMark x1="88786" y1="45046" x2="88786" y2="45046"/>
                        <a14:foregroundMark x1="94129" y1="45046" x2="94129" y2="45046"/>
                        <a14:foregroundMark x1="94921" y1="49745" x2="94921" y2="49745"/>
                        <a14:foregroundMark x1="96240" y1="57712" x2="96240" y2="57712"/>
                        <a14:foregroundMark x1="40699" y1="41267" x2="40699" y2="41267"/>
                        <a14:foregroundMark x1="68602" y1="20940" x2="68602" y2="20940"/>
                        <a14:foregroundMark x1="64116" y1="39122" x2="64116" y2="39122"/>
                        <a14:foregroundMark x1="69525" y1="50460" x2="69525" y2="50460"/>
                        <a14:foregroundMark x1="48879" y1="66701" x2="48879" y2="66701"/>
                        <a14:foregroundMark x1="14050" y1="75894" x2="14050" y2="75894"/>
                        <a14:foregroundMark x1="14050" y1="75894" x2="14050" y2="75894"/>
                        <a14:foregroundMark x1="15172" y1="50153" x2="15172" y2="50153"/>
                        <a14:foregroundMark x1="15172" y1="50153" x2="15172" y2="50153"/>
                        <a14:foregroundMark x1="16029" y1="32278" x2="16029" y2="32278"/>
                        <a14:foregroundMark x1="23681" y1="14607" x2="23681" y2="14607"/>
                        <a14:foregroundMark x1="37269" y1="13994" x2="37269" y2="13994"/>
                        <a14:foregroundMark x1="61939" y1="21246" x2="61939" y2="21246"/>
                        <a14:foregroundMark x1="62071" y1="21246" x2="62137" y2="22063"/>
                        <a14:foregroundMark x1="50660" y1="37589" x2="45910" y2="40960"/>
                        <a14:foregroundMark x1="3760" y1="38917" x2="3760" y2="38917"/>
                        <a14:foregroundMark x1="16359" y1="5312" x2="16359" y2="5312"/>
                        <a14:foregroundMark x1="16359" y1="5312" x2="16359" y2="5312"/>
                        <a14:foregroundMark x1="14578" y1="4597" x2="14578" y2="4597"/>
                        <a14:foregroundMark x1="14578" y1="4597" x2="14578" y2="4597"/>
                        <a14:foregroundMark x1="12005" y1="5516" x2="12005" y2="5516"/>
                        <a14:foregroundMark x1="12005" y1="5516" x2="12005" y2="5516"/>
                        <a14:foregroundMark x1="62401" y1="60163" x2="62401" y2="60163"/>
                        <a14:foregroundMark x1="38259" y1="63534" x2="38259" y2="63534"/>
                        <a14:foregroundMark x1="38259" y1="63534" x2="38259" y2="63534"/>
                        <a14:foregroundMark x1="37269" y1="40756" x2="37269" y2="40756"/>
                        <a14:foregroundMark x1="37269" y1="40756" x2="37269" y2="40756"/>
                        <a14:foregroundMark x1="23153" y1="41777" x2="23153" y2="41777"/>
                        <a14:foregroundMark x1="23153" y1="41777" x2="23153" y2="41777"/>
                        <a14:foregroundMark x1="31728" y1="30541" x2="31728" y2="30541"/>
                        <a14:foregroundMark x1="50330" y1="32993" x2="50330" y2="32993"/>
                        <a14:foregroundMark x1="53958" y1="42799" x2="54617" y2="44535"/>
                        <a14:foregroundMark x1="64776" y1="50766" x2="65765" y2="52094"/>
                        <a14:foregroundMark x1="68074" y1="62104" x2="68074" y2="62104"/>
                        <a14:foregroundMark x1="44987" y1="57916" x2="44987" y2="57916"/>
                        <a14:foregroundMark x1="44327" y1="47702" x2="44327" y2="47702"/>
                        <a14:foregroundMark x1="39710" y1="38611" x2="37203" y2="41471"/>
                        <a14:foregroundMark x1="30739" y1="48212" x2="30739" y2="48212"/>
                        <a14:foregroundMark x1="30739" y1="48621" x2="30739" y2="48621"/>
                        <a14:foregroundMark x1="43997" y1="58733" x2="43997" y2="58733"/>
                        <a14:foregroundMark x1="58641" y1="42492" x2="58641" y2="42492"/>
                        <a14:foregroundMark x1="69855" y1="36364" x2="69855" y2="36364"/>
                        <a14:foregroundMark x1="75528" y1="25536" x2="75528" y2="25536"/>
                        <a14:foregroundMark x1="63456" y1="46680" x2="63456" y2="46680"/>
                        <a14:foregroundMark x1="35224" y1="47191" x2="35224" y2="47191"/>
                        <a14:foregroundMark x1="40435" y1="54341" x2="40435" y2="54341"/>
                        <a14:foregroundMark x1="40435" y1="54341" x2="40435" y2="54341"/>
                        <a14:foregroundMark x1="40435" y1="54341" x2="40435" y2="54341"/>
                        <a14:foregroundMark x1="33641" y1="54341" x2="33641" y2="54341"/>
                        <a14:foregroundMark x1="33641" y1="54341" x2="33641" y2="54341"/>
                        <a14:foregroundMark x1="32784" y1="58121" x2="32784" y2="58121"/>
                        <a14:foregroundMark x1="43997" y1="82840" x2="43997" y2="82840"/>
                        <a14:foregroundMark x1="25132" y1="45659" x2="25132" y2="45659"/>
                        <a14:foregroundMark x1="25132" y1="45659" x2="25132" y2="45659"/>
                        <a14:foregroundMark x1="54354" y1="4290" x2="54354" y2="4290"/>
                        <a14:foregroundMark x1="47230" y1="16343" x2="47230" y2="16343"/>
                        <a14:foregroundMark x1="54024" y1="27681" x2="54024" y2="27681"/>
                        <a14:foregroundMark x1="54024" y1="27681" x2="54024" y2="27681"/>
                        <a14:foregroundMark x1="72032" y1="41062" x2="72032" y2="41062"/>
                        <a14:foregroundMark x1="27441" y1="77426" x2="27441" y2="77426"/>
                        <a14:foregroundMark x1="35224" y1="62819" x2="35224" y2="62819"/>
                        <a14:foregroundMark x1="35224" y1="62819" x2="35224" y2="62819"/>
                        <a14:foregroundMark x1="89578" y1="84883" x2="89578" y2="84883"/>
                        <a14:foregroundMark x1="67744" y1="11440" x2="67744" y2="11440"/>
                        <a14:foregroundMark x1="36082" y1="7661" x2="36082" y2="7661"/>
                        <a14:foregroundMark x1="29090" y1="15832" x2="29090" y2="15832"/>
                        <a14:foregroundMark x1="24340" y1="22472" x2="24142" y2="29418"/>
                        <a14:foregroundMark x1="20712" y1="39428" x2="21042" y2="41062"/>
                        <a14:foregroundMark x1="22361" y1="58733" x2="22361" y2="58733"/>
                        <a14:foregroundMark x1="27111" y1="68233" x2="27111" y2="68233"/>
                        <a14:foregroundMark x1="38720" y1="66190" x2="38720" y2="66190"/>
                        <a14:foregroundMark x1="48549" y1="67211" x2="48549" y2="67211"/>
                        <a14:foregroundMark x1="58245" y1="67211" x2="58245" y2="67211"/>
                        <a14:foregroundMark x1="59763" y1="66190" x2="59763" y2="66190"/>
                        <a14:foregroundMark x1="62929" y1="56895" x2="62929" y2="56895"/>
                        <a14:foregroundMark x1="64380" y1="52094" x2="64380" y2="52094"/>
                        <a14:foregroundMark x1="70910" y1="38407" x2="70910" y2="38407"/>
                        <a14:foregroundMark x1="72230" y1="35546" x2="72230" y2="35546"/>
                        <a14:foregroundMark x1="74538" y1="25638" x2="74538" y2="25638"/>
                        <a14:foregroundMark x1="70185" y1="22574" x2="68206" y2="23800"/>
                        <a14:foregroundMark x1="63918" y1="23800" x2="63918" y2="23800"/>
                        <a14:foregroundMark x1="63918" y1="23800" x2="41359" y2="25536"/>
                        <a14:foregroundMark x1="41359" y1="25536" x2="41359" y2="25536"/>
                        <a14:foregroundMark x1="41359" y1="25536" x2="41359" y2="25536"/>
                        <a14:foregroundMark x1="35554" y1="19918" x2="34499" y2="55260"/>
                        <a14:foregroundMark x1="34499" y1="55260" x2="68799" y2="57814"/>
                        <a14:foregroundMark x1="68799" y1="57814" x2="75726" y2="54545"/>
                        <a14:foregroundMark x1="75726" y1="54545" x2="77836" y2="42390"/>
                        <a14:foregroundMark x1="77836" y1="42390" x2="45910" y2="18897"/>
                        <a14:foregroundMark x1="10752" y1="7150" x2="12005" y2="52298"/>
                        <a14:foregroundMark x1="12005" y1="52298" x2="22164" y2="70582"/>
                        <a14:foregroundMark x1="22164" y1="70582" x2="54881" y2="78345"/>
                        <a14:foregroundMark x1="54881" y1="78345" x2="63259" y2="77017"/>
                        <a14:foregroundMark x1="63259" y1="77017" x2="71042" y2="71502"/>
                        <a14:foregroundMark x1="71042" y1="71502" x2="80013" y2="50562"/>
                        <a14:foregroundMark x1="80013" y1="50562" x2="81201" y2="39122"/>
                        <a14:foregroundMark x1="81201" y1="39122" x2="76451" y2="17978"/>
                        <a14:foregroundMark x1="76451" y1="17978" x2="68404" y2="10010"/>
                        <a14:foregroundMark x1="68404" y1="10010" x2="30805" y2="11032"/>
                      </a14:backgroundRemoval>
                    </a14:imgEffect>
                  </a14:imgLayer>
                </a14:imgProps>
              </a:ext>
            </a:extLst>
          </a:blip>
          <a:stretch>
            <a:fillRect/>
          </a:stretch>
        </p:blipFill>
        <p:spPr>
          <a:xfrm>
            <a:off x="7032468" y="3727068"/>
            <a:ext cx="4583706" cy="2960058"/>
          </a:xfrm>
          <a:prstGeom prst="rect">
            <a:avLst/>
          </a:prstGeom>
        </p:spPr>
      </p:pic>
      <p:grpSp>
        <p:nvGrpSpPr>
          <p:cNvPr id="23" name="Group 22">
            <a:extLst>
              <a:ext uri="{FF2B5EF4-FFF2-40B4-BE49-F238E27FC236}">
                <a16:creationId xmlns:a16="http://schemas.microsoft.com/office/drawing/2014/main" id="{5F383007-201E-F27E-9B13-151E3F4E3AE5}"/>
              </a:ext>
            </a:extLst>
          </p:cNvPr>
          <p:cNvGrpSpPr/>
          <p:nvPr/>
        </p:nvGrpSpPr>
        <p:grpSpPr>
          <a:xfrm>
            <a:off x="483477" y="4951260"/>
            <a:ext cx="777896" cy="777897"/>
            <a:chOff x="2283439" y="4856470"/>
            <a:chExt cx="1038740" cy="1038741"/>
          </a:xfrm>
        </p:grpSpPr>
        <p:sp>
          <p:nvSpPr>
            <p:cNvPr id="4" name="Partial Circle 3">
              <a:extLst>
                <a:ext uri="{FF2B5EF4-FFF2-40B4-BE49-F238E27FC236}">
                  <a16:creationId xmlns:a16="http://schemas.microsoft.com/office/drawing/2014/main" id="{A9C32B5F-2326-E6A2-CBED-BCD078029E6D}"/>
                </a:ext>
              </a:extLst>
            </p:cNvPr>
            <p:cNvSpPr/>
            <p:nvPr/>
          </p:nvSpPr>
          <p:spPr>
            <a:xfrm>
              <a:off x="2341875" y="4910464"/>
              <a:ext cx="921868" cy="921868"/>
            </a:xfrm>
            <a:prstGeom prst="pie">
              <a:avLst>
                <a:gd name="adj1" fmla="val 16222458"/>
                <a:gd name="adj2" fmla="val 7165896"/>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4" name="Graphic 13">
              <a:extLst>
                <a:ext uri="{FF2B5EF4-FFF2-40B4-BE49-F238E27FC236}">
                  <a16:creationId xmlns:a16="http://schemas.microsoft.com/office/drawing/2014/main" id="{709B3974-4ACA-4B76-0D50-C3766F357F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3439" y="4856470"/>
              <a:ext cx="1038740" cy="1038741"/>
            </a:xfrm>
            <a:prstGeom prst="rect">
              <a:avLst/>
            </a:prstGeom>
          </p:spPr>
        </p:pic>
      </p:grpSp>
      <p:grpSp>
        <p:nvGrpSpPr>
          <p:cNvPr id="31" name="Group 30">
            <a:extLst>
              <a:ext uri="{FF2B5EF4-FFF2-40B4-BE49-F238E27FC236}">
                <a16:creationId xmlns:a16="http://schemas.microsoft.com/office/drawing/2014/main" id="{6BF58746-EBC7-BE00-F7A8-C5002CD1ADBD}"/>
              </a:ext>
            </a:extLst>
          </p:cNvPr>
          <p:cNvGrpSpPr/>
          <p:nvPr/>
        </p:nvGrpSpPr>
        <p:grpSpPr>
          <a:xfrm>
            <a:off x="7041141" y="1623523"/>
            <a:ext cx="868411" cy="868412"/>
            <a:chOff x="10324308" y="1045086"/>
            <a:chExt cx="1038740" cy="1038741"/>
          </a:xfrm>
        </p:grpSpPr>
        <p:sp>
          <p:nvSpPr>
            <p:cNvPr id="5" name="Partial Circle 4">
              <a:extLst>
                <a:ext uri="{FF2B5EF4-FFF2-40B4-BE49-F238E27FC236}">
                  <a16:creationId xmlns:a16="http://schemas.microsoft.com/office/drawing/2014/main" id="{292E1B28-ACA7-93EB-0099-24587B821C84}"/>
                </a:ext>
              </a:extLst>
            </p:cNvPr>
            <p:cNvSpPr/>
            <p:nvPr/>
          </p:nvSpPr>
          <p:spPr>
            <a:xfrm>
              <a:off x="10382744" y="1122490"/>
              <a:ext cx="921868" cy="921868"/>
            </a:xfrm>
            <a:prstGeom prst="pie">
              <a:avLst>
                <a:gd name="adj1" fmla="val 16222458"/>
                <a:gd name="adj2" fmla="val 155417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4E6E69F0-F233-CEE0-039E-FB9C5E3A6C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24308" y="1045086"/>
              <a:ext cx="1038740" cy="1038741"/>
            </a:xfrm>
            <a:prstGeom prst="rect">
              <a:avLst/>
            </a:prstGeom>
          </p:spPr>
        </p:pic>
      </p:grpSp>
      <p:grpSp>
        <p:nvGrpSpPr>
          <p:cNvPr id="24" name="Group 23">
            <a:extLst>
              <a:ext uri="{FF2B5EF4-FFF2-40B4-BE49-F238E27FC236}">
                <a16:creationId xmlns:a16="http://schemas.microsoft.com/office/drawing/2014/main" id="{AE380E52-F8AE-C9C2-13CE-F3C274AB4A16}"/>
              </a:ext>
            </a:extLst>
          </p:cNvPr>
          <p:cNvGrpSpPr/>
          <p:nvPr/>
        </p:nvGrpSpPr>
        <p:grpSpPr>
          <a:xfrm>
            <a:off x="3978276" y="4991695"/>
            <a:ext cx="777896" cy="777897"/>
            <a:chOff x="5362286" y="4856470"/>
            <a:chExt cx="1038740" cy="1038741"/>
          </a:xfrm>
        </p:grpSpPr>
        <p:sp>
          <p:nvSpPr>
            <p:cNvPr id="7" name="Partial Circle 6">
              <a:extLst>
                <a:ext uri="{FF2B5EF4-FFF2-40B4-BE49-F238E27FC236}">
                  <a16:creationId xmlns:a16="http://schemas.microsoft.com/office/drawing/2014/main" id="{36878346-4F49-7DA1-4F47-9D098631A19B}"/>
                </a:ext>
              </a:extLst>
            </p:cNvPr>
            <p:cNvSpPr/>
            <p:nvPr/>
          </p:nvSpPr>
          <p:spPr>
            <a:xfrm>
              <a:off x="5416088" y="4900792"/>
              <a:ext cx="921868" cy="921868"/>
            </a:xfrm>
            <a:prstGeom prst="pie">
              <a:avLst>
                <a:gd name="adj1" fmla="val 16222458"/>
                <a:gd name="adj2" fmla="val 2110157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6" name="Graphic 15">
              <a:extLst>
                <a:ext uri="{FF2B5EF4-FFF2-40B4-BE49-F238E27FC236}">
                  <a16:creationId xmlns:a16="http://schemas.microsoft.com/office/drawing/2014/main" id="{2F976631-A488-F047-E0EA-3B4E5C7389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2286" y="4856470"/>
              <a:ext cx="1038740" cy="1038741"/>
            </a:xfrm>
            <a:prstGeom prst="rect">
              <a:avLst/>
            </a:prstGeom>
          </p:spPr>
        </p:pic>
      </p:grpSp>
      <p:grpSp>
        <p:nvGrpSpPr>
          <p:cNvPr id="33" name="Group 32">
            <a:extLst>
              <a:ext uri="{FF2B5EF4-FFF2-40B4-BE49-F238E27FC236}">
                <a16:creationId xmlns:a16="http://schemas.microsoft.com/office/drawing/2014/main" id="{79830E0B-4E00-CE0D-254E-A29A96A0743E}"/>
              </a:ext>
            </a:extLst>
          </p:cNvPr>
          <p:cNvGrpSpPr/>
          <p:nvPr/>
        </p:nvGrpSpPr>
        <p:grpSpPr>
          <a:xfrm>
            <a:off x="7041141" y="2773771"/>
            <a:ext cx="902523" cy="902524"/>
            <a:chOff x="10404919" y="2671820"/>
            <a:chExt cx="1038740" cy="1038741"/>
          </a:xfrm>
        </p:grpSpPr>
        <p:sp>
          <p:nvSpPr>
            <p:cNvPr id="13" name="Partial Circle 12">
              <a:extLst>
                <a:ext uri="{FF2B5EF4-FFF2-40B4-BE49-F238E27FC236}">
                  <a16:creationId xmlns:a16="http://schemas.microsoft.com/office/drawing/2014/main" id="{DE36C018-181B-9B5E-A5AB-E5F9239EFADA}"/>
                </a:ext>
              </a:extLst>
            </p:cNvPr>
            <p:cNvSpPr/>
            <p:nvPr/>
          </p:nvSpPr>
          <p:spPr>
            <a:xfrm>
              <a:off x="10463355" y="2730256"/>
              <a:ext cx="921868" cy="921868"/>
            </a:xfrm>
            <a:prstGeom prst="pie">
              <a:avLst>
                <a:gd name="adj1" fmla="val 16222458"/>
                <a:gd name="adj2" fmla="val 1870708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pic>
          <p:nvPicPr>
            <p:cNvPr id="17" name="Graphic 16">
              <a:extLst>
                <a:ext uri="{FF2B5EF4-FFF2-40B4-BE49-F238E27FC236}">
                  <a16:creationId xmlns:a16="http://schemas.microsoft.com/office/drawing/2014/main" id="{2ABD4E70-041A-DD95-2CC6-450582168A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04919" y="2671820"/>
              <a:ext cx="1038740" cy="1038741"/>
            </a:xfrm>
            <a:prstGeom prst="rect">
              <a:avLst/>
            </a:prstGeom>
          </p:spPr>
        </p:pic>
      </p:grpSp>
      <p:sp>
        <p:nvSpPr>
          <p:cNvPr id="21" name="TextBox 20">
            <a:extLst>
              <a:ext uri="{FF2B5EF4-FFF2-40B4-BE49-F238E27FC236}">
                <a16:creationId xmlns:a16="http://schemas.microsoft.com/office/drawing/2014/main" id="{387AFB95-03A6-F20F-9CE8-28FC90B6A939}"/>
              </a:ext>
            </a:extLst>
          </p:cNvPr>
          <p:cNvSpPr txBox="1"/>
          <p:nvPr/>
        </p:nvSpPr>
        <p:spPr>
          <a:xfrm>
            <a:off x="8004754" y="921147"/>
            <a:ext cx="2639133" cy="700858"/>
          </a:xfrm>
          <a:prstGeom prst="rect">
            <a:avLst/>
          </a:prstGeom>
          <a:noFill/>
        </p:spPr>
        <p:txBody>
          <a:bodyPr wrap="square" lIns="0" tIns="91440" rIns="0" bIns="0" rtlCol="0">
            <a:norm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409E85"/>
                </a:solidFill>
                <a:effectLst/>
                <a:uLnTx/>
                <a:uFillTx/>
                <a:latin typeface="Arial"/>
                <a:ea typeface="Roboto" panose="02000000000000000000" pitchFamily="2" charset="0"/>
                <a:cs typeface="Times New Roman" panose="02020603050405020304" pitchFamily="18" charset="0"/>
              </a:rPr>
              <a:t>Screening Questionnaires</a:t>
            </a:r>
          </a:p>
        </p:txBody>
      </p:sp>
      <p:pic>
        <p:nvPicPr>
          <p:cNvPr id="22" name="Graphic 21">
            <a:extLst>
              <a:ext uri="{FF2B5EF4-FFF2-40B4-BE49-F238E27FC236}">
                <a16:creationId xmlns:a16="http://schemas.microsoft.com/office/drawing/2014/main" id="{E577F959-72AC-21D7-A8CA-F8EB38EF5A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74543" y="4951260"/>
            <a:ext cx="1778000" cy="381000"/>
          </a:xfrm>
          <a:prstGeom prst="rect">
            <a:avLst/>
          </a:prstGeom>
        </p:spPr>
      </p:pic>
      <p:sp>
        <p:nvSpPr>
          <p:cNvPr id="27" name="Content Placeholder 25">
            <a:extLst>
              <a:ext uri="{FF2B5EF4-FFF2-40B4-BE49-F238E27FC236}">
                <a16:creationId xmlns:a16="http://schemas.microsoft.com/office/drawing/2014/main" id="{D2607C7F-0935-964B-BD20-B97690C55293}"/>
              </a:ext>
            </a:extLst>
          </p:cNvPr>
          <p:cNvSpPr txBox="1">
            <a:spLocks/>
          </p:cNvSpPr>
          <p:nvPr/>
        </p:nvSpPr>
        <p:spPr>
          <a:xfrm>
            <a:off x="4871805" y="5398662"/>
            <a:ext cx="2669693" cy="4561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0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Focus Styles</a:t>
            </a:r>
          </a:p>
        </p:txBody>
      </p:sp>
      <p:pic>
        <p:nvPicPr>
          <p:cNvPr id="28" name="Graphic 27">
            <a:extLst>
              <a:ext uri="{FF2B5EF4-FFF2-40B4-BE49-F238E27FC236}">
                <a16:creationId xmlns:a16="http://schemas.microsoft.com/office/drawing/2014/main" id="{5338A446-3BA8-B7CC-6E4C-D840C74F38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56215" y="4951260"/>
            <a:ext cx="1778000" cy="381000"/>
          </a:xfrm>
          <a:prstGeom prst="rect">
            <a:avLst/>
          </a:prstGeom>
        </p:spPr>
      </p:pic>
      <p:pic>
        <p:nvPicPr>
          <p:cNvPr id="30" name="Graphic 29">
            <a:extLst>
              <a:ext uri="{FF2B5EF4-FFF2-40B4-BE49-F238E27FC236}">
                <a16:creationId xmlns:a16="http://schemas.microsoft.com/office/drawing/2014/main" id="{776000FA-564B-0005-5B01-595E91C3801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37655" y="1821827"/>
            <a:ext cx="2853293" cy="498295"/>
          </a:xfrm>
          <a:prstGeom prst="rect">
            <a:avLst/>
          </a:prstGeom>
        </p:spPr>
      </p:pic>
      <p:pic>
        <p:nvPicPr>
          <p:cNvPr id="35" name="Graphic 34">
            <a:extLst>
              <a:ext uri="{FF2B5EF4-FFF2-40B4-BE49-F238E27FC236}">
                <a16:creationId xmlns:a16="http://schemas.microsoft.com/office/drawing/2014/main" id="{15F2B4BB-956D-8A58-B3BF-7DCE91D3978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271768" y="2901932"/>
            <a:ext cx="2571332" cy="499288"/>
          </a:xfrm>
          <a:prstGeom prst="rect">
            <a:avLst/>
          </a:prstGeom>
        </p:spPr>
      </p:pic>
      <p:sp>
        <p:nvSpPr>
          <p:cNvPr id="36" name="Rectangle 35">
            <a:extLst>
              <a:ext uri="{FF2B5EF4-FFF2-40B4-BE49-F238E27FC236}">
                <a16:creationId xmlns:a16="http://schemas.microsoft.com/office/drawing/2014/main" id="{36377995-314A-6F2E-983E-3EBE2D883BCC}"/>
              </a:ext>
            </a:extLst>
          </p:cNvPr>
          <p:cNvSpPr/>
          <p:nvPr/>
        </p:nvSpPr>
        <p:spPr>
          <a:xfrm>
            <a:off x="7772400" y="6029960"/>
            <a:ext cx="716280" cy="46951"/>
          </a:xfrm>
          <a:prstGeom prst="rect">
            <a:avLst/>
          </a:prstGeom>
          <a:solidFill>
            <a:srgbClr val="64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CC636B99-077E-0651-D88B-BF00951EE369}"/>
              </a:ext>
            </a:extLst>
          </p:cNvPr>
          <p:cNvSpPr/>
          <p:nvPr/>
        </p:nvSpPr>
        <p:spPr>
          <a:xfrm>
            <a:off x="10186219" y="3923071"/>
            <a:ext cx="656881" cy="196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2110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0413-FDBE-8F3D-B4C0-A3B72D46574C}"/>
              </a:ext>
            </a:extLst>
          </p:cNvPr>
          <p:cNvSpPr>
            <a:spLocks noGrp="1"/>
          </p:cNvSpPr>
          <p:nvPr>
            <p:ph type="title"/>
          </p:nvPr>
        </p:nvSpPr>
        <p:spPr/>
        <p:txBody>
          <a:bodyPr/>
          <a:lstStyle/>
          <a:p>
            <a:r>
              <a:rPr lang="en-GB"/>
              <a:t>Introductions</a:t>
            </a:r>
          </a:p>
        </p:txBody>
      </p:sp>
      <p:pic>
        <p:nvPicPr>
          <p:cNvPr id="5" name="Picture 4">
            <a:extLst>
              <a:ext uri="{FF2B5EF4-FFF2-40B4-BE49-F238E27FC236}">
                <a16:creationId xmlns:a16="http://schemas.microsoft.com/office/drawing/2014/main" id="{79A04147-7E1C-8F8C-F1DA-9BEC5F868D7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60886" y="1079611"/>
            <a:ext cx="5670228" cy="5237446"/>
          </a:xfrm>
          <a:prstGeom prst="rect">
            <a:avLst/>
          </a:prstGeom>
        </p:spPr>
      </p:pic>
      <p:sp>
        <p:nvSpPr>
          <p:cNvPr id="6" name="TextBox 5">
            <a:extLst>
              <a:ext uri="{FF2B5EF4-FFF2-40B4-BE49-F238E27FC236}">
                <a16:creationId xmlns:a16="http://schemas.microsoft.com/office/drawing/2014/main" id="{79C2C39D-C59D-D470-E062-CE6CCC021AD8}"/>
              </a:ext>
            </a:extLst>
          </p:cNvPr>
          <p:cNvSpPr txBox="1"/>
          <p:nvPr/>
        </p:nvSpPr>
        <p:spPr>
          <a:xfrm>
            <a:off x="5907785" y="3254621"/>
            <a:ext cx="2833091" cy="25237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Role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Previous use of assessments </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Selection or Development</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Which ones?</a:t>
            </a:r>
          </a:p>
          <a:p>
            <a:pPr marL="171450" marR="0" lvl="0" indent="-1714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1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What did you use them for?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Likely applications of aptitude assessments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242424"/>
                </a:solidFill>
                <a:effectLst/>
                <a:uLnTx/>
                <a:uFillTx/>
                <a:latin typeface="Segoe UI"/>
                <a:ea typeface="+mn-ea"/>
                <a:cs typeface="Segoe UI Light" panose="020B0502040204020203" pitchFamily="34" charset="0"/>
              </a:rPr>
              <a:t>Interests for the course</a:t>
            </a:r>
          </a:p>
        </p:txBody>
      </p:sp>
      <p:pic>
        <p:nvPicPr>
          <p:cNvPr id="7" name="Graphic 6">
            <a:extLst>
              <a:ext uri="{FF2B5EF4-FFF2-40B4-BE49-F238E27FC236}">
                <a16:creationId xmlns:a16="http://schemas.microsoft.com/office/drawing/2014/main" id="{FD210A18-09D7-45C8-96FC-C7FC9190AEC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027"/>
          <a:stretch/>
        </p:blipFill>
        <p:spPr>
          <a:xfrm>
            <a:off x="4509142" y="4029475"/>
            <a:ext cx="765430" cy="883791"/>
          </a:xfrm>
          <a:prstGeom prst="rect">
            <a:avLst/>
          </a:prstGeom>
        </p:spPr>
      </p:pic>
    </p:spTree>
    <p:extLst>
      <p:ext uri="{BB962C8B-B14F-4D97-AF65-F5344CB8AC3E}">
        <p14:creationId xmlns:p14="http://schemas.microsoft.com/office/powerpoint/2010/main" val="88615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5C02-2FF4-221E-F448-9027AAA6CAAE}"/>
              </a:ext>
            </a:extLst>
          </p:cNvPr>
          <p:cNvSpPr>
            <a:spLocks noGrp="1"/>
          </p:cNvSpPr>
          <p:nvPr>
            <p:ph type="title"/>
          </p:nvPr>
        </p:nvSpPr>
        <p:spPr/>
        <p:txBody>
          <a:bodyPr/>
          <a:lstStyle/>
          <a:p>
            <a:r>
              <a:rPr lang="en-GB"/>
              <a:t>Job Levels</a:t>
            </a:r>
          </a:p>
        </p:txBody>
      </p:sp>
      <p:pic>
        <p:nvPicPr>
          <p:cNvPr id="9" name="Picture 8" descr="A close up of text on a white background&#10;&#10;Description automatically generated">
            <a:extLst>
              <a:ext uri="{FF2B5EF4-FFF2-40B4-BE49-F238E27FC236}">
                <a16:creationId xmlns:a16="http://schemas.microsoft.com/office/drawing/2014/main" id="{2D4F90A1-D36A-DF9C-459E-D6CE8285C6B1}"/>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618" t="6546" r="1609" b="3773"/>
          <a:stretch/>
        </p:blipFill>
        <p:spPr>
          <a:xfrm>
            <a:off x="2230735" y="1245996"/>
            <a:ext cx="7737231" cy="5124659"/>
          </a:xfrm>
          <a:custGeom>
            <a:avLst/>
            <a:gdLst>
              <a:gd name="connsiteX0" fmla="*/ 2130251 w 7737231"/>
              <a:gd name="connsiteY0" fmla="*/ 0 h 5124659"/>
              <a:gd name="connsiteX1" fmla="*/ 7727182 w 7737231"/>
              <a:gd name="connsiteY1" fmla="*/ 30145 h 5124659"/>
              <a:gd name="connsiteX2" fmla="*/ 7737231 w 7737231"/>
              <a:gd name="connsiteY2" fmla="*/ 5094514 h 5124659"/>
              <a:gd name="connsiteX3" fmla="*/ 10048 w 7737231"/>
              <a:gd name="connsiteY3" fmla="*/ 5124659 h 5124659"/>
              <a:gd name="connsiteX4" fmla="*/ 0 w 7737231"/>
              <a:gd name="connsiteY4" fmla="*/ 3778180 h 5124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7231" h="5124659">
                <a:moveTo>
                  <a:pt x="2130251" y="0"/>
                </a:moveTo>
                <a:lnTo>
                  <a:pt x="7727182" y="30145"/>
                </a:lnTo>
                <a:cubicBezTo>
                  <a:pt x="7730532" y="1718268"/>
                  <a:pt x="7733881" y="3406391"/>
                  <a:pt x="7737231" y="5094514"/>
                </a:cubicBezTo>
                <a:lnTo>
                  <a:pt x="10048" y="5124659"/>
                </a:lnTo>
                <a:cubicBezTo>
                  <a:pt x="6699" y="4675833"/>
                  <a:pt x="3349" y="4227006"/>
                  <a:pt x="0" y="3778180"/>
                </a:cubicBezTo>
                <a:close/>
              </a:path>
            </a:pathLst>
          </a:custGeom>
        </p:spPr>
      </p:pic>
      <p:sp>
        <p:nvSpPr>
          <p:cNvPr id="15" name="Freeform: Shape 14">
            <a:extLst>
              <a:ext uri="{FF2B5EF4-FFF2-40B4-BE49-F238E27FC236}">
                <a16:creationId xmlns:a16="http://schemas.microsoft.com/office/drawing/2014/main" id="{E964C378-DB01-04B0-7585-030F2907B066}"/>
              </a:ext>
            </a:extLst>
          </p:cNvPr>
          <p:cNvSpPr/>
          <p:nvPr/>
        </p:nvSpPr>
        <p:spPr>
          <a:xfrm>
            <a:off x="6486144" y="4297680"/>
            <a:ext cx="3383280" cy="566928"/>
          </a:xfrm>
          <a:custGeom>
            <a:avLst/>
            <a:gdLst>
              <a:gd name="connsiteX0" fmla="*/ 0 w 3383280"/>
              <a:gd name="connsiteY0" fmla="*/ 6096 h 566928"/>
              <a:gd name="connsiteX1" fmla="*/ 3371088 w 3383280"/>
              <a:gd name="connsiteY1" fmla="*/ 0 h 566928"/>
              <a:gd name="connsiteX2" fmla="*/ 3383280 w 3383280"/>
              <a:gd name="connsiteY2" fmla="*/ 566928 h 566928"/>
              <a:gd name="connsiteX3" fmla="*/ 195072 w 3383280"/>
              <a:gd name="connsiteY3" fmla="*/ 560832 h 566928"/>
              <a:gd name="connsiteX4" fmla="*/ 0 w 3383280"/>
              <a:gd name="connsiteY4" fmla="*/ 6096 h 5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3280" h="566928">
                <a:moveTo>
                  <a:pt x="0" y="6096"/>
                </a:moveTo>
                <a:lnTo>
                  <a:pt x="3371088" y="0"/>
                </a:lnTo>
                <a:lnTo>
                  <a:pt x="3383280" y="566928"/>
                </a:lnTo>
                <a:lnTo>
                  <a:pt x="195072" y="560832"/>
                </a:lnTo>
                <a:lnTo>
                  <a:pt x="0" y="6096"/>
                </a:lnTo>
                <a:close/>
              </a:path>
            </a:pathLst>
          </a:custGeom>
          <a:solidFill>
            <a:srgbClr val="A8D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Graphic 5">
            <a:extLst>
              <a:ext uri="{FF2B5EF4-FFF2-40B4-BE49-F238E27FC236}">
                <a16:creationId xmlns:a16="http://schemas.microsoft.com/office/drawing/2014/main" id="{68811DCD-91F0-7A5D-2CE3-613A897C5F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1774" y="4299945"/>
            <a:ext cx="1672889" cy="292151"/>
          </a:xfrm>
          <a:prstGeom prst="rect">
            <a:avLst/>
          </a:prstGeom>
        </p:spPr>
      </p:pic>
      <p:sp>
        <p:nvSpPr>
          <p:cNvPr id="16" name="Freeform: Shape 15">
            <a:extLst>
              <a:ext uri="{FF2B5EF4-FFF2-40B4-BE49-F238E27FC236}">
                <a16:creationId xmlns:a16="http://schemas.microsoft.com/office/drawing/2014/main" id="{0030EF12-2E67-0710-B867-87D719A542B6}"/>
              </a:ext>
            </a:extLst>
          </p:cNvPr>
          <p:cNvSpPr/>
          <p:nvPr/>
        </p:nvSpPr>
        <p:spPr>
          <a:xfrm>
            <a:off x="6711696" y="5102352"/>
            <a:ext cx="3121152" cy="1103376"/>
          </a:xfrm>
          <a:custGeom>
            <a:avLst/>
            <a:gdLst>
              <a:gd name="connsiteX0" fmla="*/ 0 w 3121152"/>
              <a:gd name="connsiteY0" fmla="*/ 30480 h 1103376"/>
              <a:gd name="connsiteX1" fmla="*/ 0 w 3121152"/>
              <a:gd name="connsiteY1" fmla="*/ 1103376 h 1103376"/>
              <a:gd name="connsiteX2" fmla="*/ 3108960 w 3121152"/>
              <a:gd name="connsiteY2" fmla="*/ 1097280 h 1103376"/>
              <a:gd name="connsiteX3" fmla="*/ 3121152 w 3121152"/>
              <a:gd name="connsiteY3" fmla="*/ 0 h 1103376"/>
              <a:gd name="connsiteX4" fmla="*/ 0 w 3121152"/>
              <a:gd name="connsiteY4" fmla="*/ 30480 h 1103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152" h="1103376">
                <a:moveTo>
                  <a:pt x="0" y="30480"/>
                </a:moveTo>
                <a:lnTo>
                  <a:pt x="0" y="1103376"/>
                </a:lnTo>
                <a:lnTo>
                  <a:pt x="3108960" y="1097280"/>
                </a:lnTo>
                <a:lnTo>
                  <a:pt x="3121152" y="0"/>
                </a:lnTo>
                <a:lnTo>
                  <a:pt x="0" y="30480"/>
                </a:lnTo>
                <a:close/>
              </a:path>
            </a:pathLst>
          </a:custGeom>
          <a:solidFill>
            <a:srgbClr val="CA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a:extLst>
              <a:ext uri="{FF2B5EF4-FFF2-40B4-BE49-F238E27FC236}">
                <a16:creationId xmlns:a16="http://schemas.microsoft.com/office/drawing/2014/main" id="{924388FD-8025-D2E0-FC4B-C8D2DA54DB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11773" y="5075736"/>
            <a:ext cx="1672889" cy="324833"/>
          </a:xfrm>
          <a:prstGeom prst="rect">
            <a:avLst/>
          </a:prstGeom>
        </p:spPr>
      </p:pic>
      <p:sp>
        <p:nvSpPr>
          <p:cNvPr id="10" name="TextBox 9">
            <a:extLst>
              <a:ext uri="{FF2B5EF4-FFF2-40B4-BE49-F238E27FC236}">
                <a16:creationId xmlns:a16="http://schemas.microsoft.com/office/drawing/2014/main" id="{8725EE6B-9104-A712-AEC9-2A72BEB20101}"/>
              </a:ext>
            </a:extLst>
          </p:cNvPr>
          <p:cNvSpPr txBox="1"/>
          <p:nvPr/>
        </p:nvSpPr>
        <p:spPr>
          <a:xfrm>
            <a:off x="6579085" y="4299945"/>
            <a:ext cx="2441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42424"/>
                </a:solidFill>
                <a:effectLst/>
                <a:uLnTx/>
                <a:uFillTx/>
                <a:latin typeface="Arial"/>
                <a:ea typeface="+mn-ea"/>
                <a:cs typeface="+mn-cs"/>
              </a:rPr>
              <a:t>Work Strengths</a:t>
            </a:r>
          </a:p>
        </p:txBody>
      </p:sp>
      <p:sp>
        <p:nvSpPr>
          <p:cNvPr id="11" name="TextBox 10">
            <a:extLst>
              <a:ext uri="{FF2B5EF4-FFF2-40B4-BE49-F238E27FC236}">
                <a16:creationId xmlns:a16="http://schemas.microsoft.com/office/drawing/2014/main" id="{9308A10B-E1B3-2475-D5A1-66066997D7A4}"/>
              </a:ext>
            </a:extLst>
          </p:cNvPr>
          <p:cNvSpPr txBox="1"/>
          <p:nvPr/>
        </p:nvSpPr>
        <p:spPr>
          <a:xfrm>
            <a:off x="6579085" y="4592096"/>
            <a:ext cx="32055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Arial"/>
                <a:ea typeface="+mn-ea"/>
                <a:cs typeface="+mn-cs"/>
              </a:rPr>
              <a:t>Identify role/culture-fit for early-career programmes</a:t>
            </a:r>
          </a:p>
        </p:txBody>
      </p:sp>
      <p:sp>
        <p:nvSpPr>
          <p:cNvPr id="12" name="TextBox 11">
            <a:extLst>
              <a:ext uri="{FF2B5EF4-FFF2-40B4-BE49-F238E27FC236}">
                <a16:creationId xmlns:a16="http://schemas.microsoft.com/office/drawing/2014/main" id="{3325B7BF-3D4C-13E5-6FBE-8C2206A32F20}"/>
              </a:ext>
            </a:extLst>
          </p:cNvPr>
          <p:cNvSpPr txBox="1"/>
          <p:nvPr/>
        </p:nvSpPr>
        <p:spPr>
          <a:xfrm>
            <a:off x="6762389" y="5559131"/>
            <a:ext cx="24413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42424"/>
                </a:solidFill>
                <a:effectLst/>
                <a:uLnTx/>
                <a:uFillTx/>
                <a:latin typeface="Arial"/>
                <a:ea typeface="+mn-ea"/>
                <a:cs typeface="+mn-cs"/>
              </a:rPr>
              <a:t>Match 6.5</a:t>
            </a:r>
          </a:p>
        </p:txBody>
      </p:sp>
      <p:sp>
        <p:nvSpPr>
          <p:cNvPr id="13" name="TextBox 12">
            <a:extLst>
              <a:ext uri="{FF2B5EF4-FFF2-40B4-BE49-F238E27FC236}">
                <a16:creationId xmlns:a16="http://schemas.microsoft.com/office/drawing/2014/main" id="{D99823C1-4AB2-8C67-37F0-5B77417AEA16}"/>
              </a:ext>
            </a:extLst>
          </p:cNvPr>
          <p:cNvSpPr txBox="1"/>
          <p:nvPr/>
        </p:nvSpPr>
        <p:spPr>
          <a:xfrm>
            <a:off x="6762389" y="5836130"/>
            <a:ext cx="320557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42424"/>
                </a:solidFill>
                <a:effectLst/>
                <a:uLnTx/>
                <a:uFillTx/>
                <a:latin typeface="Arial"/>
                <a:ea typeface="+mn-ea"/>
                <a:cs typeface="+mn-cs"/>
              </a:rPr>
              <a:t>Identify role-fit to increase productivity and retention</a:t>
            </a:r>
          </a:p>
        </p:txBody>
      </p:sp>
    </p:spTree>
    <p:extLst>
      <p:ext uri="{BB962C8B-B14F-4D97-AF65-F5344CB8AC3E}">
        <p14:creationId xmlns:p14="http://schemas.microsoft.com/office/powerpoint/2010/main" val="973183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98B4125-9C71-3D6F-6F8E-C54688FB494D}"/>
              </a:ext>
            </a:extLst>
          </p:cNvPr>
          <p:cNvSpPr>
            <a:spLocks noGrp="1"/>
          </p:cNvSpPr>
          <p:nvPr>
            <p:ph type="title"/>
          </p:nvPr>
        </p:nvSpPr>
        <p:spPr/>
        <p:txBody>
          <a:bodyPr/>
          <a:lstStyle/>
          <a:p>
            <a:r>
              <a:rPr lang="en-GB"/>
              <a:t>Workplace English</a:t>
            </a:r>
          </a:p>
        </p:txBody>
      </p:sp>
      <p:sp>
        <p:nvSpPr>
          <p:cNvPr id="13" name="TextBox 12">
            <a:extLst>
              <a:ext uri="{FF2B5EF4-FFF2-40B4-BE49-F238E27FC236}">
                <a16:creationId xmlns:a16="http://schemas.microsoft.com/office/drawing/2014/main" id="{F2CE89CF-192C-AD21-5369-2EE36F663E00}"/>
              </a:ext>
            </a:extLst>
          </p:cNvPr>
          <p:cNvSpPr txBox="1"/>
          <p:nvPr/>
        </p:nvSpPr>
        <p:spPr>
          <a:xfrm>
            <a:off x="339437" y="1299235"/>
            <a:ext cx="7036053" cy="646331"/>
          </a:xfrm>
          <a:prstGeom prst="rect">
            <a:avLst/>
          </a:prstGeom>
          <a:noFill/>
        </p:spPr>
        <p:txBody>
          <a:bodyPr wrap="square">
            <a:spAutoFit/>
          </a:bodyPr>
          <a:lstStyle/>
          <a:p>
            <a:pPr marL="0" marR="0" lvl="0" indent="-365760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Traditionally, job analysis was very time consuming and involved methods to collect information from multiple sources</a:t>
            </a:r>
          </a:p>
        </p:txBody>
      </p:sp>
      <p:sp>
        <p:nvSpPr>
          <p:cNvPr id="14" name="TextBox 13">
            <a:extLst>
              <a:ext uri="{FF2B5EF4-FFF2-40B4-BE49-F238E27FC236}">
                <a16:creationId xmlns:a16="http://schemas.microsoft.com/office/drawing/2014/main" id="{5D5B4384-E6CD-97B0-D580-46C73DD1600D}"/>
              </a:ext>
            </a:extLst>
          </p:cNvPr>
          <p:cNvSpPr txBox="1"/>
          <p:nvPr/>
        </p:nvSpPr>
        <p:spPr>
          <a:xfrm>
            <a:off x="781564" y="2341459"/>
            <a:ext cx="63484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09E85"/>
                </a:solidFill>
                <a:effectLst/>
                <a:uLnTx/>
                <a:uFillTx/>
                <a:latin typeface="Segoe UI"/>
                <a:ea typeface="+mn-ea"/>
                <a:cs typeface="+mn-cs"/>
              </a:rPr>
              <a:t>Assesses candidates’ ability to understand workplace English</a:t>
            </a:r>
          </a:p>
        </p:txBody>
      </p:sp>
      <p:sp>
        <p:nvSpPr>
          <p:cNvPr id="15" name="Freeform: Shape 14">
            <a:extLst>
              <a:ext uri="{FF2B5EF4-FFF2-40B4-BE49-F238E27FC236}">
                <a16:creationId xmlns:a16="http://schemas.microsoft.com/office/drawing/2014/main" id="{5E3E5253-A03F-D3FE-BC4C-4AB5D41CF199}"/>
              </a:ext>
            </a:extLst>
          </p:cNvPr>
          <p:cNvSpPr/>
          <p:nvPr/>
        </p:nvSpPr>
        <p:spPr>
          <a:xfrm rot="5400000">
            <a:off x="421750" y="249556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7" name="TextBox 16">
            <a:extLst>
              <a:ext uri="{FF2B5EF4-FFF2-40B4-BE49-F238E27FC236}">
                <a16:creationId xmlns:a16="http://schemas.microsoft.com/office/drawing/2014/main" id="{8DDAFEBE-9E09-6DC7-8857-118A4936F93D}"/>
              </a:ext>
            </a:extLst>
          </p:cNvPr>
          <p:cNvSpPr txBox="1"/>
          <p:nvPr/>
        </p:nvSpPr>
        <p:spPr>
          <a:xfrm>
            <a:off x="339436" y="3207089"/>
            <a:ext cx="6107663" cy="584775"/>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Secure and easily administered online in less than 20 minutes</a:t>
            </a:r>
          </a:p>
        </p:txBody>
      </p:sp>
      <p:sp>
        <p:nvSpPr>
          <p:cNvPr id="2" name="TextBox 1">
            <a:extLst>
              <a:ext uri="{FF2B5EF4-FFF2-40B4-BE49-F238E27FC236}">
                <a16:creationId xmlns:a16="http://schemas.microsoft.com/office/drawing/2014/main" id="{A2BBB6BC-8402-EA57-66CF-6BC4688AA791}"/>
              </a:ext>
            </a:extLst>
          </p:cNvPr>
          <p:cNvSpPr txBox="1"/>
          <p:nvPr/>
        </p:nvSpPr>
        <p:spPr>
          <a:xfrm>
            <a:off x="781563" y="3990039"/>
            <a:ext cx="8918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09E85"/>
                </a:solidFill>
                <a:effectLst/>
                <a:uLnTx/>
                <a:uFillTx/>
                <a:latin typeface="Segoe UI"/>
                <a:ea typeface="+mn-ea"/>
                <a:cs typeface="+mn-cs"/>
              </a:rPr>
              <a:t>Tests for five different industry sectors:</a:t>
            </a:r>
          </a:p>
        </p:txBody>
      </p:sp>
      <p:sp>
        <p:nvSpPr>
          <p:cNvPr id="3" name="Freeform: Shape 2">
            <a:extLst>
              <a:ext uri="{FF2B5EF4-FFF2-40B4-BE49-F238E27FC236}">
                <a16:creationId xmlns:a16="http://schemas.microsoft.com/office/drawing/2014/main" id="{B27E2578-05AA-60F9-2D4F-FADC2374D0EC}"/>
              </a:ext>
            </a:extLst>
          </p:cNvPr>
          <p:cNvSpPr/>
          <p:nvPr/>
        </p:nvSpPr>
        <p:spPr>
          <a:xfrm rot="5400000">
            <a:off x="421750" y="4144144"/>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4" name="TextBox 3">
            <a:extLst>
              <a:ext uri="{FF2B5EF4-FFF2-40B4-BE49-F238E27FC236}">
                <a16:creationId xmlns:a16="http://schemas.microsoft.com/office/drawing/2014/main" id="{368BFA60-5BFC-977D-4C04-549ABB2F11C7}"/>
              </a:ext>
            </a:extLst>
          </p:cNvPr>
          <p:cNvSpPr txBox="1"/>
          <p:nvPr/>
        </p:nvSpPr>
        <p:spPr>
          <a:xfrm>
            <a:off x="339436" y="4509404"/>
            <a:ext cx="6281283" cy="584775"/>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Customer Service, Healthcare, Hospitality, Office, Operations</a:t>
            </a:r>
          </a:p>
        </p:txBody>
      </p:sp>
      <p:sp>
        <p:nvSpPr>
          <p:cNvPr id="5" name="TextBox 4">
            <a:extLst>
              <a:ext uri="{FF2B5EF4-FFF2-40B4-BE49-F238E27FC236}">
                <a16:creationId xmlns:a16="http://schemas.microsoft.com/office/drawing/2014/main" id="{DC4DD974-0CA0-2AE1-F44A-C83F60F6B9E5}"/>
              </a:ext>
            </a:extLst>
          </p:cNvPr>
          <p:cNvSpPr txBox="1"/>
          <p:nvPr/>
        </p:nvSpPr>
        <p:spPr>
          <a:xfrm>
            <a:off x="781563" y="5234654"/>
            <a:ext cx="89180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09E85"/>
                </a:solidFill>
                <a:effectLst/>
                <a:uLnTx/>
                <a:uFillTx/>
                <a:latin typeface="Segoe UI"/>
                <a:ea typeface="+mn-ea"/>
                <a:cs typeface="+mn-cs"/>
              </a:rPr>
              <a:t>Each test comprises 33 items:</a:t>
            </a:r>
          </a:p>
        </p:txBody>
      </p:sp>
      <p:sp>
        <p:nvSpPr>
          <p:cNvPr id="6" name="Freeform: Shape 5">
            <a:extLst>
              <a:ext uri="{FF2B5EF4-FFF2-40B4-BE49-F238E27FC236}">
                <a16:creationId xmlns:a16="http://schemas.microsoft.com/office/drawing/2014/main" id="{009F0423-B258-BDB1-E4AA-F0707836B420}"/>
              </a:ext>
            </a:extLst>
          </p:cNvPr>
          <p:cNvSpPr/>
          <p:nvPr/>
        </p:nvSpPr>
        <p:spPr>
          <a:xfrm rot="5400000">
            <a:off x="421750" y="5388759"/>
            <a:ext cx="350550" cy="18340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7" name="TextBox 6">
            <a:extLst>
              <a:ext uri="{FF2B5EF4-FFF2-40B4-BE49-F238E27FC236}">
                <a16:creationId xmlns:a16="http://schemas.microsoft.com/office/drawing/2014/main" id="{67DEE021-4A49-43C3-1C9A-FC122F0AEFC2}"/>
              </a:ext>
            </a:extLst>
          </p:cNvPr>
          <p:cNvSpPr txBox="1"/>
          <p:nvPr/>
        </p:nvSpPr>
        <p:spPr>
          <a:xfrm>
            <a:off x="339436" y="5754019"/>
            <a:ext cx="7036053" cy="738664"/>
          </a:xfrm>
          <a:prstGeom prst="rect">
            <a:avLst/>
          </a:prstGeom>
          <a:noFill/>
        </p:spPr>
        <p:txBody>
          <a:bodyPr wrap="square">
            <a:spAutoFit/>
          </a:bodyPr>
          <a:lstStyle/>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24 industry-specific items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GB"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Nine general workplace items</a:t>
            </a:r>
          </a:p>
        </p:txBody>
      </p:sp>
      <p:sp>
        <p:nvSpPr>
          <p:cNvPr id="8" name="Rectangle: Diagonal Corners Rounded 7">
            <a:extLst>
              <a:ext uri="{FF2B5EF4-FFF2-40B4-BE49-F238E27FC236}">
                <a16:creationId xmlns:a16="http://schemas.microsoft.com/office/drawing/2014/main" id="{561A1EB5-C16E-AAD0-F7DF-95548C710FD1}"/>
              </a:ext>
            </a:extLst>
          </p:cNvPr>
          <p:cNvSpPr/>
          <p:nvPr/>
        </p:nvSpPr>
        <p:spPr>
          <a:xfrm>
            <a:off x="7375489" y="2762543"/>
            <a:ext cx="3463046" cy="3247083"/>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C60D8CDB-5D8F-0647-FDE4-B324BC53A9F4}"/>
              </a:ext>
            </a:extLst>
          </p:cNvPr>
          <p:cNvSpPr txBox="1"/>
          <p:nvPr/>
        </p:nvSpPr>
        <p:spPr>
          <a:xfrm>
            <a:off x="7632775" y="3737122"/>
            <a:ext cx="29484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A244A"/>
                </a:solidFill>
                <a:effectLst/>
                <a:uLnTx/>
                <a:uFillTx/>
                <a:latin typeface="Segoe UI"/>
                <a:ea typeface="+mn-ea"/>
                <a:cs typeface="+mn-cs"/>
              </a:rPr>
              <a:t>I [?] review the situation tomorrow</a:t>
            </a:r>
          </a:p>
        </p:txBody>
      </p:sp>
      <p:sp>
        <p:nvSpPr>
          <p:cNvPr id="12" name="TextBox 11">
            <a:extLst>
              <a:ext uri="{FF2B5EF4-FFF2-40B4-BE49-F238E27FC236}">
                <a16:creationId xmlns:a16="http://schemas.microsoft.com/office/drawing/2014/main" id="{511C4AE5-139A-2045-AE3D-052F2A2B054C}"/>
              </a:ext>
            </a:extLst>
          </p:cNvPr>
          <p:cNvSpPr txBox="1"/>
          <p:nvPr/>
        </p:nvSpPr>
        <p:spPr>
          <a:xfrm>
            <a:off x="7632775" y="4483801"/>
            <a:ext cx="2948473" cy="130805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1A244A"/>
                </a:solidFill>
                <a:effectLst/>
                <a:uLnTx/>
                <a:uFillTx/>
                <a:latin typeface="Arial"/>
                <a:ea typeface="+mn-ea"/>
                <a:cs typeface="+mn-cs"/>
              </a:rPr>
              <a:t>am</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1A244A"/>
                </a:solidFill>
                <a:effectLst/>
                <a:uLnTx/>
                <a:uFillTx/>
                <a:latin typeface="Arial"/>
                <a:ea typeface="+mn-ea"/>
                <a:cs typeface="+mn-cs"/>
              </a:rPr>
              <a:t>will</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1A244A"/>
                </a:solidFill>
                <a:effectLst/>
                <a:uLnTx/>
                <a:uFillTx/>
                <a:latin typeface="Arial"/>
                <a:ea typeface="+mn-ea"/>
                <a:cs typeface="+mn-cs"/>
              </a:rPr>
              <a:t>do</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1A244A"/>
                </a:solidFill>
                <a:effectLst/>
                <a:uLnTx/>
                <a:uFillTx/>
                <a:latin typeface="Arial"/>
                <a:ea typeface="+mn-ea"/>
                <a:cs typeface="+mn-cs"/>
              </a:rPr>
              <a:t>think</a:t>
            </a:r>
          </a:p>
        </p:txBody>
      </p:sp>
      <p:sp>
        <p:nvSpPr>
          <p:cNvPr id="16" name="TextBox 15">
            <a:extLst>
              <a:ext uri="{FF2B5EF4-FFF2-40B4-BE49-F238E27FC236}">
                <a16:creationId xmlns:a16="http://schemas.microsoft.com/office/drawing/2014/main" id="{C2C0AADA-C85A-2D8B-F349-B8879470A35E}"/>
              </a:ext>
            </a:extLst>
          </p:cNvPr>
          <p:cNvSpPr txBox="1"/>
          <p:nvPr/>
        </p:nvSpPr>
        <p:spPr>
          <a:xfrm>
            <a:off x="7632775" y="3120878"/>
            <a:ext cx="2828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09E85"/>
                </a:solidFill>
                <a:effectLst/>
                <a:uLnTx/>
                <a:uFillTx/>
                <a:latin typeface="Segoe UI"/>
                <a:ea typeface="DengXian" panose="020B0503020204020204" pitchFamily="2" charset="-122"/>
                <a:cs typeface="Arial" panose="020B0604020202020204" pitchFamily="34" charset="0"/>
              </a:rPr>
              <a:t>Example question</a:t>
            </a:r>
            <a:endParaRPr kumimoji="0" lang="en-GB" sz="2000" b="1" i="0" u="none" strike="noStrike" kern="1200" cap="none" spc="0" normalizeH="0" baseline="0" noProof="0">
              <a:ln>
                <a:noFill/>
              </a:ln>
              <a:solidFill>
                <a:srgbClr val="409E85"/>
              </a:solidFill>
              <a:effectLst/>
              <a:uLnTx/>
              <a:uFillTx/>
              <a:latin typeface="Segoe UI"/>
              <a:ea typeface="+mn-ea"/>
              <a:cs typeface="+mn-cs"/>
            </a:endParaRPr>
          </a:p>
        </p:txBody>
      </p:sp>
    </p:spTree>
    <p:extLst>
      <p:ext uri="{BB962C8B-B14F-4D97-AF65-F5344CB8AC3E}">
        <p14:creationId xmlns:p14="http://schemas.microsoft.com/office/powerpoint/2010/main" val="609386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Customer Check</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idx="1"/>
          </p:nvPr>
        </p:nvSpPr>
        <p:spPr>
          <a:xfrm>
            <a:off x="339437" y="1995055"/>
            <a:ext cx="5934041" cy="3895580"/>
          </a:xfrm>
        </p:spPr>
        <p:txBody>
          <a:bodyPr>
            <a:normAutofit/>
          </a:bodyPr>
          <a:lstStyle/>
          <a:p>
            <a:pPr marL="342900" indent="-342900">
              <a:buFont typeface="Arial" panose="020B0604020202020204" pitchFamily="34" charset="0"/>
              <a:buChar char="•"/>
            </a:pPr>
            <a:r>
              <a:rPr lang="en-US" sz="1600">
                <a:latin typeface="Arial" charset="0"/>
                <a:ea typeface="Roboto" panose="02000000000000000000" pitchFamily="2" charset="0"/>
                <a:cs typeface="Times New Roman" panose="02020603050405020304" pitchFamily="18" charset="0"/>
              </a:rPr>
              <a:t>New online assessment identifying how well individuals will interact with customers and represent your brand on live web chats.</a:t>
            </a:r>
          </a:p>
          <a:p>
            <a:pPr marL="342900" indent="-342900">
              <a:buFont typeface="Arial" panose="020B0604020202020204" pitchFamily="34" charset="0"/>
              <a:buChar char="•"/>
            </a:pPr>
            <a:endParaRPr lang="en-US" sz="1600">
              <a:latin typeface="Arial" charset="0"/>
              <a:ea typeface="Roboto" panose="02000000000000000000" pitchFamily="2" charset="0"/>
              <a:cs typeface="Times New Roman" panose="02020603050405020304" pitchFamily="18" charset="0"/>
            </a:endParaRPr>
          </a:p>
          <a:p>
            <a:pPr marL="342900" indent="-342900">
              <a:buFont typeface="Arial" panose="020B0604020202020204" pitchFamily="34" charset="0"/>
              <a:buChar char="•"/>
            </a:pPr>
            <a:r>
              <a:rPr lang="en-US" sz="1600">
                <a:latin typeface="Arial" charset="0"/>
                <a:ea typeface="Roboto" panose="02000000000000000000" pitchFamily="2" charset="0"/>
                <a:cs typeface="Times New Roman" panose="02020603050405020304" pitchFamily="18" charset="0"/>
              </a:rPr>
              <a:t>Highly-relevant assessment specifically designed to replicate typical customer contact.</a:t>
            </a:r>
          </a:p>
          <a:p>
            <a:pPr marL="342900" indent="-342900">
              <a:buFont typeface="Arial" panose="020B0604020202020204" pitchFamily="34" charset="0"/>
              <a:buChar char="•"/>
            </a:pPr>
            <a:endParaRPr lang="en-US" sz="1600">
              <a:latin typeface="Arial" charset="0"/>
              <a:ea typeface="Roboto" panose="02000000000000000000" pitchFamily="2" charset="0"/>
              <a:cs typeface="Times New Roman" panose="02020603050405020304" pitchFamily="18" charset="0"/>
            </a:endParaRPr>
          </a:p>
          <a:p>
            <a:pPr marL="342900" indent="-342900">
              <a:buFont typeface="Arial" panose="020B0604020202020204" pitchFamily="34" charset="0"/>
              <a:buChar char="•"/>
            </a:pPr>
            <a:r>
              <a:rPr lang="en-US" sz="1600">
                <a:latin typeface="Arial" charset="0"/>
                <a:ea typeface="Roboto" panose="02000000000000000000" pitchFamily="2" charset="0"/>
                <a:cs typeface="Times New Roman" panose="02020603050405020304" pitchFamily="18" charset="0"/>
              </a:rPr>
              <a:t>Compatible with a range of devices, including laptops, tablets and mobiles.</a:t>
            </a:r>
          </a:p>
          <a:p>
            <a:pPr marL="342900" indent="-342900">
              <a:buFont typeface="Arial" panose="020B0604020202020204" pitchFamily="34" charset="0"/>
              <a:buChar char="•"/>
            </a:pPr>
            <a:endParaRPr lang="en-US" sz="1600">
              <a:latin typeface="Arial" charset="0"/>
              <a:ea typeface="Roboto" panose="02000000000000000000" pitchFamily="2" charset="0"/>
              <a:cs typeface="Times New Roman" panose="02020603050405020304" pitchFamily="18" charset="0"/>
            </a:endParaRPr>
          </a:p>
          <a:p>
            <a:pPr marL="342900" indent="-342900">
              <a:buFont typeface="Arial" panose="020B0604020202020204" pitchFamily="34" charset="0"/>
              <a:buChar char="•"/>
            </a:pPr>
            <a:r>
              <a:rPr lang="en-US" sz="1600">
                <a:latin typeface="Arial" charset="0"/>
                <a:ea typeface="Roboto" panose="02000000000000000000" pitchFamily="2" charset="0"/>
                <a:cs typeface="Times New Roman" panose="02020603050405020304" pitchFamily="18" charset="0"/>
              </a:rPr>
              <a:t>Quick and engaging assessment with a 10-minute completion time.</a:t>
            </a:r>
            <a:endParaRPr lang="en-GB" sz="1600">
              <a:latin typeface="Arial" charset="0"/>
              <a:ea typeface="Roboto" panose="02000000000000000000" pitchFamily="2"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4B184AB2-A4B0-81E3-7F61-6C36AD5818E2}"/>
              </a:ext>
            </a:extLst>
          </p:cNvPr>
          <p:cNvSpPr>
            <a:spLocks noGrp="1"/>
          </p:cNvSpPr>
          <p:nvPr>
            <p:ph sz="quarter" idx="13"/>
          </p:nvPr>
        </p:nvSpPr>
        <p:spPr/>
        <p:txBody>
          <a:bodyPr/>
          <a:lstStyle/>
          <a:p>
            <a:endParaRPr lang="en-GB"/>
          </a:p>
        </p:txBody>
      </p:sp>
      <p:pic>
        <p:nvPicPr>
          <p:cNvPr id="13" name="Picture 12">
            <a:extLst>
              <a:ext uri="{FF2B5EF4-FFF2-40B4-BE49-F238E27FC236}">
                <a16:creationId xmlns:a16="http://schemas.microsoft.com/office/drawing/2014/main" id="{B2FC09A2-3E2E-3951-D0B0-4E13037F25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1" b="95273" l="9958" r="89902">
                        <a14:foregroundMark x1="45442" y1="9244" x2="45442" y2="9244"/>
                        <a14:foregroundMark x1="42496" y1="9349" x2="42496" y2="9349"/>
                        <a14:foregroundMark x1="37167" y1="7143" x2="37167" y2="7143"/>
                        <a14:foregroundMark x1="38149" y1="6408" x2="38149" y2="6408"/>
                        <a14:foregroundMark x1="57223" y1="10819" x2="57223" y2="10819"/>
                        <a14:foregroundMark x1="29734" y1="3571" x2="29734" y2="3571"/>
                        <a14:foregroundMark x1="28050" y1="5147" x2="28050" y2="5147"/>
                        <a14:foregroundMark x1="28191" y1="3676" x2="28191" y2="3676"/>
                        <a14:foregroundMark x1="37167" y1="3361" x2="37167" y2="3361"/>
                        <a14:foregroundMark x1="37167" y1="7668" x2="37167" y2="7668"/>
                        <a14:foregroundMark x1="38429" y1="10504" x2="38429" y2="10504"/>
                        <a14:foregroundMark x1="63114" y1="88971" x2="63114" y2="88971"/>
                        <a14:foregroundMark x1="46424" y1="89391" x2="46424" y2="89391"/>
                        <a14:foregroundMark x1="46844" y1="92122" x2="46844" y2="92122"/>
                        <a14:foregroundMark x1="81066" y1="17017" x2="81066" y2="17017"/>
                        <a14:foregroundMark x1="23562" y1="20063" x2="23562" y2="20063"/>
                        <a14:foregroundMark x1="22721" y1="24580" x2="22721" y2="24580"/>
                        <a14:foregroundMark x1="35203" y1="23214" x2="35203" y2="23214"/>
                        <a14:foregroundMark x1="60168" y1="95273" x2="60168" y2="95273"/>
                        <a14:foregroundMark x1="64236" y1="90861" x2="64236" y2="90861"/>
                        <a14:foregroundMark x1="60309" y1="93487" x2="60309" y2="93487"/>
                        <a14:foregroundMark x1="23142" y1="74055" x2="23142" y2="74055"/>
                        <a14:foregroundMark x1="23142" y1="74055" x2="23142" y2="74055"/>
                        <a14:foregroundMark x1="23142" y1="72479" x2="23142" y2="72479"/>
                        <a14:foregroundMark x1="23562" y1="67962" x2="23562" y2="67962"/>
                        <a14:foregroundMark x1="23843" y1="66282" x2="23843" y2="66282"/>
                        <a14:foregroundMark x1="23983" y1="53992" x2="23983" y2="53992"/>
                        <a14:foregroundMark x1="24544" y1="47164" x2="24544" y2="47164"/>
                        <a14:foregroundMark x1="82188" y1="45378" x2="82188" y2="45378"/>
                      </a14:backgroundRemoval>
                    </a14:imgEffect>
                  </a14:imgLayer>
                </a14:imgProps>
              </a:ext>
            </a:extLst>
          </a:blip>
          <a:stretch>
            <a:fillRect/>
          </a:stretch>
        </p:blipFill>
        <p:spPr>
          <a:xfrm>
            <a:off x="6952603" y="642986"/>
            <a:ext cx="4329498" cy="5780761"/>
          </a:xfrm>
          <a:prstGeom prst="rect">
            <a:avLst/>
          </a:prstGeom>
        </p:spPr>
      </p:pic>
    </p:spTree>
    <p:extLst>
      <p:ext uri="{BB962C8B-B14F-4D97-AF65-F5344CB8AC3E}">
        <p14:creationId xmlns:p14="http://schemas.microsoft.com/office/powerpoint/2010/main" val="4111275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1005-C22B-FD20-A516-E30168A0487E}"/>
              </a:ext>
            </a:extLst>
          </p:cNvPr>
          <p:cNvSpPr>
            <a:spLocks noGrp="1"/>
          </p:cNvSpPr>
          <p:nvPr>
            <p:ph type="title"/>
          </p:nvPr>
        </p:nvSpPr>
        <p:spPr/>
        <p:txBody>
          <a:bodyPr/>
          <a:lstStyle/>
          <a:p>
            <a:r>
              <a:rPr lang="en-GB"/>
              <a:t>Situational Judgment tests</a:t>
            </a:r>
          </a:p>
        </p:txBody>
      </p:sp>
      <p:pic>
        <p:nvPicPr>
          <p:cNvPr id="5" name="Picture 4" descr="Graphical user interface&#10;&#10;Description automatically generated">
            <a:extLst>
              <a:ext uri="{FF2B5EF4-FFF2-40B4-BE49-F238E27FC236}">
                <a16:creationId xmlns:a16="http://schemas.microsoft.com/office/drawing/2014/main" id="{5B472826-E5B5-108F-2081-F8F80130A2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0649" y="1282832"/>
            <a:ext cx="10090702" cy="5251157"/>
          </a:xfrm>
          <a:prstGeom prst="rect">
            <a:avLst/>
          </a:prstGeom>
        </p:spPr>
      </p:pic>
    </p:spTree>
    <p:extLst>
      <p:ext uri="{BB962C8B-B14F-4D97-AF65-F5344CB8AC3E}">
        <p14:creationId xmlns:p14="http://schemas.microsoft.com/office/powerpoint/2010/main" val="3541109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0B412-E3C3-D1C2-8A42-2185350DC8A5}"/>
              </a:ext>
            </a:extLst>
          </p:cNvPr>
          <p:cNvSpPr>
            <a:spLocks noGrp="1"/>
          </p:cNvSpPr>
          <p:nvPr>
            <p:ph type="title"/>
          </p:nvPr>
        </p:nvSpPr>
        <p:spPr/>
        <p:txBody>
          <a:bodyPr/>
          <a:lstStyle/>
          <a:p>
            <a:r>
              <a:rPr lang="en-GB"/>
              <a:t>Assessment choice</a:t>
            </a:r>
          </a:p>
        </p:txBody>
      </p:sp>
      <p:sp>
        <p:nvSpPr>
          <p:cNvPr id="4" name="Content Placeholder 3">
            <a:extLst>
              <a:ext uri="{FF2B5EF4-FFF2-40B4-BE49-F238E27FC236}">
                <a16:creationId xmlns:a16="http://schemas.microsoft.com/office/drawing/2014/main" id="{DD7D6251-9FFF-0350-E6B9-2914A6BC7C27}"/>
              </a:ext>
            </a:extLst>
          </p:cNvPr>
          <p:cNvSpPr>
            <a:spLocks noGrp="1"/>
          </p:cNvSpPr>
          <p:nvPr>
            <p:ph sz="quarter" idx="13"/>
          </p:nvPr>
        </p:nvSpPr>
        <p:spPr/>
        <p:txBody>
          <a:bodyPr/>
          <a:lstStyle/>
          <a:p>
            <a:r>
              <a:rPr lang="en-GB" dirty="0"/>
              <a:t>Workbook page 32</a:t>
            </a:r>
          </a:p>
        </p:txBody>
      </p:sp>
      <p:sp>
        <p:nvSpPr>
          <p:cNvPr id="5" name="TextBox 4">
            <a:extLst>
              <a:ext uri="{FF2B5EF4-FFF2-40B4-BE49-F238E27FC236}">
                <a16:creationId xmlns:a16="http://schemas.microsoft.com/office/drawing/2014/main" id="{664FF936-0EE2-2126-7D2B-09F97F5B4DB3}"/>
              </a:ext>
            </a:extLst>
          </p:cNvPr>
          <p:cNvSpPr txBox="1"/>
          <p:nvPr/>
        </p:nvSpPr>
        <p:spPr>
          <a:xfrm>
            <a:off x="339437" y="1674780"/>
            <a:ext cx="2348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Your task</a:t>
            </a:r>
          </a:p>
        </p:txBody>
      </p:sp>
      <p:sp>
        <p:nvSpPr>
          <p:cNvPr id="6" name="TextBox 5">
            <a:extLst>
              <a:ext uri="{FF2B5EF4-FFF2-40B4-BE49-F238E27FC236}">
                <a16:creationId xmlns:a16="http://schemas.microsoft.com/office/drawing/2014/main" id="{57FF7D71-CA8B-9F7C-A8BC-C4FE06B76BEC}"/>
              </a:ext>
            </a:extLst>
          </p:cNvPr>
          <p:cNvSpPr txBox="1"/>
          <p:nvPr/>
        </p:nvSpPr>
        <p:spPr>
          <a:xfrm>
            <a:off x="339436" y="2138936"/>
            <a:ext cx="95883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Consider the early (sift out) and later (select in) assessments you could use for each of your </a:t>
            </a:r>
            <a:r>
              <a:rPr lang="en-GB" sz="1400">
                <a:solidFill>
                  <a:srgbClr val="242424"/>
                </a:solidFill>
                <a:latin typeface="Arial"/>
              </a:rPr>
              <a:t>eight </a:t>
            </a:r>
            <a:r>
              <a:rPr lang="en-US" sz="1400" b="0" kern="1200">
                <a:solidFill>
                  <a:schemeClr val="tx2"/>
                </a:solidFill>
              </a:rPr>
              <a:t>skills potential areas </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2C8ECC1A-FA07-6C7B-DD25-E128EAEC9899}"/>
              </a:ext>
            </a:extLst>
          </p:cNvPr>
          <p:cNvGraphicFramePr>
            <a:graphicFrameLocks/>
          </p:cNvGraphicFramePr>
          <p:nvPr/>
        </p:nvGraphicFramePr>
        <p:xfrm>
          <a:off x="339436" y="2603092"/>
          <a:ext cx="10625559" cy="3899137"/>
        </p:xfrm>
        <a:graphic>
          <a:graphicData uri="http://schemas.openxmlformats.org/drawingml/2006/table">
            <a:tbl>
              <a:tblPr firstRow="1" bandRow="1">
                <a:tableStyleId>{073A0DAA-6AF3-43AB-8588-CEC1D06C72B9}</a:tableStyleId>
              </a:tblPr>
              <a:tblGrid>
                <a:gridCol w="3541853">
                  <a:extLst>
                    <a:ext uri="{9D8B030D-6E8A-4147-A177-3AD203B41FA5}">
                      <a16:colId xmlns:a16="http://schemas.microsoft.com/office/drawing/2014/main" val="3693014854"/>
                    </a:ext>
                  </a:extLst>
                </a:gridCol>
                <a:gridCol w="3541853">
                  <a:extLst>
                    <a:ext uri="{9D8B030D-6E8A-4147-A177-3AD203B41FA5}">
                      <a16:colId xmlns:a16="http://schemas.microsoft.com/office/drawing/2014/main" val="2427145193"/>
                    </a:ext>
                  </a:extLst>
                </a:gridCol>
                <a:gridCol w="3541853">
                  <a:extLst>
                    <a:ext uri="{9D8B030D-6E8A-4147-A177-3AD203B41FA5}">
                      <a16:colId xmlns:a16="http://schemas.microsoft.com/office/drawing/2014/main" val="1797455737"/>
                    </a:ext>
                  </a:extLst>
                </a:gridCol>
              </a:tblGrid>
              <a:tr h="973508">
                <a:tc>
                  <a:txBody>
                    <a:bodyPr/>
                    <a:lstStyle/>
                    <a:p>
                      <a:pPr marL="0" algn="ctr" defTabSz="914400" rtl="0" eaLnBrk="1" latinLnBrk="0" hangingPunct="1"/>
                      <a:r>
                        <a:rPr lang="en-US" sz="1400" b="1" kern="1200">
                          <a:solidFill>
                            <a:schemeClr val="tx2"/>
                          </a:solidFill>
                        </a:rPr>
                        <a:t>Person Specification </a:t>
                      </a:r>
                    </a:p>
                    <a:p>
                      <a:pPr marL="0" algn="ctr" defTabSz="914400" rtl="0" eaLnBrk="1" latinLnBrk="0" hangingPunct="1"/>
                      <a:r>
                        <a:rPr lang="en-US" sz="1400" b="0" kern="1200">
                          <a:solidFill>
                            <a:schemeClr val="tx2"/>
                          </a:solidFill>
                        </a:rPr>
                        <a:t>(Key Skills Potential areas from Card Sort)</a:t>
                      </a:r>
                      <a:endParaRPr lang="en-GB" sz="1400" b="0" kern="1200">
                        <a:solidFill>
                          <a:schemeClr val="tx2"/>
                        </a:solidFill>
                        <a:latin typeface="+mn-lt"/>
                        <a:ea typeface="+mn-ea"/>
                        <a:cs typeface="+mn-cs"/>
                      </a:endParaRPr>
                    </a:p>
                  </a:txBody>
                  <a:tcPr marL="72571" marR="72571" marT="36286" marB="36286" anchor="ctr">
                    <a:solidFill>
                      <a:schemeClr val="accent1"/>
                    </a:solidFill>
                  </a:tcPr>
                </a:tc>
                <a:tc>
                  <a:txBody>
                    <a:bodyPr/>
                    <a:lstStyle/>
                    <a:p>
                      <a:pPr marL="0" algn="ctr" defTabSz="914400" rtl="0" eaLnBrk="1" latinLnBrk="0" hangingPunct="1"/>
                      <a:r>
                        <a:rPr lang="en-GB" sz="1400" b="1" kern="1200">
                          <a:solidFill>
                            <a:schemeClr val="tx2"/>
                          </a:solidFill>
                        </a:rPr>
                        <a:t>Sift Out </a:t>
                      </a:r>
                    </a:p>
                    <a:p>
                      <a:pPr marL="0" algn="ctr" defTabSz="914400" rtl="0" eaLnBrk="1" latinLnBrk="0" hangingPunct="1"/>
                      <a:r>
                        <a:rPr lang="en-GB" sz="1400" b="0" kern="1200">
                          <a:solidFill>
                            <a:schemeClr val="tx2"/>
                          </a:solidFill>
                        </a:rPr>
                        <a:t>(for example; Situational Judgment Test, Behavioral Assessment, Ability Tests)</a:t>
                      </a:r>
                      <a:endParaRPr lang="en-GB" sz="1400" b="0" kern="1200">
                        <a:solidFill>
                          <a:schemeClr val="tx2"/>
                        </a:solidFill>
                        <a:latin typeface="+mn-lt"/>
                        <a:ea typeface="+mn-ea"/>
                        <a:cs typeface="+mn-cs"/>
                      </a:endParaRPr>
                    </a:p>
                  </a:txBody>
                  <a:tcPr marL="72571" marR="72571" marT="36286" marB="36286" anchor="ctr">
                    <a:solidFill>
                      <a:schemeClr val="accent1"/>
                    </a:solidFill>
                  </a:tcPr>
                </a:tc>
                <a:tc>
                  <a:txBody>
                    <a:bodyPr/>
                    <a:lstStyle/>
                    <a:p>
                      <a:pPr marL="0" algn="ctr" defTabSz="914400" rtl="0" eaLnBrk="1" latinLnBrk="0" hangingPunct="1"/>
                      <a:r>
                        <a:rPr lang="en-GB" sz="1400" b="1" kern="1200">
                          <a:solidFill>
                            <a:schemeClr val="tx2"/>
                          </a:solidFill>
                        </a:rPr>
                        <a:t>Select In </a:t>
                      </a:r>
                    </a:p>
                    <a:p>
                      <a:pPr marL="0" algn="ctr" defTabSz="914400" rtl="0" eaLnBrk="1" latinLnBrk="0" hangingPunct="1"/>
                      <a:r>
                        <a:rPr lang="en-GB" sz="1400" b="0" kern="1200">
                          <a:solidFill>
                            <a:schemeClr val="tx2"/>
                          </a:solidFill>
                        </a:rPr>
                        <a:t>(for example; Structured Interview,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kern="1200">
                          <a:solidFill>
                            <a:schemeClr val="tx2"/>
                          </a:solidFill>
                        </a:rPr>
                        <a:t>in-Person Assessment Exercises)</a:t>
                      </a:r>
                      <a:endParaRPr lang="en-GB" sz="1400" b="1" kern="1200">
                        <a:solidFill>
                          <a:schemeClr val="tx2"/>
                        </a:solidFill>
                        <a:latin typeface="+mn-lt"/>
                        <a:ea typeface="+mn-ea"/>
                        <a:cs typeface="+mn-cs"/>
                      </a:endParaRPr>
                    </a:p>
                  </a:txBody>
                  <a:tcPr marL="72571" marR="72571" marT="36286" marB="36286" anchor="ctr">
                    <a:solidFill>
                      <a:schemeClr val="accent1"/>
                    </a:solidFill>
                  </a:tcPr>
                </a:tc>
                <a:extLst>
                  <a:ext uri="{0D108BD9-81ED-4DB2-BD59-A6C34878D82A}">
                    <a16:rowId xmlns:a16="http://schemas.microsoft.com/office/drawing/2014/main" val="1010688081"/>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2338175167"/>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832402307"/>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121346392"/>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3356699681"/>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4111391749"/>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4016854465"/>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2561132497"/>
                  </a:ext>
                </a:extLst>
              </a:tr>
            </a:tbl>
          </a:graphicData>
        </a:graphic>
      </p:graphicFrame>
    </p:spTree>
    <p:extLst>
      <p:ext uri="{BB962C8B-B14F-4D97-AF65-F5344CB8AC3E}">
        <p14:creationId xmlns:p14="http://schemas.microsoft.com/office/powerpoint/2010/main" val="1963394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0B412-E3C3-D1C2-8A42-2185350DC8A5}"/>
              </a:ext>
            </a:extLst>
          </p:cNvPr>
          <p:cNvSpPr>
            <a:spLocks noGrp="1"/>
          </p:cNvSpPr>
          <p:nvPr>
            <p:ph type="title"/>
          </p:nvPr>
        </p:nvSpPr>
        <p:spPr/>
        <p:txBody>
          <a:bodyPr/>
          <a:lstStyle/>
          <a:p>
            <a:r>
              <a:rPr lang="en-GB"/>
              <a:t>Assessment choice</a:t>
            </a:r>
          </a:p>
        </p:txBody>
      </p:sp>
      <p:sp>
        <p:nvSpPr>
          <p:cNvPr id="4" name="Content Placeholder 3">
            <a:extLst>
              <a:ext uri="{FF2B5EF4-FFF2-40B4-BE49-F238E27FC236}">
                <a16:creationId xmlns:a16="http://schemas.microsoft.com/office/drawing/2014/main" id="{DD7D6251-9FFF-0350-E6B9-2914A6BC7C27}"/>
              </a:ext>
            </a:extLst>
          </p:cNvPr>
          <p:cNvSpPr>
            <a:spLocks noGrp="1"/>
          </p:cNvSpPr>
          <p:nvPr>
            <p:ph sz="quarter" idx="13"/>
          </p:nvPr>
        </p:nvSpPr>
        <p:spPr/>
        <p:txBody>
          <a:bodyPr/>
          <a:lstStyle/>
          <a:p>
            <a:r>
              <a:rPr lang="en-GB" dirty="0"/>
              <a:t>Workbook page 32</a:t>
            </a:r>
          </a:p>
        </p:txBody>
      </p:sp>
      <p:sp>
        <p:nvSpPr>
          <p:cNvPr id="5" name="TextBox 4">
            <a:extLst>
              <a:ext uri="{FF2B5EF4-FFF2-40B4-BE49-F238E27FC236}">
                <a16:creationId xmlns:a16="http://schemas.microsoft.com/office/drawing/2014/main" id="{664FF936-0EE2-2126-7D2B-09F97F5B4DB3}"/>
              </a:ext>
            </a:extLst>
          </p:cNvPr>
          <p:cNvSpPr txBox="1"/>
          <p:nvPr/>
        </p:nvSpPr>
        <p:spPr>
          <a:xfrm>
            <a:off x="339437" y="1674780"/>
            <a:ext cx="2348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Your task</a:t>
            </a:r>
          </a:p>
        </p:txBody>
      </p:sp>
      <p:sp>
        <p:nvSpPr>
          <p:cNvPr id="6" name="TextBox 5">
            <a:extLst>
              <a:ext uri="{FF2B5EF4-FFF2-40B4-BE49-F238E27FC236}">
                <a16:creationId xmlns:a16="http://schemas.microsoft.com/office/drawing/2014/main" id="{57FF7D71-CA8B-9F7C-A8BC-C4FE06B76BEC}"/>
              </a:ext>
            </a:extLst>
          </p:cNvPr>
          <p:cNvSpPr txBox="1"/>
          <p:nvPr/>
        </p:nvSpPr>
        <p:spPr>
          <a:xfrm>
            <a:off x="339436" y="2138936"/>
            <a:ext cx="96256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Consider the early (sift out) and later (select in) assessments you could use for each of your </a:t>
            </a:r>
            <a:r>
              <a:rPr lang="en-GB" sz="1400">
                <a:solidFill>
                  <a:srgbClr val="242424"/>
                </a:solidFill>
                <a:latin typeface="Arial"/>
              </a:rPr>
              <a:t>eight </a:t>
            </a:r>
            <a:r>
              <a:rPr lang="en-US" sz="1400" b="0" kern="1200">
                <a:solidFill>
                  <a:schemeClr val="tx2"/>
                </a:solidFill>
              </a:rPr>
              <a:t>skills potential areas </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2C8ECC1A-FA07-6C7B-DD25-E128EAEC9899}"/>
              </a:ext>
            </a:extLst>
          </p:cNvPr>
          <p:cNvGraphicFramePr>
            <a:graphicFrameLocks/>
          </p:cNvGraphicFramePr>
          <p:nvPr/>
        </p:nvGraphicFramePr>
        <p:xfrm>
          <a:off x="339436" y="2603092"/>
          <a:ext cx="10625559" cy="4061827"/>
        </p:xfrm>
        <a:graphic>
          <a:graphicData uri="http://schemas.openxmlformats.org/drawingml/2006/table">
            <a:tbl>
              <a:tblPr firstRow="1" bandRow="1">
                <a:tableStyleId>{073A0DAA-6AF3-43AB-8588-CEC1D06C72B9}</a:tableStyleId>
              </a:tblPr>
              <a:tblGrid>
                <a:gridCol w="3541853">
                  <a:extLst>
                    <a:ext uri="{9D8B030D-6E8A-4147-A177-3AD203B41FA5}">
                      <a16:colId xmlns:a16="http://schemas.microsoft.com/office/drawing/2014/main" val="3693014854"/>
                    </a:ext>
                  </a:extLst>
                </a:gridCol>
                <a:gridCol w="3541853">
                  <a:extLst>
                    <a:ext uri="{9D8B030D-6E8A-4147-A177-3AD203B41FA5}">
                      <a16:colId xmlns:a16="http://schemas.microsoft.com/office/drawing/2014/main" val="2427145193"/>
                    </a:ext>
                  </a:extLst>
                </a:gridCol>
                <a:gridCol w="3541853">
                  <a:extLst>
                    <a:ext uri="{9D8B030D-6E8A-4147-A177-3AD203B41FA5}">
                      <a16:colId xmlns:a16="http://schemas.microsoft.com/office/drawing/2014/main" val="1797455737"/>
                    </a:ext>
                  </a:extLst>
                </a:gridCol>
              </a:tblGrid>
              <a:tr h="973508">
                <a:tc>
                  <a:txBody>
                    <a:bodyPr/>
                    <a:lstStyle/>
                    <a:p>
                      <a:pPr marL="0" algn="ctr" defTabSz="914400" rtl="0" eaLnBrk="1" latinLnBrk="0" hangingPunct="1"/>
                      <a:r>
                        <a:rPr lang="en-US" sz="1400" b="1" kern="1200">
                          <a:solidFill>
                            <a:schemeClr val="tx2"/>
                          </a:solidFill>
                        </a:rPr>
                        <a:t>Person Specification </a:t>
                      </a:r>
                    </a:p>
                    <a:p>
                      <a:pPr marL="0" algn="ctr" defTabSz="914400" rtl="0" eaLnBrk="1" latinLnBrk="0" hangingPunct="1"/>
                      <a:r>
                        <a:rPr lang="en-US" sz="1400" b="0" kern="1200">
                          <a:solidFill>
                            <a:schemeClr val="tx2"/>
                          </a:solidFill>
                        </a:rPr>
                        <a:t>(Key Skills Potential areas from Card Sort)</a:t>
                      </a:r>
                      <a:endParaRPr lang="en-GB" sz="1400" b="0" kern="1200">
                        <a:solidFill>
                          <a:schemeClr val="tx2"/>
                        </a:solidFill>
                        <a:latin typeface="+mn-lt"/>
                        <a:ea typeface="+mn-ea"/>
                        <a:cs typeface="+mn-cs"/>
                      </a:endParaRPr>
                    </a:p>
                  </a:txBody>
                  <a:tcPr marL="72571" marR="72571" marT="36286" marB="36286" anchor="ctr">
                    <a:solidFill>
                      <a:schemeClr val="accent1"/>
                    </a:solidFill>
                  </a:tcPr>
                </a:tc>
                <a:tc>
                  <a:txBody>
                    <a:bodyPr/>
                    <a:lstStyle/>
                    <a:p>
                      <a:pPr marL="0" algn="ctr" defTabSz="914400" rtl="0" eaLnBrk="1" latinLnBrk="0" hangingPunct="1"/>
                      <a:r>
                        <a:rPr lang="en-GB" sz="1400" b="1" kern="1200">
                          <a:solidFill>
                            <a:schemeClr val="tx2"/>
                          </a:solidFill>
                        </a:rPr>
                        <a:t>Sift Out </a:t>
                      </a:r>
                    </a:p>
                    <a:p>
                      <a:pPr marL="0" algn="ctr" defTabSz="914400" rtl="0" eaLnBrk="1" latinLnBrk="0" hangingPunct="1"/>
                      <a:r>
                        <a:rPr lang="en-GB" sz="1400" b="0" kern="1200">
                          <a:solidFill>
                            <a:schemeClr val="tx2"/>
                          </a:solidFill>
                        </a:rPr>
                        <a:t>(for example; Situational Judgment Test, Behavioral Assessment, Ability Tests)</a:t>
                      </a:r>
                      <a:endParaRPr lang="en-GB" sz="1400" b="0" kern="1200">
                        <a:solidFill>
                          <a:schemeClr val="tx2"/>
                        </a:solidFill>
                        <a:latin typeface="+mn-lt"/>
                        <a:ea typeface="+mn-ea"/>
                        <a:cs typeface="+mn-cs"/>
                      </a:endParaRPr>
                    </a:p>
                  </a:txBody>
                  <a:tcPr marL="72571" marR="72571" marT="36286" marB="36286" anchor="ctr">
                    <a:solidFill>
                      <a:schemeClr val="accent1"/>
                    </a:solidFill>
                  </a:tcPr>
                </a:tc>
                <a:tc>
                  <a:txBody>
                    <a:bodyPr/>
                    <a:lstStyle/>
                    <a:p>
                      <a:pPr marL="0" algn="ctr" defTabSz="914400" rtl="0" eaLnBrk="1" latinLnBrk="0" hangingPunct="1"/>
                      <a:r>
                        <a:rPr lang="en-GB" sz="1400" b="1" kern="1200">
                          <a:solidFill>
                            <a:schemeClr val="tx2"/>
                          </a:solidFill>
                        </a:rPr>
                        <a:t>Select In </a:t>
                      </a:r>
                    </a:p>
                    <a:p>
                      <a:pPr marL="0" algn="ctr" defTabSz="914400" rtl="0" eaLnBrk="1" latinLnBrk="0" hangingPunct="1"/>
                      <a:r>
                        <a:rPr lang="en-GB" sz="1400" b="0" kern="1200">
                          <a:solidFill>
                            <a:schemeClr val="tx2"/>
                          </a:solidFill>
                        </a:rPr>
                        <a:t>(for example; Structured Interview,</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kern="1200">
                          <a:solidFill>
                            <a:schemeClr val="tx2"/>
                          </a:solidFill>
                        </a:rPr>
                        <a:t>in-Person Assessment Exercises)</a:t>
                      </a:r>
                      <a:endParaRPr lang="en-GB" sz="1400" b="1" kern="1200">
                        <a:solidFill>
                          <a:schemeClr val="tx2"/>
                        </a:solidFill>
                        <a:latin typeface="+mn-lt"/>
                        <a:ea typeface="+mn-ea"/>
                        <a:cs typeface="+mn-cs"/>
                      </a:endParaRPr>
                    </a:p>
                  </a:txBody>
                  <a:tcPr marL="72571" marR="72571" marT="36286" marB="36286" anchor="ctr">
                    <a:solidFill>
                      <a:schemeClr val="accent1"/>
                    </a:solidFill>
                  </a:tcPr>
                </a:tc>
                <a:extLst>
                  <a:ext uri="{0D108BD9-81ED-4DB2-BD59-A6C34878D82A}">
                    <a16:rowId xmlns:a16="http://schemas.microsoft.com/office/drawing/2014/main" val="1010688081"/>
                  </a:ext>
                </a:extLst>
              </a:tr>
              <a:tr h="417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effectLst/>
                          <a:latin typeface="Arial" panose="020B0604020202020204" pitchFamily="34" charset="0"/>
                          <a:ea typeface="Times New Roman" panose="02020603050405020304" pitchFamily="18" charset="0"/>
                          <a:cs typeface="Times New Roman" panose="02020603050405020304" pitchFamily="18" charset="0"/>
                        </a:rPr>
                        <a:t>Verbal</a:t>
                      </a:r>
                    </a:p>
                    <a:p>
                      <a:pPr marL="0" algn="l"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Swift Analysis Aptitude</a:t>
                      </a:r>
                    </a:p>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Option to include in Work Sample</a:t>
                      </a:r>
                    </a:p>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2338175167"/>
                  </a:ext>
                </a:extLst>
              </a:tr>
              <a:tr h="417947">
                <a:tc>
                  <a:txBody>
                    <a:bodyPr/>
                    <a:lstStyle/>
                    <a:p>
                      <a:pPr marL="0" algn="l"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832402307"/>
                  </a:ext>
                </a:extLst>
              </a:tr>
              <a:tr h="417947">
                <a:tc>
                  <a:txBody>
                    <a:bodyPr/>
                    <a:lstStyle/>
                    <a:p>
                      <a:pPr marL="0" algn="l"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121346392"/>
                  </a:ext>
                </a:extLst>
              </a:tr>
              <a:tr h="417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effectLst/>
                          <a:latin typeface="Arial" panose="020B0604020202020204" pitchFamily="34" charset="0"/>
                          <a:ea typeface="Times New Roman" panose="02020603050405020304" pitchFamily="18" charset="0"/>
                          <a:cs typeface="Times New Roman" panose="02020603050405020304" pitchFamily="18" charset="0"/>
                        </a:rPr>
                        <a:t>Build Relationships</a:t>
                      </a:r>
                    </a:p>
                    <a:p>
                      <a:pPr marL="0" algn="l"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Wave Questionnaire</a:t>
                      </a:r>
                    </a:p>
                    <a:p>
                      <a:pPr marL="0" algn="l"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Structure Interview, option to include in Work Sample</a:t>
                      </a:r>
                    </a:p>
                  </a:txBody>
                  <a:tcPr marL="72571" marR="72571" marT="36286" marB="36286"/>
                </a:tc>
                <a:extLst>
                  <a:ext uri="{0D108BD9-81ED-4DB2-BD59-A6C34878D82A}">
                    <a16:rowId xmlns:a16="http://schemas.microsoft.com/office/drawing/2014/main" val="3356699681"/>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4111391749"/>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4016854465"/>
                  </a:ext>
                </a:extLst>
              </a:tr>
              <a:tr h="417947">
                <a:tc>
                  <a:txBody>
                    <a:bodyPr/>
                    <a:lstStyle/>
                    <a:p>
                      <a:pPr marL="0" algn="ctr" defTabSz="914400" rtl="0" eaLnBrk="1" latinLnBrk="0" hangingPunct="1">
                        <a:spcAft>
                          <a:spcPts val="0"/>
                        </a:spcAft>
                      </a:pPr>
                      <a:endParaRPr lang="en-GB" sz="1400" b="0" kern="1200">
                        <a:solidFill>
                          <a:schemeClr val="tx2"/>
                        </a:solidFill>
                        <a:latin typeface="+mn-lt"/>
                        <a:ea typeface="+mn-ea"/>
                        <a:cs typeface="+mn-cs"/>
                      </a:endParaRPr>
                    </a:p>
                  </a:txBody>
                  <a:tcPr marL="54429" marR="54429" marT="0" marB="0" anchor="ctr"/>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tc>
                  <a:txBody>
                    <a:bodyPr/>
                    <a:lstStyle/>
                    <a:p>
                      <a:pPr marL="0" algn="ctr" defTabSz="914400" rtl="0" eaLnBrk="1" latinLnBrk="0" hangingPunct="1"/>
                      <a:endParaRPr lang="en-GB" sz="1400" b="0" kern="1200">
                        <a:solidFill>
                          <a:schemeClr val="tx2"/>
                        </a:solidFill>
                        <a:latin typeface="+mn-lt"/>
                        <a:ea typeface="+mn-ea"/>
                        <a:cs typeface="+mn-cs"/>
                      </a:endParaRPr>
                    </a:p>
                  </a:txBody>
                  <a:tcPr marL="72571" marR="72571" marT="36286" marB="36286"/>
                </a:tc>
                <a:extLst>
                  <a:ext uri="{0D108BD9-81ED-4DB2-BD59-A6C34878D82A}">
                    <a16:rowId xmlns:a16="http://schemas.microsoft.com/office/drawing/2014/main" val="2561132497"/>
                  </a:ext>
                </a:extLst>
              </a:tr>
            </a:tbl>
          </a:graphicData>
        </a:graphic>
      </p:graphicFrame>
    </p:spTree>
    <p:extLst>
      <p:ext uri="{BB962C8B-B14F-4D97-AF65-F5344CB8AC3E}">
        <p14:creationId xmlns:p14="http://schemas.microsoft.com/office/powerpoint/2010/main" val="345914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03183AA7-0878-B840-A6A7-529F9E9E58B3}"/>
              </a:ext>
            </a:extLst>
          </p:cNvPr>
          <p:cNvSpPr/>
          <p:nvPr/>
        </p:nvSpPr>
        <p:spPr>
          <a:xfrm>
            <a:off x="7339053" y="2146012"/>
            <a:ext cx="3355296" cy="1638905"/>
          </a:xfrm>
          <a:prstGeom prst="roundRect">
            <a:avLst>
              <a:gd name="adj" fmla="val 607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4569E72-3F30-69AA-DAAE-C21E95BFAF0A}"/>
              </a:ext>
            </a:extLst>
          </p:cNvPr>
          <p:cNvSpPr>
            <a:spLocks noGrp="1"/>
          </p:cNvSpPr>
          <p:nvPr>
            <p:ph type="title"/>
          </p:nvPr>
        </p:nvSpPr>
        <p:spPr/>
        <p:txBody>
          <a:bodyPr/>
          <a:lstStyle/>
          <a:p>
            <a:r>
              <a:rPr lang="en-GB"/>
              <a:t>Example Selection Process</a:t>
            </a:r>
          </a:p>
        </p:txBody>
      </p:sp>
      <p:pic>
        <p:nvPicPr>
          <p:cNvPr id="6" name="Content Placeholder 5" descr="A blue and green pyramid&#10;&#10;Description automatically generated">
            <a:extLst>
              <a:ext uri="{FF2B5EF4-FFF2-40B4-BE49-F238E27FC236}">
                <a16:creationId xmlns:a16="http://schemas.microsoft.com/office/drawing/2014/main" id="{5A07B55A-8EB9-3899-88B3-303E00D619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8295" y="1585468"/>
            <a:ext cx="5737738" cy="4630137"/>
          </a:xfrm>
        </p:spPr>
      </p:pic>
      <p:sp>
        <p:nvSpPr>
          <p:cNvPr id="7" name="TextBox 6">
            <a:extLst>
              <a:ext uri="{FF2B5EF4-FFF2-40B4-BE49-F238E27FC236}">
                <a16:creationId xmlns:a16="http://schemas.microsoft.com/office/drawing/2014/main" id="{0375178F-E983-74C1-7B3A-AEC58875C429}"/>
              </a:ext>
            </a:extLst>
          </p:cNvPr>
          <p:cNvSpPr txBox="1"/>
          <p:nvPr/>
        </p:nvSpPr>
        <p:spPr>
          <a:xfrm>
            <a:off x="7396927" y="5005855"/>
            <a:ext cx="3260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A244A"/>
                </a:solidFill>
                <a:effectLst/>
                <a:uLnTx/>
                <a:uFillTx/>
                <a:latin typeface="Arial"/>
                <a:ea typeface="+mn-ea"/>
                <a:cs typeface="+mn-cs"/>
              </a:rPr>
              <a:t>Assessment Event</a:t>
            </a:r>
          </a:p>
        </p:txBody>
      </p:sp>
      <p:grpSp>
        <p:nvGrpSpPr>
          <p:cNvPr id="17" name="Group 16">
            <a:extLst>
              <a:ext uri="{FF2B5EF4-FFF2-40B4-BE49-F238E27FC236}">
                <a16:creationId xmlns:a16="http://schemas.microsoft.com/office/drawing/2014/main" id="{E141E721-FD98-54BF-C909-517F5E796625}"/>
              </a:ext>
            </a:extLst>
          </p:cNvPr>
          <p:cNvGrpSpPr/>
          <p:nvPr/>
        </p:nvGrpSpPr>
        <p:grpSpPr>
          <a:xfrm>
            <a:off x="3326604" y="4848899"/>
            <a:ext cx="557065" cy="557066"/>
            <a:chOff x="4352734" y="3157537"/>
            <a:chExt cx="541781" cy="541782"/>
          </a:xfrm>
          <a:solidFill>
            <a:schemeClr val="tx2"/>
          </a:solidFill>
        </p:grpSpPr>
        <p:sp>
          <p:nvSpPr>
            <p:cNvPr id="18" name="Freeform: Shape 17">
              <a:extLst>
                <a:ext uri="{FF2B5EF4-FFF2-40B4-BE49-F238E27FC236}">
                  <a16:creationId xmlns:a16="http://schemas.microsoft.com/office/drawing/2014/main" id="{4553D69B-9FF1-3A0D-B242-388F501755E7}"/>
                </a:ext>
              </a:extLst>
            </p:cNvPr>
            <p:cNvSpPr/>
            <p:nvPr/>
          </p:nvSpPr>
          <p:spPr>
            <a:xfrm>
              <a:off x="4352734" y="3157537"/>
              <a:ext cx="541781" cy="541782"/>
            </a:xfrm>
            <a:custGeom>
              <a:avLst/>
              <a:gdLst>
                <a:gd name="connsiteX0" fmla="*/ 270891 w 541781"/>
                <a:gd name="connsiteY0" fmla="*/ 541782 h 541782"/>
                <a:gd name="connsiteX1" fmla="*/ 0 w 541781"/>
                <a:gd name="connsiteY1" fmla="*/ 270891 h 541782"/>
                <a:gd name="connsiteX2" fmla="*/ 270891 w 541781"/>
                <a:gd name="connsiteY2" fmla="*/ 0 h 541782"/>
                <a:gd name="connsiteX3" fmla="*/ 541782 w 541781"/>
                <a:gd name="connsiteY3" fmla="*/ 270891 h 541782"/>
                <a:gd name="connsiteX4" fmla="*/ 270891 w 541781"/>
                <a:gd name="connsiteY4" fmla="*/ 541782 h 541782"/>
                <a:gd name="connsiteX5" fmla="*/ 270891 w 541781"/>
                <a:gd name="connsiteY5" fmla="*/ 47625 h 541782"/>
                <a:gd name="connsiteX6" fmla="*/ 47625 w 541781"/>
                <a:gd name="connsiteY6" fmla="*/ 270891 h 541782"/>
                <a:gd name="connsiteX7" fmla="*/ 270891 w 541781"/>
                <a:gd name="connsiteY7" fmla="*/ 494157 h 541782"/>
                <a:gd name="connsiteX8" fmla="*/ 494157 w 541781"/>
                <a:gd name="connsiteY8" fmla="*/ 270891 h 541782"/>
                <a:gd name="connsiteX9" fmla="*/ 270891 w 541781"/>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1"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3829F66D-D9B5-9D3F-E518-0DC91E247376}"/>
                </a:ext>
              </a:extLst>
            </p:cNvPr>
            <p:cNvSpPr/>
            <p:nvPr/>
          </p:nvSpPr>
          <p:spPr>
            <a:xfrm>
              <a:off x="4511611" y="3322033"/>
              <a:ext cx="174974" cy="204215"/>
            </a:xfrm>
            <a:custGeom>
              <a:avLst/>
              <a:gdLst>
                <a:gd name="connsiteX0" fmla="*/ 0 w 174974"/>
                <a:gd name="connsiteY0" fmla="*/ 159925 h 204215"/>
                <a:gd name="connsiteX1" fmla="*/ 104108 w 174974"/>
                <a:gd name="connsiteY1" fmla="*/ 0 h 204215"/>
                <a:gd name="connsiteX2" fmla="*/ 143923 w 174974"/>
                <a:gd name="connsiteY2" fmla="*/ 0 h 204215"/>
                <a:gd name="connsiteX3" fmla="*/ 143923 w 174974"/>
                <a:gd name="connsiteY3" fmla="*/ 126397 h 204215"/>
                <a:gd name="connsiteX4" fmla="*/ 174974 w 174974"/>
                <a:gd name="connsiteY4" fmla="*/ 126397 h 204215"/>
                <a:gd name="connsiteX5" fmla="*/ 174974 w 174974"/>
                <a:gd name="connsiteY5" fmla="*/ 160496 h 204215"/>
                <a:gd name="connsiteX6" fmla="*/ 143923 w 174974"/>
                <a:gd name="connsiteY6" fmla="*/ 160496 h 204215"/>
                <a:gd name="connsiteX7" fmla="*/ 143923 w 174974"/>
                <a:gd name="connsiteY7" fmla="*/ 204216 h 204215"/>
                <a:gd name="connsiteX8" fmla="*/ 99346 w 174974"/>
                <a:gd name="connsiteY8" fmla="*/ 204216 h 204215"/>
                <a:gd name="connsiteX9" fmla="*/ 99346 w 174974"/>
                <a:gd name="connsiteY9" fmla="*/ 160496 h 204215"/>
                <a:gd name="connsiteX10" fmla="*/ 286 w 174974"/>
                <a:gd name="connsiteY10" fmla="*/ 160496 h 204215"/>
                <a:gd name="connsiteX11" fmla="*/ 0 w 174974"/>
                <a:gd name="connsiteY11" fmla="*/ 159925 h 204215"/>
                <a:gd name="connsiteX12" fmla="*/ 100108 w 174974"/>
                <a:gd name="connsiteY12" fmla="*/ 126397 h 204215"/>
                <a:gd name="connsiteX13" fmla="*/ 100108 w 174974"/>
                <a:gd name="connsiteY13" fmla="*/ 96774 h 204215"/>
                <a:gd name="connsiteX14" fmla="*/ 100679 w 174974"/>
                <a:gd name="connsiteY14" fmla="*/ 66008 h 204215"/>
                <a:gd name="connsiteX15" fmla="*/ 100108 w 174974"/>
                <a:gd name="connsiteY15" fmla="*/ 65723 h 204215"/>
                <a:gd name="connsiteX16" fmla="*/ 81724 w 174974"/>
                <a:gd name="connsiteY16" fmla="*/ 95059 h 204215"/>
                <a:gd name="connsiteX17" fmla="*/ 61722 w 174974"/>
                <a:gd name="connsiteY17" fmla="*/ 125825 h 204215"/>
                <a:gd name="connsiteX18" fmla="*/ 62008 w 174974"/>
                <a:gd name="connsiteY18" fmla="*/ 126397 h 204215"/>
                <a:gd name="connsiteX19" fmla="*/ 100108 w 174974"/>
                <a:gd name="connsiteY19" fmla="*/ 126397 h 20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974" h="204215">
                  <a:moveTo>
                    <a:pt x="0" y="159925"/>
                  </a:moveTo>
                  <a:lnTo>
                    <a:pt x="104108" y="0"/>
                  </a:lnTo>
                  <a:lnTo>
                    <a:pt x="143923" y="0"/>
                  </a:lnTo>
                  <a:lnTo>
                    <a:pt x="143923" y="126397"/>
                  </a:lnTo>
                  <a:lnTo>
                    <a:pt x="174974" y="126397"/>
                  </a:lnTo>
                  <a:lnTo>
                    <a:pt x="174974" y="160496"/>
                  </a:lnTo>
                  <a:lnTo>
                    <a:pt x="143923" y="160496"/>
                  </a:lnTo>
                  <a:lnTo>
                    <a:pt x="143923" y="204216"/>
                  </a:lnTo>
                  <a:lnTo>
                    <a:pt x="99346" y="204216"/>
                  </a:lnTo>
                  <a:lnTo>
                    <a:pt x="99346" y="160496"/>
                  </a:lnTo>
                  <a:lnTo>
                    <a:pt x="286" y="160496"/>
                  </a:lnTo>
                  <a:lnTo>
                    <a:pt x="0" y="159925"/>
                  </a:lnTo>
                  <a:close/>
                  <a:moveTo>
                    <a:pt x="100108" y="126397"/>
                  </a:moveTo>
                  <a:lnTo>
                    <a:pt x="100108" y="96774"/>
                  </a:lnTo>
                  <a:cubicBezTo>
                    <a:pt x="100108" y="86582"/>
                    <a:pt x="100394" y="75628"/>
                    <a:pt x="100679" y="66008"/>
                  </a:cubicBezTo>
                  <a:lnTo>
                    <a:pt x="100108" y="65723"/>
                  </a:lnTo>
                  <a:cubicBezTo>
                    <a:pt x="94774" y="74771"/>
                    <a:pt x="88011" y="85439"/>
                    <a:pt x="81724" y="95059"/>
                  </a:cubicBezTo>
                  <a:lnTo>
                    <a:pt x="61722" y="125825"/>
                  </a:lnTo>
                  <a:lnTo>
                    <a:pt x="62008" y="126397"/>
                  </a:lnTo>
                  <a:lnTo>
                    <a:pt x="100108" y="1263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cxnSp>
        <p:nvCxnSpPr>
          <p:cNvPr id="21" name="Straight Connector 20">
            <a:extLst>
              <a:ext uri="{FF2B5EF4-FFF2-40B4-BE49-F238E27FC236}">
                <a16:creationId xmlns:a16="http://schemas.microsoft.com/office/drawing/2014/main" id="{14567A54-14BB-7749-791D-34FF80E4DE88}"/>
              </a:ext>
            </a:extLst>
          </p:cNvPr>
          <p:cNvCxnSpPr>
            <a:cxnSpLocks/>
          </p:cNvCxnSpPr>
          <p:nvPr/>
        </p:nvCxnSpPr>
        <p:spPr>
          <a:xfrm>
            <a:off x="6323502" y="2538890"/>
            <a:ext cx="935753"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FB0304-D1BC-698D-6511-C10BAEA04E4E}"/>
              </a:ext>
            </a:extLst>
          </p:cNvPr>
          <p:cNvCxnSpPr>
            <a:cxnSpLocks/>
          </p:cNvCxnSpPr>
          <p:nvPr/>
        </p:nvCxnSpPr>
        <p:spPr>
          <a:xfrm>
            <a:off x="5863970" y="3429000"/>
            <a:ext cx="1395285"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8D6A64-D96D-16FF-90E6-77437717DB34}"/>
              </a:ext>
            </a:extLst>
          </p:cNvPr>
          <p:cNvCxnSpPr>
            <a:cxnSpLocks/>
          </p:cNvCxnSpPr>
          <p:nvPr/>
        </p:nvCxnSpPr>
        <p:spPr>
          <a:xfrm>
            <a:off x="5220182" y="4355498"/>
            <a:ext cx="2039073"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5F051A-2190-ECF7-C12B-C26C33DDE580}"/>
              </a:ext>
            </a:extLst>
          </p:cNvPr>
          <p:cNvCxnSpPr>
            <a:cxnSpLocks/>
          </p:cNvCxnSpPr>
          <p:nvPr/>
        </p:nvCxnSpPr>
        <p:spPr>
          <a:xfrm>
            <a:off x="4687747" y="5228012"/>
            <a:ext cx="2571508" cy="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0E1609E-B7DC-EE24-41C8-AF9980BA0E70}"/>
              </a:ext>
            </a:extLst>
          </p:cNvPr>
          <p:cNvSpPr txBox="1"/>
          <p:nvPr/>
        </p:nvSpPr>
        <p:spPr>
          <a:xfrm>
            <a:off x="7434331" y="2317418"/>
            <a:ext cx="3260019"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5D2B1"/>
                </a:solidFill>
                <a:effectLst/>
                <a:uLnTx/>
                <a:uFillTx/>
                <a:latin typeface="Arial"/>
                <a:ea typeface="+mn-ea"/>
                <a:cs typeface="+mn-cs"/>
              </a:rPr>
              <a:t>Cognitive Ability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5D2B1"/>
              </a:solidFill>
              <a:effectLst/>
              <a:uLnTx/>
              <a:uFillTx/>
              <a:latin typeface="Arial"/>
              <a:ea typeface="+mn-ea"/>
              <a:cs typeface="+mn-cs"/>
            </a:endParaRPr>
          </a:p>
        </p:txBody>
      </p:sp>
      <p:sp>
        <p:nvSpPr>
          <p:cNvPr id="30" name="TextBox 29">
            <a:extLst>
              <a:ext uri="{FF2B5EF4-FFF2-40B4-BE49-F238E27FC236}">
                <a16:creationId xmlns:a16="http://schemas.microsoft.com/office/drawing/2014/main" id="{BE88730A-CFCE-26CE-22E5-A735D434DFD6}"/>
              </a:ext>
            </a:extLst>
          </p:cNvPr>
          <p:cNvSpPr txBox="1"/>
          <p:nvPr/>
        </p:nvSpPr>
        <p:spPr>
          <a:xfrm>
            <a:off x="7434331" y="3226602"/>
            <a:ext cx="3260019"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55D2B1"/>
                </a:solidFill>
                <a:effectLst/>
                <a:uLnTx/>
                <a:uFillTx/>
                <a:latin typeface="Arial"/>
                <a:ea typeface="+mn-ea"/>
                <a:cs typeface="+mn-cs"/>
              </a:rPr>
              <a:t>Behavioral</a:t>
            </a:r>
            <a:r>
              <a:rPr kumimoji="0" lang="en-GB" sz="2000" b="0" i="0" u="none" strike="noStrike" kern="1200" cap="none" spc="0" normalizeH="0" baseline="0" noProof="0">
                <a:ln>
                  <a:noFill/>
                </a:ln>
                <a:solidFill>
                  <a:srgbClr val="55D2B1"/>
                </a:solidFill>
                <a:effectLst/>
                <a:uLnTx/>
                <a:uFillTx/>
                <a:latin typeface="Arial"/>
                <a:ea typeface="+mn-ea"/>
                <a:cs typeface="+mn-cs"/>
              </a:rPr>
              <a:t> Assessment</a:t>
            </a:r>
          </a:p>
        </p:txBody>
      </p:sp>
      <p:sp>
        <p:nvSpPr>
          <p:cNvPr id="31" name="TextBox 30">
            <a:extLst>
              <a:ext uri="{FF2B5EF4-FFF2-40B4-BE49-F238E27FC236}">
                <a16:creationId xmlns:a16="http://schemas.microsoft.com/office/drawing/2014/main" id="{EA9EB537-6FEF-176B-0BE1-67D6CA119C25}"/>
              </a:ext>
            </a:extLst>
          </p:cNvPr>
          <p:cNvSpPr txBox="1"/>
          <p:nvPr/>
        </p:nvSpPr>
        <p:spPr>
          <a:xfrm>
            <a:off x="7434330" y="3965298"/>
            <a:ext cx="3260019"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A244A"/>
                </a:solidFill>
                <a:effectLst/>
                <a:uLnTx/>
                <a:uFillTx/>
                <a:latin typeface="Arial"/>
                <a:ea typeface="+mn-ea"/>
                <a:cs typeface="+mn-cs"/>
              </a:rPr>
              <a:t>Structured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A244A"/>
                </a:solidFill>
                <a:effectLst/>
                <a:uLnTx/>
                <a:uFillTx/>
                <a:latin typeface="Arial"/>
                <a:ea typeface="+mn-ea"/>
                <a:cs typeface="+mn-cs"/>
              </a:rPr>
              <a:t>(based on a psychometric)</a:t>
            </a:r>
          </a:p>
        </p:txBody>
      </p:sp>
      <p:sp>
        <p:nvSpPr>
          <p:cNvPr id="33" name="Freeform: Shape 32">
            <a:extLst>
              <a:ext uri="{FF2B5EF4-FFF2-40B4-BE49-F238E27FC236}">
                <a16:creationId xmlns:a16="http://schemas.microsoft.com/office/drawing/2014/main" id="{BEDB39A8-C896-3455-5FF0-14A8A8040E19}"/>
              </a:ext>
            </a:extLst>
          </p:cNvPr>
          <p:cNvSpPr/>
          <p:nvPr/>
        </p:nvSpPr>
        <p:spPr>
          <a:xfrm rot="10800000">
            <a:off x="3400636" y="2793215"/>
            <a:ext cx="397934" cy="20819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DF6B3D1C-A309-4967-266E-1EF4341F5E42}"/>
              </a:ext>
            </a:extLst>
          </p:cNvPr>
          <p:cNvGrpSpPr/>
          <p:nvPr/>
        </p:nvGrpSpPr>
        <p:grpSpPr>
          <a:xfrm>
            <a:off x="3326603" y="2244866"/>
            <a:ext cx="557066" cy="557066"/>
            <a:chOff x="1271587" y="3157537"/>
            <a:chExt cx="541782" cy="541782"/>
          </a:xfrm>
          <a:solidFill>
            <a:schemeClr val="tx2"/>
          </a:solidFill>
        </p:grpSpPr>
        <p:sp>
          <p:nvSpPr>
            <p:cNvPr id="9" name="Freeform: Shape 8">
              <a:extLst>
                <a:ext uri="{FF2B5EF4-FFF2-40B4-BE49-F238E27FC236}">
                  <a16:creationId xmlns:a16="http://schemas.microsoft.com/office/drawing/2014/main" id="{0E809908-5B1D-3E9D-5143-3CFC63A87304}"/>
                </a:ext>
              </a:extLst>
            </p:cNvPr>
            <p:cNvSpPr/>
            <p:nvPr/>
          </p:nvSpPr>
          <p:spPr>
            <a:xfrm>
              <a:off x="127158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733" y="47625"/>
                    <a:pt x="47625" y="147733"/>
                    <a:pt x="47625" y="270891"/>
                  </a:cubicBezTo>
                  <a:cubicBezTo>
                    <a:pt x="47625" y="394049"/>
                    <a:pt x="147733" y="494157"/>
                    <a:pt x="270891" y="494157"/>
                  </a:cubicBezTo>
                  <a:cubicBezTo>
                    <a:pt x="394049" y="494157"/>
                    <a:pt x="494157" y="394049"/>
                    <a:pt x="494157" y="270891"/>
                  </a:cubicBezTo>
                  <a:cubicBezTo>
                    <a:pt x="494157" y="147733"/>
                    <a:pt x="393954" y="47625"/>
                    <a:pt x="270891" y="476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F14615B5-8010-3F0F-B94F-1233BEBAB62C}"/>
                </a:ext>
              </a:extLst>
            </p:cNvPr>
            <p:cNvSpPr/>
            <p:nvPr/>
          </p:nvSpPr>
          <p:spPr>
            <a:xfrm>
              <a:off x="1487614" y="3318985"/>
              <a:ext cx="86296" cy="207359"/>
            </a:xfrm>
            <a:custGeom>
              <a:avLst/>
              <a:gdLst>
                <a:gd name="connsiteX0" fmla="*/ 41434 w 86296"/>
                <a:gd name="connsiteY0" fmla="*/ 56959 h 207359"/>
                <a:gd name="connsiteX1" fmla="*/ 0 w 86296"/>
                <a:gd name="connsiteY1" fmla="*/ 71914 h 207359"/>
                <a:gd name="connsiteX2" fmla="*/ 0 w 86296"/>
                <a:gd name="connsiteY2" fmla="*/ 31337 h 207359"/>
                <a:gd name="connsiteX3" fmla="*/ 86296 w 86296"/>
                <a:gd name="connsiteY3" fmla="*/ 0 h 207359"/>
                <a:gd name="connsiteX4" fmla="*/ 86296 w 86296"/>
                <a:gd name="connsiteY4" fmla="*/ 207359 h 207359"/>
                <a:gd name="connsiteX5" fmla="*/ 41434 w 86296"/>
                <a:gd name="connsiteY5" fmla="*/ 207359 h 207359"/>
                <a:gd name="connsiteX6" fmla="*/ 41434 w 86296"/>
                <a:gd name="connsiteY6" fmla="*/ 56959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96" h="207359">
                  <a:moveTo>
                    <a:pt x="41434" y="56959"/>
                  </a:moveTo>
                  <a:lnTo>
                    <a:pt x="0" y="71914"/>
                  </a:lnTo>
                  <a:lnTo>
                    <a:pt x="0" y="31337"/>
                  </a:lnTo>
                  <a:lnTo>
                    <a:pt x="86296" y="0"/>
                  </a:lnTo>
                  <a:lnTo>
                    <a:pt x="86296" y="207359"/>
                  </a:lnTo>
                  <a:lnTo>
                    <a:pt x="41434" y="207359"/>
                  </a:lnTo>
                  <a:lnTo>
                    <a:pt x="41434" y="569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34" name="Freeform: Shape 33">
            <a:extLst>
              <a:ext uri="{FF2B5EF4-FFF2-40B4-BE49-F238E27FC236}">
                <a16:creationId xmlns:a16="http://schemas.microsoft.com/office/drawing/2014/main" id="{4E826917-B4C3-206B-1EEA-8BA11980640B}"/>
              </a:ext>
            </a:extLst>
          </p:cNvPr>
          <p:cNvSpPr/>
          <p:nvPr/>
        </p:nvSpPr>
        <p:spPr>
          <a:xfrm rot="10800000">
            <a:off x="3400636" y="3661128"/>
            <a:ext cx="397934" cy="20819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9B0501EA-348C-8C9D-629C-EA84B582142A}"/>
              </a:ext>
            </a:extLst>
          </p:cNvPr>
          <p:cNvSpPr/>
          <p:nvPr/>
        </p:nvSpPr>
        <p:spPr>
          <a:xfrm rot="10800000">
            <a:off x="3400636" y="4537954"/>
            <a:ext cx="397934" cy="208198"/>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1"/>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7C1317D-6116-44DC-938B-ADB110CE9E76}"/>
              </a:ext>
            </a:extLst>
          </p:cNvPr>
          <p:cNvGrpSpPr/>
          <p:nvPr/>
        </p:nvGrpSpPr>
        <p:grpSpPr>
          <a:xfrm>
            <a:off x="3308631" y="3112877"/>
            <a:ext cx="557066" cy="557066"/>
            <a:chOff x="2298667" y="3157537"/>
            <a:chExt cx="541782" cy="541782"/>
          </a:xfrm>
          <a:solidFill>
            <a:schemeClr val="tx2"/>
          </a:solidFill>
        </p:grpSpPr>
        <p:sp>
          <p:nvSpPr>
            <p:cNvPr id="12" name="Freeform: Shape 11">
              <a:extLst>
                <a:ext uri="{FF2B5EF4-FFF2-40B4-BE49-F238E27FC236}">
                  <a16:creationId xmlns:a16="http://schemas.microsoft.com/office/drawing/2014/main" id="{7583B2C7-16E2-2E2F-E997-1A55A5EA9EA0}"/>
                </a:ext>
              </a:extLst>
            </p:cNvPr>
            <p:cNvSpPr/>
            <p:nvPr/>
          </p:nvSpPr>
          <p:spPr>
            <a:xfrm>
              <a:off x="2298667"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444" y="0"/>
                    <a:pt x="270891" y="0"/>
                  </a:cubicBezTo>
                  <a:cubicBezTo>
                    <a:pt x="420338"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60AA5DF8-3334-4E54-2D13-5B0B92AEE1F6}"/>
                </a:ext>
              </a:extLst>
            </p:cNvPr>
            <p:cNvSpPr/>
            <p:nvPr/>
          </p:nvSpPr>
          <p:spPr>
            <a:xfrm>
              <a:off x="2486786" y="3318890"/>
              <a:ext cx="145541" cy="207359"/>
            </a:xfrm>
            <a:custGeom>
              <a:avLst/>
              <a:gdLst>
                <a:gd name="connsiteX0" fmla="*/ 62484 w 145541"/>
                <a:gd name="connsiteY0" fmla="*/ 124396 h 207359"/>
                <a:gd name="connsiteX1" fmla="*/ 92964 w 145541"/>
                <a:gd name="connsiteY1" fmla="*/ 66865 h 207359"/>
                <a:gd name="connsiteX2" fmla="*/ 62484 w 145541"/>
                <a:gd name="connsiteY2" fmla="*/ 40100 h 207359"/>
                <a:gd name="connsiteX3" fmla="*/ 14764 w 145541"/>
                <a:gd name="connsiteY3" fmla="*/ 58388 h 207359"/>
                <a:gd name="connsiteX4" fmla="*/ 14764 w 145541"/>
                <a:gd name="connsiteY4" fmla="*/ 16383 h 207359"/>
                <a:gd name="connsiteX5" fmla="*/ 66675 w 145541"/>
                <a:gd name="connsiteY5" fmla="*/ 0 h 207359"/>
                <a:gd name="connsiteX6" fmla="*/ 138303 w 145541"/>
                <a:gd name="connsiteY6" fmla="*/ 62865 h 207359"/>
                <a:gd name="connsiteX7" fmla="*/ 106108 w 145541"/>
                <a:gd name="connsiteY7" fmla="*/ 135065 h 207359"/>
                <a:gd name="connsiteX8" fmla="*/ 81534 w 145541"/>
                <a:gd name="connsiteY8" fmla="*/ 167545 h 207359"/>
                <a:gd name="connsiteX9" fmla="*/ 81820 w 145541"/>
                <a:gd name="connsiteY9" fmla="*/ 168116 h 207359"/>
                <a:gd name="connsiteX10" fmla="*/ 145542 w 145541"/>
                <a:gd name="connsiteY10" fmla="*/ 168116 h 207359"/>
                <a:gd name="connsiteX11" fmla="*/ 145542 w 145541"/>
                <a:gd name="connsiteY11" fmla="*/ 207359 h 207359"/>
                <a:gd name="connsiteX12" fmla="*/ 286 w 145541"/>
                <a:gd name="connsiteY12" fmla="*/ 207359 h 207359"/>
                <a:gd name="connsiteX13" fmla="*/ 0 w 145541"/>
                <a:gd name="connsiteY13" fmla="*/ 206788 h 207359"/>
                <a:gd name="connsiteX14" fmla="*/ 62389 w 145541"/>
                <a:gd name="connsiteY14" fmla="*/ 124396 h 20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541" h="207359">
                  <a:moveTo>
                    <a:pt x="62484" y="124396"/>
                  </a:moveTo>
                  <a:cubicBezTo>
                    <a:pt x="82772" y="97345"/>
                    <a:pt x="92964" y="82391"/>
                    <a:pt x="92964" y="66865"/>
                  </a:cubicBezTo>
                  <a:cubicBezTo>
                    <a:pt x="92964" y="49625"/>
                    <a:pt x="80581" y="40100"/>
                    <a:pt x="62484" y="40100"/>
                  </a:cubicBezTo>
                  <a:cubicBezTo>
                    <a:pt x="47816" y="40100"/>
                    <a:pt x="30004" y="46577"/>
                    <a:pt x="14764" y="58388"/>
                  </a:cubicBezTo>
                  <a:lnTo>
                    <a:pt x="14764" y="16383"/>
                  </a:lnTo>
                  <a:cubicBezTo>
                    <a:pt x="26575" y="7906"/>
                    <a:pt x="43815" y="0"/>
                    <a:pt x="66675" y="0"/>
                  </a:cubicBezTo>
                  <a:cubicBezTo>
                    <a:pt x="107061" y="0"/>
                    <a:pt x="138303" y="24575"/>
                    <a:pt x="138303" y="62865"/>
                  </a:cubicBezTo>
                  <a:cubicBezTo>
                    <a:pt x="138303" y="85725"/>
                    <a:pt x="127254" y="106870"/>
                    <a:pt x="106108" y="135065"/>
                  </a:cubicBezTo>
                  <a:lnTo>
                    <a:pt x="81534" y="167545"/>
                  </a:lnTo>
                  <a:lnTo>
                    <a:pt x="81820" y="168116"/>
                  </a:lnTo>
                  <a:lnTo>
                    <a:pt x="145542" y="168116"/>
                  </a:lnTo>
                  <a:lnTo>
                    <a:pt x="145542" y="207359"/>
                  </a:lnTo>
                  <a:lnTo>
                    <a:pt x="286" y="207359"/>
                  </a:lnTo>
                  <a:lnTo>
                    <a:pt x="0" y="206788"/>
                  </a:lnTo>
                  <a:lnTo>
                    <a:pt x="62389" y="1243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967EC426-8DE1-92B9-6704-7DAFCE615BF6}"/>
              </a:ext>
            </a:extLst>
          </p:cNvPr>
          <p:cNvGrpSpPr/>
          <p:nvPr/>
        </p:nvGrpSpPr>
        <p:grpSpPr>
          <a:xfrm>
            <a:off x="3326603" y="3980888"/>
            <a:ext cx="557066" cy="557066"/>
            <a:chOff x="3325653" y="3157537"/>
            <a:chExt cx="541782" cy="541782"/>
          </a:xfrm>
          <a:solidFill>
            <a:schemeClr val="tx2"/>
          </a:solidFill>
        </p:grpSpPr>
        <p:sp>
          <p:nvSpPr>
            <p:cNvPr id="15" name="Freeform: Shape 14">
              <a:extLst>
                <a:ext uri="{FF2B5EF4-FFF2-40B4-BE49-F238E27FC236}">
                  <a16:creationId xmlns:a16="http://schemas.microsoft.com/office/drawing/2014/main" id="{040A9BC2-24EB-86BF-EE0D-EBE247BB33EC}"/>
                </a:ext>
              </a:extLst>
            </p:cNvPr>
            <p:cNvSpPr/>
            <p:nvPr/>
          </p:nvSpPr>
          <p:spPr>
            <a:xfrm>
              <a:off x="3325653" y="3157537"/>
              <a:ext cx="541782" cy="541782"/>
            </a:xfrm>
            <a:custGeom>
              <a:avLst/>
              <a:gdLst>
                <a:gd name="connsiteX0" fmla="*/ 270891 w 541782"/>
                <a:gd name="connsiteY0" fmla="*/ 541782 h 541782"/>
                <a:gd name="connsiteX1" fmla="*/ 0 w 541782"/>
                <a:gd name="connsiteY1" fmla="*/ 270891 h 541782"/>
                <a:gd name="connsiteX2" fmla="*/ 270891 w 541782"/>
                <a:gd name="connsiteY2" fmla="*/ 0 h 541782"/>
                <a:gd name="connsiteX3" fmla="*/ 541782 w 541782"/>
                <a:gd name="connsiteY3" fmla="*/ 270891 h 541782"/>
                <a:gd name="connsiteX4" fmla="*/ 270891 w 541782"/>
                <a:gd name="connsiteY4" fmla="*/ 541782 h 541782"/>
                <a:gd name="connsiteX5" fmla="*/ 270891 w 541782"/>
                <a:gd name="connsiteY5" fmla="*/ 47625 h 541782"/>
                <a:gd name="connsiteX6" fmla="*/ 47625 w 541782"/>
                <a:gd name="connsiteY6" fmla="*/ 270891 h 541782"/>
                <a:gd name="connsiteX7" fmla="*/ 270891 w 541782"/>
                <a:gd name="connsiteY7" fmla="*/ 494157 h 541782"/>
                <a:gd name="connsiteX8" fmla="*/ 494157 w 541782"/>
                <a:gd name="connsiteY8" fmla="*/ 270891 h 541782"/>
                <a:gd name="connsiteX9" fmla="*/ 270891 w 541782"/>
                <a:gd name="connsiteY9" fmla="*/ 47625 h 54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782" h="541782">
                  <a:moveTo>
                    <a:pt x="270891" y="541782"/>
                  </a:moveTo>
                  <a:cubicBezTo>
                    <a:pt x="121539" y="541782"/>
                    <a:pt x="0" y="420243"/>
                    <a:pt x="0" y="270891"/>
                  </a:cubicBezTo>
                  <a:cubicBezTo>
                    <a:pt x="0" y="121539"/>
                    <a:pt x="121539" y="0"/>
                    <a:pt x="270891" y="0"/>
                  </a:cubicBezTo>
                  <a:cubicBezTo>
                    <a:pt x="420243" y="0"/>
                    <a:pt x="541782" y="121539"/>
                    <a:pt x="541782" y="270891"/>
                  </a:cubicBezTo>
                  <a:cubicBezTo>
                    <a:pt x="541782" y="420243"/>
                    <a:pt x="420243" y="541782"/>
                    <a:pt x="270891" y="541782"/>
                  </a:cubicBezTo>
                  <a:close/>
                  <a:moveTo>
                    <a:pt x="270891" y="47625"/>
                  </a:moveTo>
                  <a:cubicBezTo>
                    <a:pt x="147828" y="47625"/>
                    <a:pt x="47625" y="147733"/>
                    <a:pt x="47625" y="270891"/>
                  </a:cubicBezTo>
                  <a:cubicBezTo>
                    <a:pt x="47625" y="394049"/>
                    <a:pt x="147733" y="494157"/>
                    <a:pt x="270891" y="494157"/>
                  </a:cubicBezTo>
                  <a:cubicBezTo>
                    <a:pt x="394049" y="494157"/>
                    <a:pt x="494157" y="394049"/>
                    <a:pt x="494157" y="270891"/>
                  </a:cubicBezTo>
                  <a:cubicBezTo>
                    <a:pt x="494157" y="147733"/>
                    <a:pt x="394049" y="47625"/>
                    <a:pt x="270891" y="476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59E6B861-D294-C9E1-4D76-F50ECBDA3B78}"/>
                </a:ext>
              </a:extLst>
            </p:cNvPr>
            <p:cNvSpPr/>
            <p:nvPr/>
          </p:nvSpPr>
          <p:spPr>
            <a:xfrm>
              <a:off x="3524440" y="3318795"/>
              <a:ext cx="133445" cy="210407"/>
            </a:xfrm>
            <a:custGeom>
              <a:avLst/>
              <a:gdLst>
                <a:gd name="connsiteX0" fmla="*/ 0 w 133445"/>
                <a:gd name="connsiteY0" fmla="*/ 151638 h 210407"/>
                <a:gd name="connsiteX1" fmla="*/ 56674 w 133445"/>
                <a:gd name="connsiteY1" fmla="*/ 171069 h 210407"/>
                <a:gd name="connsiteX2" fmla="*/ 88583 w 133445"/>
                <a:gd name="connsiteY2" fmla="*/ 146495 h 210407"/>
                <a:gd name="connsiteX3" fmla="*/ 53340 w 133445"/>
                <a:gd name="connsiteY3" fmla="*/ 122492 h 210407"/>
                <a:gd name="connsiteX4" fmla="*/ 33052 w 133445"/>
                <a:gd name="connsiteY4" fmla="*/ 122492 h 210407"/>
                <a:gd name="connsiteX5" fmla="*/ 33052 w 133445"/>
                <a:gd name="connsiteY5" fmla="*/ 88678 h 210407"/>
                <a:gd name="connsiteX6" fmla="*/ 52197 w 133445"/>
                <a:gd name="connsiteY6" fmla="*/ 88678 h 210407"/>
                <a:gd name="connsiteX7" fmla="*/ 84677 w 133445"/>
                <a:gd name="connsiteY7" fmla="*/ 64103 h 210407"/>
                <a:gd name="connsiteX8" fmla="*/ 54197 w 133445"/>
                <a:gd name="connsiteY8" fmla="*/ 39529 h 210407"/>
                <a:gd name="connsiteX9" fmla="*/ 12192 w 133445"/>
                <a:gd name="connsiteY9" fmla="*/ 51340 h 210407"/>
                <a:gd name="connsiteX10" fmla="*/ 12192 w 133445"/>
                <a:gd name="connsiteY10" fmla="*/ 11240 h 210407"/>
                <a:gd name="connsiteX11" fmla="*/ 57626 w 133445"/>
                <a:gd name="connsiteY11" fmla="*/ 0 h 210407"/>
                <a:gd name="connsiteX12" fmla="*/ 129540 w 133445"/>
                <a:gd name="connsiteY12" fmla="*/ 56674 h 210407"/>
                <a:gd name="connsiteX13" fmla="*/ 99346 w 133445"/>
                <a:gd name="connsiteY13" fmla="*/ 100965 h 210407"/>
                <a:gd name="connsiteX14" fmla="*/ 99346 w 133445"/>
                <a:gd name="connsiteY14" fmla="*/ 101537 h 210407"/>
                <a:gd name="connsiteX15" fmla="*/ 133445 w 133445"/>
                <a:gd name="connsiteY15" fmla="*/ 149733 h 210407"/>
                <a:gd name="connsiteX16" fmla="*/ 58960 w 133445"/>
                <a:gd name="connsiteY16" fmla="*/ 210407 h 210407"/>
                <a:gd name="connsiteX17" fmla="*/ 0 w 133445"/>
                <a:gd name="connsiteY17" fmla="*/ 194596 h 210407"/>
                <a:gd name="connsiteX18" fmla="*/ 0 w 133445"/>
                <a:gd name="connsiteY18" fmla="*/ 151448 h 21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445" h="210407">
                  <a:moveTo>
                    <a:pt x="0" y="151638"/>
                  </a:moveTo>
                  <a:cubicBezTo>
                    <a:pt x="18859" y="163163"/>
                    <a:pt x="38386" y="171069"/>
                    <a:pt x="56674" y="171069"/>
                  </a:cubicBezTo>
                  <a:cubicBezTo>
                    <a:pt x="74962" y="171069"/>
                    <a:pt x="88583" y="162020"/>
                    <a:pt x="88583" y="146495"/>
                  </a:cubicBezTo>
                  <a:cubicBezTo>
                    <a:pt x="88583" y="131826"/>
                    <a:pt x="77533" y="122492"/>
                    <a:pt x="53340" y="122492"/>
                  </a:cubicBezTo>
                  <a:lnTo>
                    <a:pt x="33052" y="122492"/>
                  </a:lnTo>
                  <a:lnTo>
                    <a:pt x="33052" y="88678"/>
                  </a:lnTo>
                  <a:lnTo>
                    <a:pt x="52197" y="88678"/>
                  </a:lnTo>
                  <a:cubicBezTo>
                    <a:pt x="74200" y="88678"/>
                    <a:pt x="84677" y="78486"/>
                    <a:pt x="84677" y="64103"/>
                  </a:cubicBezTo>
                  <a:cubicBezTo>
                    <a:pt x="84677" y="48578"/>
                    <a:pt x="72580" y="39529"/>
                    <a:pt x="54197" y="39529"/>
                  </a:cubicBezTo>
                  <a:cubicBezTo>
                    <a:pt x="40100" y="39529"/>
                    <a:pt x="24003" y="44863"/>
                    <a:pt x="12192" y="51340"/>
                  </a:cubicBezTo>
                  <a:lnTo>
                    <a:pt x="12192" y="11240"/>
                  </a:lnTo>
                  <a:cubicBezTo>
                    <a:pt x="24289" y="3905"/>
                    <a:pt x="40672" y="0"/>
                    <a:pt x="57626" y="0"/>
                  </a:cubicBezTo>
                  <a:cubicBezTo>
                    <a:pt x="99060" y="0"/>
                    <a:pt x="129540" y="24289"/>
                    <a:pt x="129540" y="56674"/>
                  </a:cubicBezTo>
                  <a:cubicBezTo>
                    <a:pt x="129540" y="76676"/>
                    <a:pt x="118015" y="93917"/>
                    <a:pt x="99346" y="100965"/>
                  </a:cubicBezTo>
                  <a:lnTo>
                    <a:pt x="99346" y="101537"/>
                  </a:lnTo>
                  <a:cubicBezTo>
                    <a:pt x="122206" y="109442"/>
                    <a:pt x="133445" y="128588"/>
                    <a:pt x="133445" y="149733"/>
                  </a:cubicBezTo>
                  <a:cubicBezTo>
                    <a:pt x="133445" y="185833"/>
                    <a:pt x="100393" y="210407"/>
                    <a:pt x="58960" y="210407"/>
                  </a:cubicBezTo>
                  <a:cubicBezTo>
                    <a:pt x="36957" y="210407"/>
                    <a:pt x="14097" y="204216"/>
                    <a:pt x="0" y="194596"/>
                  </a:cubicBezTo>
                  <a:lnTo>
                    <a:pt x="0" y="151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Tree>
    <p:extLst>
      <p:ext uri="{BB962C8B-B14F-4D97-AF65-F5344CB8AC3E}">
        <p14:creationId xmlns:p14="http://schemas.microsoft.com/office/powerpoint/2010/main" val="1752325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351B-8A40-430C-3564-5AADEA55BFE2}"/>
              </a:ext>
            </a:extLst>
          </p:cNvPr>
          <p:cNvSpPr>
            <a:spLocks noGrp="1"/>
          </p:cNvSpPr>
          <p:nvPr>
            <p:ph type="title"/>
          </p:nvPr>
        </p:nvSpPr>
        <p:spPr/>
        <p:txBody>
          <a:bodyPr/>
          <a:lstStyle/>
          <a:p>
            <a:r>
              <a:rPr lang="en-GB"/>
              <a:t>Combined Assessment Approach</a:t>
            </a:r>
          </a:p>
        </p:txBody>
      </p:sp>
      <p:sp>
        <p:nvSpPr>
          <p:cNvPr id="5" name="Rectangle: Rounded Corners 4">
            <a:extLst>
              <a:ext uri="{FF2B5EF4-FFF2-40B4-BE49-F238E27FC236}">
                <a16:creationId xmlns:a16="http://schemas.microsoft.com/office/drawing/2014/main" id="{17B55B9B-EF71-1314-1905-BB302A1ED861}"/>
              </a:ext>
            </a:extLst>
          </p:cNvPr>
          <p:cNvSpPr/>
          <p:nvPr/>
        </p:nvSpPr>
        <p:spPr>
          <a:xfrm>
            <a:off x="339437" y="2255737"/>
            <a:ext cx="3771641" cy="675122"/>
          </a:xfrm>
          <a:prstGeom prst="roundRect">
            <a:avLst>
              <a:gd name="adj"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12CCD94-4422-A62D-2F74-3E72163ACD2F}"/>
              </a:ext>
            </a:extLst>
          </p:cNvPr>
          <p:cNvSpPr txBox="1"/>
          <p:nvPr/>
        </p:nvSpPr>
        <p:spPr>
          <a:xfrm>
            <a:off x="586029" y="2408632"/>
            <a:ext cx="32784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Situational Judgment Test</a:t>
            </a:r>
          </a:p>
        </p:txBody>
      </p:sp>
      <p:sp>
        <p:nvSpPr>
          <p:cNvPr id="7" name="Rectangle: Rounded Corners 6">
            <a:extLst>
              <a:ext uri="{FF2B5EF4-FFF2-40B4-BE49-F238E27FC236}">
                <a16:creationId xmlns:a16="http://schemas.microsoft.com/office/drawing/2014/main" id="{5210CC5C-A155-3B12-58AB-BD2552C1B1FD}"/>
              </a:ext>
            </a:extLst>
          </p:cNvPr>
          <p:cNvSpPr/>
          <p:nvPr/>
        </p:nvSpPr>
        <p:spPr>
          <a:xfrm>
            <a:off x="339437" y="3429000"/>
            <a:ext cx="3771641" cy="675122"/>
          </a:xfrm>
          <a:prstGeom prst="roundRect">
            <a:avLst>
              <a:gd name="adj"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B67CD6DE-4C4F-C91F-C8DA-E738D28473D3}"/>
              </a:ext>
            </a:extLst>
          </p:cNvPr>
          <p:cNvSpPr txBox="1"/>
          <p:nvPr/>
        </p:nvSpPr>
        <p:spPr>
          <a:xfrm>
            <a:off x="751021" y="3581895"/>
            <a:ext cx="29484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Cognitive Ability Test</a:t>
            </a:r>
          </a:p>
        </p:txBody>
      </p:sp>
      <p:sp>
        <p:nvSpPr>
          <p:cNvPr id="9" name="Rectangle: Rounded Corners 8">
            <a:extLst>
              <a:ext uri="{FF2B5EF4-FFF2-40B4-BE49-F238E27FC236}">
                <a16:creationId xmlns:a16="http://schemas.microsoft.com/office/drawing/2014/main" id="{64595F3A-2523-A7B7-32E6-A2D5C7FE0D95}"/>
              </a:ext>
            </a:extLst>
          </p:cNvPr>
          <p:cNvSpPr/>
          <p:nvPr/>
        </p:nvSpPr>
        <p:spPr>
          <a:xfrm>
            <a:off x="339437" y="4602263"/>
            <a:ext cx="3771641" cy="675122"/>
          </a:xfrm>
          <a:prstGeom prst="roundRect">
            <a:avLst>
              <a:gd name="adj"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4B4D67D8-C883-FABD-0600-9253FEFA0B35}"/>
              </a:ext>
            </a:extLst>
          </p:cNvPr>
          <p:cNvSpPr txBox="1"/>
          <p:nvPr/>
        </p:nvSpPr>
        <p:spPr>
          <a:xfrm>
            <a:off x="751021" y="4755158"/>
            <a:ext cx="29484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Behavioral Assessment</a:t>
            </a:r>
          </a:p>
        </p:txBody>
      </p:sp>
      <p:pic>
        <p:nvPicPr>
          <p:cNvPr id="11" name="Graphic 10">
            <a:extLst>
              <a:ext uri="{FF2B5EF4-FFF2-40B4-BE49-F238E27FC236}">
                <a16:creationId xmlns:a16="http://schemas.microsoft.com/office/drawing/2014/main" id="{8DB71CC6-1AE8-DCD8-922D-5B325DDA2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5366" y="2991306"/>
            <a:ext cx="359782" cy="359782"/>
          </a:xfrm>
          <a:prstGeom prst="rect">
            <a:avLst/>
          </a:prstGeom>
        </p:spPr>
      </p:pic>
      <p:pic>
        <p:nvPicPr>
          <p:cNvPr id="12" name="Graphic 11">
            <a:extLst>
              <a:ext uri="{FF2B5EF4-FFF2-40B4-BE49-F238E27FC236}">
                <a16:creationId xmlns:a16="http://schemas.microsoft.com/office/drawing/2014/main" id="{D308CFF7-7637-DADD-8D09-73152037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5366" y="4168716"/>
            <a:ext cx="359782" cy="359782"/>
          </a:xfrm>
          <a:prstGeom prst="rect">
            <a:avLst/>
          </a:prstGeom>
        </p:spPr>
      </p:pic>
      <p:sp>
        <p:nvSpPr>
          <p:cNvPr id="17" name="Freeform: Shape 16">
            <a:extLst>
              <a:ext uri="{FF2B5EF4-FFF2-40B4-BE49-F238E27FC236}">
                <a16:creationId xmlns:a16="http://schemas.microsoft.com/office/drawing/2014/main" id="{887361F3-AC35-DE40-389E-4C384362C593}"/>
              </a:ext>
            </a:extLst>
          </p:cNvPr>
          <p:cNvSpPr/>
          <p:nvPr/>
        </p:nvSpPr>
        <p:spPr>
          <a:xfrm rot="5400000">
            <a:off x="4289211" y="2455332"/>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48931EE6-94AB-79E8-D4DB-A382045FBA3C}"/>
              </a:ext>
            </a:extLst>
          </p:cNvPr>
          <p:cNvSpPr/>
          <p:nvPr/>
        </p:nvSpPr>
        <p:spPr>
          <a:xfrm rot="5400000">
            <a:off x="4289211" y="3630388"/>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CFCB5752-2342-F118-0970-D967A6A76E6A}"/>
              </a:ext>
            </a:extLst>
          </p:cNvPr>
          <p:cNvSpPr/>
          <p:nvPr/>
        </p:nvSpPr>
        <p:spPr>
          <a:xfrm rot="5400000">
            <a:off x="4289211" y="4801858"/>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0" name="Oval 19">
            <a:extLst>
              <a:ext uri="{FF2B5EF4-FFF2-40B4-BE49-F238E27FC236}">
                <a16:creationId xmlns:a16="http://schemas.microsoft.com/office/drawing/2014/main" id="{E96A320F-9B9A-57CC-E412-70223ADAD54A}"/>
              </a:ext>
            </a:extLst>
          </p:cNvPr>
          <p:cNvSpPr/>
          <p:nvPr/>
        </p:nvSpPr>
        <p:spPr>
          <a:xfrm>
            <a:off x="4994742" y="2329599"/>
            <a:ext cx="2919898" cy="2947786"/>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16B9A6F6-9EB1-28E2-2030-BC494F3A2D3D}"/>
              </a:ext>
            </a:extLst>
          </p:cNvPr>
          <p:cNvGrpSpPr/>
          <p:nvPr/>
        </p:nvGrpSpPr>
        <p:grpSpPr>
          <a:xfrm>
            <a:off x="5200793" y="2898491"/>
            <a:ext cx="2520918" cy="2000926"/>
            <a:chOff x="4990558" y="2637701"/>
            <a:chExt cx="2222167" cy="1747112"/>
          </a:xfrm>
        </p:grpSpPr>
        <p:sp>
          <p:nvSpPr>
            <p:cNvPr id="22" name="Title 1">
              <a:extLst>
                <a:ext uri="{FF2B5EF4-FFF2-40B4-BE49-F238E27FC236}">
                  <a16:creationId xmlns:a16="http://schemas.microsoft.com/office/drawing/2014/main" id="{DDA1F5E5-6B57-83FF-1FD7-9F39B2DE46AC}"/>
                </a:ext>
              </a:extLst>
            </p:cNvPr>
            <p:cNvSpPr txBox="1">
              <a:spLocks/>
            </p:cNvSpPr>
            <p:nvPr/>
          </p:nvSpPr>
          <p:spPr>
            <a:xfrm>
              <a:off x="4990558" y="3511257"/>
              <a:ext cx="2222167" cy="873556"/>
            </a:xfrm>
            <a:prstGeom prst="rect">
              <a:avLst/>
            </a:prstGeom>
          </p:spPr>
          <p:txBody>
            <a:bodyPr>
              <a:norm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100" normalizeH="0" baseline="0" noProof="0">
                  <a:ln>
                    <a:noFill/>
                  </a:ln>
                  <a:solidFill>
                    <a:srgbClr val="1A244A"/>
                  </a:solidFill>
                  <a:effectLst/>
                  <a:uLnTx/>
                  <a:uFillTx/>
                  <a:latin typeface="Segoe UI"/>
                  <a:ea typeface="+mj-ea"/>
                  <a:cs typeface="+mj-cs"/>
                </a:rPr>
                <a:t>Overall</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2000" b="1" i="0" u="none" strike="noStrike" kern="1200" cap="none" spc="100" normalizeH="0" baseline="0" noProof="0">
                  <a:ln>
                    <a:noFill/>
                  </a:ln>
                  <a:solidFill>
                    <a:srgbClr val="1A244A"/>
                  </a:solidFill>
                  <a:effectLst/>
                  <a:uLnTx/>
                  <a:uFillTx/>
                  <a:latin typeface="Segoe UI"/>
                  <a:ea typeface="+mj-ea"/>
                  <a:cs typeface="+mj-cs"/>
                </a:rPr>
                <a:t>Fit Score</a:t>
              </a:r>
              <a:endParaRPr kumimoji="0" lang="en-GB" sz="2000" b="0" i="0" u="none" strike="noStrike" kern="1200" cap="none" spc="100" normalizeH="0" baseline="0" noProof="0">
                <a:ln>
                  <a:noFill/>
                </a:ln>
                <a:solidFill>
                  <a:srgbClr val="1A244A"/>
                </a:solidFill>
                <a:effectLst/>
                <a:uLnTx/>
                <a:uFillTx/>
                <a:latin typeface="Segoe UI"/>
                <a:ea typeface="+mj-ea"/>
                <a:cs typeface="+mj-cs"/>
              </a:endParaRPr>
            </a:p>
          </p:txBody>
        </p:sp>
        <p:pic>
          <p:nvPicPr>
            <p:cNvPr id="23" name="Graphic 22">
              <a:extLst>
                <a:ext uri="{FF2B5EF4-FFF2-40B4-BE49-F238E27FC236}">
                  <a16:creationId xmlns:a16="http://schemas.microsoft.com/office/drawing/2014/main" id="{D46B644E-B82D-971D-92EC-7753181D86AA}"/>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19837"/>
            <a:stretch/>
          </p:blipFill>
          <p:spPr>
            <a:xfrm>
              <a:off x="5768452" y="2637701"/>
              <a:ext cx="784912" cy="785956"/>
            </a:xfrm>
            <a:prstGeom prst="rect">
              <a:avLst/>
            </a:prstGeom>
          </p:spPr>
        </p:pic>
      </p:grpSp>
      <p:sp>
        <p:nvSpPr>
          <p:cNvPr id="26" name="Freeform: Shape 25">
            <a:extLst>
              <a:ext uri="{FF2B5EF4-FFF2-40B4-BE49-F238E27FC236}">
                <a16:creationId xmlns:a16="http://schemas.microsoft.com/office/drawing/2014/main" id="{C5E4B41B-7528-F681-B0AC-C1ADA7428C95}"/>
              </a:ext>
            </a:extLst>
          </p:cNvPr>
          <p:cNvSpPr/>
          <p:nvPr/>
        </p:nvSpPr>
        <p:spPr>
          <a:xfrm rot="5400000">
            <a:off x="8007563" y="3630389"/>
            <a:ext cx="527398" cy="275933"/>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208BC209-A832-E433-390D-1082DB72E07F}"/>
              </a:ext>
            </a:extLst>
          </p:cNvPr>
          <p:cNvGrpSpPr/>
          <p:nvPr/>
        </p:nvGrpSpPr>
        <p:grpSpPr>
          <a:xfrm>
            <a:off x="8627884" y="2463780"/>
            <a:ext cx="2875904" cy="2669696"/>
            <a:chOff x="8627884" y="2463780"/>
            <a:chExt cx="2875904" cy="2669696"/>
          </a:xfrm>
        </p:grpSpPr>
        <p:sp>
          <p:nvSpPr>
            <p:cNvPr id="24" name="Freeform: Shape 23">
              <a:extLst>
                <a:ext uri="{FF2B5EF4-FFF2-40B4-BE49-F238E27FC236}">
                  <a16:creationId xmlns:a16="http://schemas.microsoft.com/office/drawing/2014/main" id="{565BADAC-1BA5-F5A7-FBAC-1A40DF2357EE}"/>
                </a:ext>
              </a:extLst>
            </p:cNvPr>
            <p:cNvSpPr/>
            <p:nvPr/>
          </p:nvSpPr>
          <p:spPr>
            <a:xfrm>
              <a:off x="8627884" y="2463780"/>
              <a:ext cx="2875904" cy="266969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0A23FE1C-37FA-DB41-D3C3-6233D913DC08}"/>
                </a:ext>
              </a:extLst>
            </p:cNvPr>
            <p:cNvSpPr txBox="1"/>
            <p:nvPr/>
          </p:nvSpPr>
          <p:spPr>
            <a:xfrm>
              <a:off x="8908464" y="3979275"/>
              <a:ext cx="24300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Structured Interview</a:t>
              </a:r>
            </a:p>
          </p:txBody>
        </p:sp>
        <p:pic>
          <p:nvPicPr>
            <p:cNvPr id="28" name="Graphic 27">
              <a:extLst>
                <a:ext uri="{FF2B5EF4-FFF2-40B4-BE49-F238E27FC236}">
                  <a16:creationId xmlns:a16="http://schemas.microsoft.com/office/drawing/2014/main" id="{E53CB0E4-AE04-77FF-CB25-E8F32BF2446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9804"/>
            <a:stretch/>
          </p:blipFill>
          <p:spPr>
            <a:xfrm>
              <a:off x="9636492" y="2963927"/>
              <a:ext cx="858688" cy="860795"/>
            </a:xfrm>
            <a:prstGeom prst="rect">
              <a:avLst/>
            </a:prstGeom>
          </p:spPr>
        </p:pic>
      </p:grpSp>
    </p:spTree>
    <p:extLst>
      <p:ext uri="{BB962C8B-B14F-4D97-AF65-F5344CB8AC3E}">
        <p14:creationId xmlns:p14="http://schemas.microsoft.com/office/powerpoint/2010/main" val="1939629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074E8E5-9A22-69ED-9BD3-F10C74AF64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386" y="474563"/>
            <a:ext cx="3955763" cy="768110"/>
          </a:xfrm>
          <a:prstGeom prst="rect">
            <a:avLst/>
          </a:prstGeom>
        </p:spPr>
      </p:pic>
      <p:pic>
        <p:nvPicPr>
          <p:cNvPr id="13" name="Graphic 12">
            <a:extLst>
              <a:ext uri="{FF2B5EF4-FFF2-40B4-BE49-F238E27FC236}">
                <a16:creationId xmlns:a16="http://schemas.microsoft.com/office/drawing/2014/main" id="{02119BB0-0816-45E2-03CA-0FA8A2322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1454" y="2022109"/>
            <a:ext cx="268870" cy="268870"/>
          </a:xfrm>
          <a:prstGeom prst="rect">
            <a:avLst/>
          </a:prstGeom>
        </p:spPr>
      </p:pic>
      <p:sp>
        <p:nvSpPr>
          <p:cNvPr id="14" name="TextBox 13">
            <a:extLst>
              <a:ext uri="{FF2B5EF4-FFF2-40B4-BE49-F238E27FC236}">
                <a16:creationId xmlns:a16="http://schemas.microsoft.com/office/drawing/2014/main" id="{AD938172-6D1C-4CF4-2A26-2279000BEDD9}"/>
              </a:ext>
            </a:extLst>
          </p:cNvPr>
          <p:cNvSpPr txBox="1"/>
          <p:nvPr/>
        </p:nvSpPr>
        <p:spPr>
          <a:xfrm>
            <a:off x="3039874" y="5568270"/>
            <a:ext cx="2968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Fit Score </a:t>
            </a:r>
          </a:p>
        </p:txBody>
      </p:sp>
      <p:pic>
        <p:nvPicPr>
          <p:cNvPr id="15" name="Picture 2">
            <a:extLst>
              <a:ext uri="{FF2B5EF4-FFF2-40B4-BE49-F238E27FC236}">
                <a16:creationId xmlns:a16="http://schemas.microsoft.com/office/drawing/2014/main" id="{88021DBE-B909-F215-22BE-A691483E15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43" y="2290979"/>
            <a:ext cx="7089644" cy="31694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C6E756-3C4F-2746-CA5F-A110CA5D154A}"/>
              </a:ext>
            </a:extLst>
          </p:cNvPr>
          <p:cNvSpPr txBox="1"/>
          <p:nvPr/>
        </p:nvSpPr>
        <p:spPr>
          <a:xfrm>
            <a:off x="8523803" y="6012341"/>
            <a:ext cx="2924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Candidate Feedback</a:t>
            </a:r>
          </a:p>
        </p:txBody>
      </p:sp>
      <p:pic>
        <p:nvPicPr>
          <p:cNvPr id="3" name="Picture 2">
            <a:extLst>
              <a:ext uri="{FF2B5EF4-FFF2-40B4-BE49-F238E27FC236}">
                <a16:creationId xmlns:a16="http://schemas.microsoft.com/office/drawing/2014/main" id="{1E4B0CBA-1C8E-757E-64EC-BEB0A4DFBBA0}"/>
              </a:ext>
            </a:extLst>
          </p:cNvPr>
          <p:cNvPicPr>
            <a:picLocks noChangeAspect="1"/>
          </p:cNvPicPr>
          <p:nvPr/>
        </p:nvPicPr>
        <p:blipFill>
          <a:blip r:embed="rId8"/>
          <a:stretch>
            <a:fillRect/>
          </a:stretch>
        </p:blipFill>
        <p:spPr>
          <a:xfrm>
            <a:off x="7781967" y="1123001"/>
            <a:ext cx="3495477" cy="4714139"/>
          </a:xfrm>
          <a:prstGeom prst="rect">
            <a:avLst/>
          </a:prstGeom>
          <a:effectLst>
            <a:outerShdw blurRad="88900" dist="38100" dir="2700000" algn="tl" rotWithShape="0">
              <a:prstClr val="black">
                <a:alpha val="40000"/>
              </a:prstClr>
            </a:outerShdw>
          </a:effectLst>
        </p:spPr>
      </p:pic>
    </p:spTree>
    <p:extLst>
      <p:ext uri="{BB962C8B-B14F-4D97-AF65-F5344CB8AC3E}">
        <p14:creationId xmlns:p14="http://schemas.microsoft.com/office/powerpoint/2010/main" val="4138507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2400-45FB-6850-A3F6-109F4D8B6263}"/>
              </a:ext>
            </a:extLst>
          </p:cNvPr>
          <p:cNvSpPr>
            <a:spLocks noGrp="1"/>
          </p:cNvSpPr>
          <p:nvPr>
            <p:ph type="title"/>
          </p:nvPr>
        </p:nvSpPr>
        <p:spPr>
          <a:xfrm>
            <a:off x="838200" y="434253"/>
            <a:ext cx="10515600" cy="720291"/>
          </a:xfrm>
        </p:spPr>
        <p:txBody>
          <a:bodyPr/>
          <a:lstStyle/>
          <a:p>
            <a:pPr algn="ctr"/>
            <a:r>
              <a:rPr lang="en-GB">
                <a:solidFill>
                  <a:schemeClr val="accent1"/>
                </a:solidFill>
              </a:rPr>
              <a:t>Options for later stage interview</a:t>
            </a:r>
          </a:p>
        </p:txBody>
      </p:sp>
      <p:sp>
        <p:nvSpPr>
          <p:cNvPr id="9" name="TextBox 8">
            <a:extLst>
              <a:ext uri="{FF2B5EF4-FFF2-40B4-BE49-F238E27FC236}">
                <a16:creationId xmlns:a16="http://schemas.microsoft.com/office/drawing/2014/main" id="{F2176165-1035-BEB2-A204-16D67B328E32}"/>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1EEE53E2-754A-2BA8-6223-4EAD05E3E7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0826" y="6202278"/>
            <a:ext cx="1654490" cy="321260"/>
          </a:xfrm>
          <a:prstGeom prst="rect">
            <a:avLst/>
          </a:prstGeom>
        </p:spPr>
      </p:pic>
      <p:pic>
        <p:nvPicPr>
          <p:cNvPr id="15" name="Graphic 14">
            <a:extLst>
              <a:ext uri="{FF2B5EF4-FFF2-40B4-BE49-F238E27FC236}">
                <a16:creationId xmlns:a16="http://schemas.microsoft.com/office/drawing/2014/main" id="{A799206D-7AA2-1110-9872-4849EC1C55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44180" y="6191322"/>
            <a:ext cx="1965036" cy="343172"/>
          </a:xfrm>
          <a:prstGeom prst="rect">
            <a:avLst/>
          </a:prstGeom>
        </p:spPr>
      </p:pic>
      <p:pic>
        <p:nvPicPr>
          <p:cNvPr id="16" name="Picture 15" descr="A screenshot of a questionnaire&#10;&#10;Description automatically generated">
            <a:extLst>
              <a:ext uri="{FF2B5EF4-FFF2-40B4-BE49-F238E27FC236}">
                <a16:creationId xmlns:a16="http://schemas.microsoft.com/office/drawing/2014/main" id="{CCB5F863-BC43-6543-A99F-47FCFCD1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6073">
            <a:off x="8727960" y="1743933"/>
            <a:ext cx="2843919" cy="3931804"/>
          </a:xfrm>
          <a:prstGeom prst="rect">
            <a:avLst/>
          </a:prstGeom>
          <a:effectLst>
            <a:outerShdw blurRad="63500" sx="102000" sy="102000" algn="ctr" rotWithShape="0">
              <a:prstClr val="black">
                <a:alpha val="40000"/>
              </a:prstClr>
            </a:outerShdw>
          </a:effectLst>
        </p:spPr>
      </p:pic>
      <p:pic>
        <p:nvPicPr>
          <p:cNvPr id="18" name="Picture 17" descr="A screenshot of a survey&#10;&#10;Description automatically generated">
            <a:extLst>
              <a:ext uri="{FF2B5EF4-FFF2-40B4-BE49-F238E27FC236}">
                <a16:creationId xmlns:a16="http://schemas.microsoft.com/office/drawing/2014/main" id="{57B1377D-8701-40E0-4A34-F2D6A025A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37747">
            <a:off x="6199125" y="1673564"/>
            <a:ext cx="2863800" cy="3931804"/>
          </a:xfrm>
          <a:prstGeom prst="rect">
            <a:avLst/>
          </a:prstGeom>
          <a:effectLst>
            <a:outerShdw blurRad="63500" sx="102000" sy="102000" algn="ctr" rotWithShape="0">
              <a:prstClr val="black">
                <a:alpha val="40000"/>
              </a:prstClr>
            </a:outerShdw>
          </a:effectLst>
        </p:spPr>
      </p:pic>
      <p:pic>
        <p:nvPicPr>
          <p:cNvPr id="20" name="Picture 19" descr="A screenshot of a computer&#10;&#10;Description automatically generated">
            <a:extLst>
              <a:ext uri="{FF2B5EF4-FFF2-40B4-BE49-F238E27FC236}">
                <a16:creationId xmlns:a16="http://schemas.microsoft.com/office/drawing/2014/main" id="{7ECE139C-6F67-2372-452E-2B10A8938E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33507">
            <a:off x="3337800" y="1727590"/>
            <a:ext cx="2847005" cy="3931804"/>
          </a:xfrm>
          <a:prstGeom prst="rect">
            <a:avLst/>
          </a:prstGeom>
          <a:effectLst>
            <a:outerShdw blurRad="63500" sx="102000" sy="102000" algn="ctr" rotWithShape="0">
              <a:prstClr val="black">
                <a:alpha val="40000"/>
              </a:prstClr>
            </a:outerShdw>
          </a:effectLst>
        </p:spPr>
      </p:pic>
      <p:pic>
        <p:nvPicPr>
          <p:cNvPr id="22" name="Picture 21" descr="A screenshot of a survey&#10;&#10;Description automatically generated">
            <a:extLst>
              <a:ext uri="{FF2B5EF4-FFF2-40B4-BE49-F238E27FC236}">
                <a16:creationId xmlns:a16="http://schemas.microsoft.com/office/drawing/2014/main" id="{8B79D62D-15CC-E75A-0D93-9F1801BDA6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16310">
            <a:off x="667715" y="1772011"/>
            <a:ext cx="2830139" cy="39318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6277525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396E63-A6C9-D924-42E0-DD397E3ED166}"/>
              </a:ext>
            </a:extLst>
          </p:cNvPr>
          <p:cNvSpPr>
            <a:spLocks noGrp="1"/>
          </p:cNvSpPr>
          <p:nvPr>
            <p:ph type="title"/>
          </p:nvPr>
        </p:nvSpPr>
        <p:spPr/>
        <p:txBody>
          <a:bodyPr/>
          <a:lstStyle/>
          <a:p>
            <a:r>
              <a:rPr lang="en-GB"/>
              <a:t>About Saville Assessment</a:t>
            </a:r>
          </a:p>
        </p:txBody>
      </p:sp>
      <p:sp>
        <p:nvSpPr>
          <p:cNvPr id="12" name="Content Placeholder 11">
            <a:extLst>
              <a:ext uri="{FF2B5EF4-FFF2-40B4-BE49-F238E27FC236}">
                <a16:creationId xmlns:a16="http://schemas.microsoft.com/office/drawing/2014/main" id="{B0C946A6-4FAA-EFF4-8991-5FA3965E76DB}"/>
              </a:ext>
            </a:extLst>
          </p:cNvPr>
          <p:cNvSpPr>
            <a:spLocks noGrp="1"/>
          </p:cNvSpPr>
          <p:nvPr>
            <p:ph sz="quarter" idx="13"/>
          </p:nvPr>
        </p:nvSpPr>
        <p:spPr/>
        <p:txBody>
          <a:bodyPr/>
          <a:lstStyle/>
          <a:p>
            <a:r>
              <a:rPr lang="en-GB"/>
              <a:t>Open the door to your potential</a:t>
            </a:r>
          </a:p>
        </p:txBody>
      </p:sp>
      <p:sp>
        <p:nvSpPr>
          <p:cNvPr id="13" name="TextBox 12">
            <a:extLst>
              <a:ext uri="{FF2B5EF4-FFF2-40B4-BE49-F238E27FC236}">
                <a16:creationId xmlns:a16="http://schemas.microsoft.com/office/drawing/2014/main" id="{B6B9A05F-DCCB-ECA8-B208-EFDCF7890DA5}"/>
              </a:ext>
            </a:extLst>
          </p:cNvPr>
          <p:cNvSpPr txBox="1"/>
          <p:nvPr/>
        </p:nvSpPr>
        <p:spPr>
          <a:xfrm>
            <a:off x="33943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2004</a:t>
            </a:r>
          </a:p>
        </p:txBody>
      </p:sp>
      <p:cxnSp>
        <p:nvCxnSpPr>
          <p:cNvPr id="15" name="Straight Connector 14">
            <a:extLst>
              <a:ext uri="{FF2B5EF4-FFF2-40B4-BE49-F238E27FC236}">
                <a16:creationId xmlns:a16="http://schemas.microsoft.com/office/drawing/2014/main" id="{46050B10-C1E9-CFA1-DC1B-DF493E7F5953}"/>
              </a:ext>
            </a:extLst>
          </p:cNvPr>
          <p:cNvCxnSpPr>
            <a:cxnSpLocks/>
            <a:endCxn id="35" idx="6"/>
          </p:cNvCxnSpPr>
          <p:nvPr/>
        </p:nvCxnSpPr>
        <p:spPr>
          <a:xfrm>
            <a:off x="759654" y="4403554"/>
            <a:ext cx="104055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DA47B97C-65CE-2161-72B8-09B2F82F956F}"/>
              </a:ext>
            </a:extLst>
          </p:cNvPr>
          <p:cNvSpPr/>
          <p:nvPr/>
        </p:nvSpPr>
        <p:spPr>
          <a:xfrm>
            <a:off x="61045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1D03F2C6-8DE5-DE08-DFF3-EF0A2A2C259C}"/>
              </a:ext>
            </a:extLst>
          </p:cNvPr>
          <p:cNvSpPr/>
          <p:nvPr/>
        </p:nvSpPr>
        <p:spPr>
          <a:xfrm>
            <a:off x="1448058"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00EAD2D4-E88C-3BD1-B95A-E756D9748708}"/>
              </a:ext>
            </a:extLst>
          </p:cNvPr>
          <p:cNvSpPr txBox="1"/>
          <p:nvPr/>
        </p:nvSpPr>
        <p:spPr>
          <a:xfrm>
            <a:off x="19782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2007</a:t>
            </a:r>
          </a:p>
        </p:txBody>
      </p:sp>
      <p:sp>
        <p:nvSpPr>
          <p:cNvPr id="19" name="Oval 18">
            <a:extLst>
              <a:ext uri="{FF2B5EF4-FFF2-40B4-BE49-F238E27FC236}">
                <a16:creationId xmlns:a16="http://schemas.microsoft.com/office/drawing/2014/main" id="{FD09BA98-67A5-7744-DF07-AD701294B6BE}"/>
              </a:ext>
            </a:extLst>
          </p:cNvPr>
          <p:cNvSpPr/>
          <p:nvPr/>
        </p:nvSpPr>
        <p:spPr>
          <a:xfrm>
            <a:off x="22492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408097D-479E-A0B7-7DDB-4EEE80295FBF}"/>
              </a:ext>
            </a:extLst>
          </p:cNvPr>
          <p:cNvSpPr txBox="1"/>
          <p:nvPr/>
        </p:nvSpPr>
        <p:spPr>
          <a:xfrm>
            <a:off x="1177044"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2005</a:t>
            </a:r>
          </a:p>
        </p:txBody>
      </p:sp>
      <p:sp>
        <p:nvSpPr>
          <p:cNvPr id="21" name="TextBox 20">
            <a:extLst>
              <a:ext uri="{FF2B5EF4-FFF2-40B4-BE49-F238E27FC236}">
                <a16:creationId xmlns:a16="http://schemas.microsoft.com/office/drawing/2014/main" id="{EB41688B-ED3D-8D3F-70F5-C92269F5DA52}"/>
              </a:ext>
            </a:extLst>
          </p:cNvPr>
          <p:cNvSpPr txBox="1"/>
          <p:nvPr/>
        </p:nvSpPr>
        <p:spPr>
          <a:xfrm>
            <a:off x="3674096"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2013</a:t>
            </a:r>
          </a:p>
        </p:txBody>
      </p:sp>
      <p:sp>
        <p:nvSpPr>
          <p:cNvPr id="22" name="Oval 21">
            <a:extLst>
              <a:ext uri="{FF2B5EF4-FFF2-40B4-BE49-F238E27FC236}">
                <a16:creationId xmlns:a16="http://schemas.microsoft.com/office/drawing/2014/main" id="{FCF2C066-271E-61E4-3DDD-C0BA339D2689}"/>
              </a:ext>
            </a:extLst>
          </p:cNvPr>
          <p:cNvSpPr/>
          <p:nvPr/>
        </p:nvSpPr>
        <p:spPr>
          <a:xfrm>
            <a:off x="3926402"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5623F432-B474-0F6D-8024-09E31DB9C7E4}"/>
              </a:ext>
            </a:extLst>
          </p:cNvPr>
          <p:cNvSpPr txBox="1"/>
          <p:nvPr/>
        </p:nvSpPr>
        <p:spPr>
          <a:xfrm>
            <a:off x="4881747"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2015</a:t>
            </a:r>
          </a:p>
        </p:txBody>
      </p:sp>
      <p:sp>
        <p:nvSpPr>
          <p:cNvPr id="24" name="Oval 23">
            <a:extLst>
              <a:ext uri="{FF2B5EF4-FFF2-40B4-BE49-F238E27FC236}">
                <a16:creationId xmlns:a16="http://schemas.microsoft.com/office/drawing/2014/main" id="{D068CB11-6558-1461-F8F0-70366C50D1FA}"/>
              </a:ext>
            </a:extLst>
          </p:cNvPr>
          <p:cNvSpPr/>
          <p:nvPr/>
        </p:nvSpPr>
        <p:spPr>
          <a:xfrm>
            <a:off x="5152761"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BB2F2E-5097-293D-3ABB-586D37F6B6C8}"/>
              </a:ext>
            </a:extLst>
          </p:cNvPr>
          <p:cNvSpPr txBox="1"/>
          <p:nvPr/>
        </p:nvSpPr>
        <p:spPr>
          <a:xfrm>
            <a:off x="6175590"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2017</a:t>
            </a:r>
          </a:p>
        </p:txBody>
      </p:sp>
      <p:sp>
        <p:nvSpPr>
          <p:cNvPr id="26" name="Oval 25">
            <a:extLst>
              <a:ext uri="{FF2B5EF4-FFF2-40B4-BE49-F238E27FC236}">
                <a16:creationId xmlns:a16="http://schemas.microsoft.com/office/drawing/2014/main" id="{1290F5B4-0ACE-5355-3272-BF6D2B4CDF0E}"/>
              </a:ext>
            </a:extLst>
          </p:cNvPr>
          <p:cNvSpPr/>
          <p:nvPr/>
        </p:nvSpPr>
        <p:spPr>
          <a:xfrm>
            <a:off x="6446604"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48AFFC06-6C36-F527-FF3B-9DFA120A76F1}"/>
              </a:ext>
            </a:extLst>
          </p:cNvPr>
          <p:cNvSpPr txBox="1"/>
          <p:nvPr/>
        </p:nvSpPr>
        <p:spPr>
          <a:xfrm>
            <a:off x="7391589"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2019</a:t>
            </a:r>
          </a:p>
        </p:txBody>
      </p:sp>
      <p:sp>
        <p:nvSpPr>
          <p:cNvPr id="29" name="Oval 28">
            <a:extLst>
              <a:ext uri="{FF2B5EF4-FFF2-40B4-BE49-F238E27FC236}">
                <a16:creationId xmlns:a16="http://schemas.microsoft.com/office/drawing/2014/main" id="{56A781FC-15D9-AAA6-B5B2-64F5209398D2}"/>
              </a:ext>
            </a:extLst>
          </p:cNvPr>
          <p:cNvSpPr/>
          <p:nvPr/>
        </p:nvSpPr>
        <p:spPr>
          <a:xfrm>
            <a:off x="7662603"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F238C71B-6885-23DD-0518-E1FF99C7FE48}"/>
              </a:ext>
            </a:extLst>
          </p:cNvPr>
          <p:cNvSpPr txBox="1"/>
          <p:nvPr/>
        </p:nvSpPr>
        <p:spPr>
          <a:xfrm>
            <a:off x="8577565"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2021</a:t>
            </a:r>
          </a:p>
        </p:txBody>
      </p:sp>
      <p:sp>
        <p:nvSpPr>
          <p:cNvPr id="31" name="Oval 30">
            <a:extLst>
              <a:ext uri="{FF2B5EF4-FFF2-40B4-BE49-F238E27FC236}">
                <a16:creationId xmlns:a16="http://schemas.microsoft.com/office/drawing/2014/main" id="{7C8BFB10-8334-87F8-AB39-0D6D051D6272}"/>
              </a:ext>
            </a:extLst>
          </p:cNvPr>
          <p:cNvSpPr/>
          <p:nvPr/>
        </p:nvSpPr>
        <p:spPr>
          <a:xfrm>
            <a:off x="8848579"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B128A417-4B9D-4030-A855-7264FA6AA990}"/>
              </a:ext>
            </a:extLst>
          </p:cNvPr>
          <p:cNvSpPr txBox="1"/>
          <p:nvPr/>
        </p:nvSpPr>
        <p:spPr>
          <a:xfrm>
            <a:off x="965343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2022</a:t>
            </a:r>
          </a:p>
        </p:txBody>
      </p:sp>
      <p:sp>
        <p:nvSpPr>
          <p:cNvPr id="33" name="Oval 32">
            <a:extLst>
              <a:ext uri="{FF2B5EF4-FFF2-40B4-BE49-F238E27FC236}">
                <a16:creationId xmlns:a16="http://schemas.microsoft.com/office/drawing/2014/main" id="{BDE3295E-DE17-6D38-032A-BDEEFC16A336}"/>
              </a:ext>
            </a:extLst>
          </p:cNvPr>
          <p:cNvSpPr/>
          <p:nvPr/>
        </p:nvSpPr>
        <p:spPr>
          <a:xfrm>
            <a:off x="992444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F9D4DCF0-DE31-874B-F170-B6693AC3DAE8}"/>
              </a:ext>
            </a:extLst>
          </p:cNvPr>
          <p:cNvSpPr txBox="1"/>
          <p:nvPr/>
        </p:nvSpPr>
        <p:spPr>
          <a:xfrm>
            <a:off x="10713811" y="4040186"/>
            <a:ext cx="722447" cy="3182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409E85"/>
                </a:solidFill>
                <a:effectLst/>
                <a:uLnTx/>
                <a:uFillTx/>
                <a:latin typeface="Segoe UI"/>
                <a:ea typeface="+mn-ea"/>
                <a:cs typeface="+mn-cs"/>
              </a:rPr>
              <a:t>2023</a:t>
            </a:r>
          </a:p>
        </p:txBody>
      </p:sp>
      <p:sp>
        <p:nvSpPr>
          <p:cNvPr id="35" name="Oval 34">
            <a:extLst>
              <a:ext uri="{FF2B5EF4-FFF2-40B4-BE49-F238E27FC236}">
                <a16:creationId xmlns:a16="http://schemas.microsoft.com/office/drawing/2014/main" id="{ACAA0166-BF8F-6BDE-50B1-D6D9242059FD}"/>
              </a:ext>
            </a:extLst>
          </p:cNvPr>
          <p:cNvSpPr/>
          <p:nvPr/>
        </p:nvSpPr>
        <p:spPr>
          <a:xfrm>
            <a:off x="10984825" y="4313346"/>
            <a:ext cx="180420" cy="180416"/>
          </a:xfrm>
          <a:prstGeom prst="ellipse">
            <a:avLst/>
          </a:prstGeom>
          <a:solidFill>
            <a:schemeClr val="tx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0CFAD526-CECF-DA82-3B69-174E99E85BAD}"/>
              </a:ext>
            </a:extLst>
          </p:cNvPr>
          <p:cNvCxnSpPr>
            <a:stCxn id="13" idx="0"/>
          </p:cNvCxnSpPr>
          <p:nvPr/>
        </p:nvCxnSpPr>
        <p:spPr>
          <a:xfrm flipH="1" flipV="1">
            <a:off x="683492"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F404EBD-B5A0-51FE-16AF-4A5FB1507654}"/>
              </a:ext>
            </a:extLst>
          </p:cNvPr>
          <p:cNvSpPr txBox="1"/>
          <p:nvPr/>
        </p:nvSpPr>
        <p:spPr>
          <a:xfrm>
            <a:off x="391168" y="2175690"/>
            <a:ext cx="158707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Founded by Professor Peter Saville</a:t>
            </a:r>
          </a:p>
        </p:txBody>
      </p:sp>
      <p:cxnSp>
        <p:nvCxnSpPr>
          <p:cNvPr id="41" name="Straight Connector 40">
            <a:extLst>
              <a:ext uri="{FF2B5EF4-FFF2-40B4-BE49-F238E27FC236}">
                <a16:creationId xmlns:a16="http://schemas.microsoft.com/office/drawing/2014/main" id="{11EB4A32-7B38-424B-13A7-372DAC625BBE}"/>
              </a:ext>
            </a:extLst>
          </p:cNvPr>
          <p:cNvCxnSpPr/>
          <p:nvPr/>
        </p:nvCxnSpPr>
        <p:spPr>
          <a:xfrm flipH="1" flipV="1">
            <a:off x="1532673"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B58717-313D-A07A-AC0A-98AB11262568}"/>
              </a:ext>
            </a:extLst>
          </p:cNvPr>
          <p:cNvSpPr txBox="1"/>
          <p:nvPr/>
        </p:nvSpPr>
        <p:spPr>
          <a:xfrm>
            <a:off x="1188001" y="5685083"/>
            <a:ext cx="1832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Wave launched</a:t>
            </a:r>
          </a:p>
        </p:txBody>
      </p:sp>
      <p:cxnSp>
        <p:nvCxnSpPr>
          <p:cNvPr id="43" name="Straight Connector 42">
            <a:extLst>
              <a:ext uri="{FF2B5EF4-FFF2-40B4-BE49-F238E27FC236}">
                <a16:creationId xmlns:a16="http://schemas.microsoft.com/office/drawing/2014/main" id="{2D75DB22-E735-DFCC-93C0-469A8A4EA3D5}"/>
              </a:ext>
            </a:extLst>
          </p:cNvPr>
          <p:cNvCxnSpPr/>
          <p:nvPr/>
        </p:nvCxnSpPr>
        <p:spPr>
          <a:xfrm flipH="1" flipV="1">
            <a:off x="230473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C933C1F-8425-BFBF-7AAD-99FED8248C90}"/>
              </a:ext>
            </a:extLst>
          </p:cNvPr>
          <p:cNvSpPr txBox="1"/>
          <p:nvPr/>
        </p:nvSpPr>
        <p:spPr>
          <a:xfrm>
            <a:off x="2012410" y="2175690"/>
            <a:ext cx="145284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combination tests launched</a:t>
            </a:r>
          </a:p>
        </p:txBody>
      </p:sp>
      <p:cxnSp>
        <p:nvCxnSpPr>
          <p:cNvPr id="45" name="Straight Connector 44">
            <a:extLst>
              <a:ext uri="{FF2B5EF4-FFF2-40B4-BE49-F238E27FC236}">
                <a16:creationId xmlns:a16="http://schemas.microsoft.com/office/drawing/2014/main" id="{9E17EEBD-87FE-D9C6-EAB7-EB044E181E65}"/>
              </a:ext>
            </a:extLst>
          </p:cNvPr>
          <p:cNvCxnSpPr/>
          <p:nvPr/>
        </p:nvCxnSpPr>
        <p:spPr>
          <a:xfrm flipH="1" flipV="1">
            <a:off x="4018768"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2DAD78-0EAA-51FF-B631-20AFF25A62C8}"/>
              </a:ext>
            </a:extLst>
          </p:cNvPr>
          <p:cNvSpPr txBox="1"/>
          <p:nvPr/>
        </p:nvSpPr>
        <p:spPr>
          <a:xfrm>
            <a:off x="3674096" y="5685083"/>
            <a:ext cx="1716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Situational judgment tests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F5A57457-74D6-1CB9-F8F1-804DF5E1FFDC}"/>
              </a:ext>
            </a:extLst>
          </p:cNvPr>
          <p:cNvCxnSpPr/>
          <p:nvPr/>
        </p:nvCxnSpPr>
        <p:spPr>
          <a:xfrm flipH="1" flipV="1">
            <a:off x="5240444"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52A65A3-6B84-03D6-A1D9-3863634059F8}"/>
              </a:ext>
            </a:extLst>
          </p:cNvPr>
          <p:cNvSpPr txBox="1"/>
          <p:nvPr/>
        </p:nvSpPr>
        <p:spPr>
          <a:xfrm>
            <a:off x="4948121" y="2175690"/>
            <a:ext cx="129799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New tests, new technology</a:t>
            </a:r>
          </a:p>
        </p:txBody>
      </p:sp>
      <p:cxnSp>
        <p:nvCxnSpPr>
          <p:cNvPr id="49" name="Straight Connector 48">
            <a:extLst>
              <a:ext uri="{FF2B5EF4-FFF2-40B4-BE49-F238E27FC236}">
                <a16:creationId xmlns:a16="http://schemas.microsoft.com/office/drawing/2014/main" id="{E1BB4339-CCA7-6FD4-B26B-C07C22BEDE2D}"/>
              </a:ext>
            </a:extLst>
          </p:cNvPr>
          <p:cNvCxnSpPr/>
          <p:nvPr/>
        </p:nvCxnSpPr>
        <p:spPr>
          <a:xfrm flipH="1" flipV="1">
            <a:off x="586791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D119E5-5310-36F4-9DED-CB80AAEB363F}"/>
              </a:ext>
            </a:extLst>
          </p:cNvPr>
          <p:cNvSpPr txBox="1"/>
          <p:nvPr/>
        </p:nvSpPr>
        <p:spPr>
          <a:xfrm>
            <a:off x="5523243" y="5685083"/>
            <a:ext cx="18320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Saville Assessment, A Willis Towers Watson 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1" name="Straight Connector 50">
            <a:extLst>
              <a:ext uri="{FF2B5EF4-FFF2-40B4-BE49-F238E27FC236}">
                <a16:creationId xmlns:a16="http://schemas.microsoft.com/office/drawing/2014/main" id="{436F9120-BC37-F62E-D04A-950A73E89062}"/>
              </a:ext>
            </a:extLst>
          </p:cNvPr>
          <p:cNvCxnSpPr/>
          <p:nvPr/>
        </p:nvCxnSpPr>
        <p:spPr>
          <a:xfrm flipH="1" flipV="1">
            <a:off x="6538437"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3FE2A1D-E6F0-8008-140D-0842DED00485}"/>
              </a:ext>
            </a:extLst>
          </p:cNvPr>
          <p:cNvSpPr txBox="1"/>
          <p:nvPr/>
        </p:nvSpPr>
        <p:spPr>
          <a:xfrm>
            <a:off x="6246113" y="2173449"/>
            <a:ext cx="141648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Leadership Impact and Risk launches </a:t>
            </a:r>
          </a:p>
        </p:txBody>
      </p:sp>
      <p:cxnSp>
        <p:nvCxnSpPr>
          <p:cNvPr id="53" name="Straight Connector 52">
            <a:extLst>
              <a:ext uri="{FF2B5EF4-FFF2-40B4-BE49-F238E27FC236}">
                <a16:creationId xmlns:a16="http://schemas.microsoft.com/office/drawing/2014/main" id="{5ADC842B-1B4B-550E-8351-FEFE045A1478}"/>
              </a:ext>
            </a:extLst>
          </p:cNvPr>
          <p:cNvCxnSpPr/>
          <p:nvPr/>
        </p:nvCxnSpPr>
        <p:spPr>
          <a:xfrm flipH="1" flipV="1">
            <a:off x="7743645"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606068D-6657-B6D4-B856-54FB7E2C9D2C}"/>
              </a:ext>
            </a:extLst>
          </p:cNvPr>
          <p:cNvSpPr txBox="1"/>
          <p:nvPr/>
        </p:nvSpPr>
        <p:spPr>
          <a:xfrm>
            <a:off x="7398973" y="5685083"/>
            <a:ext cx="1632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Match 6.5 launched</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5118FBC3-B06B-C523-0EC1-2FA1E69702B2}"/>
              </a:ext>
            </a:extLst>
          </p:cNvPr>
          <p:cNvCxnSpPr/>
          <p:nvPr/>
        </p:nvCxnSpPr>
        <p:spPr>
          <a:xfrm flipH="1" flipV="1">
            <a:off x="8908300"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E69949B-2E9E-4559-7569-90E0A32A5382}"/>
              </a:ext>
            </a:extLst>
          </p:cNvPr>
          <p:cNvSpPr txBox="1"/>
          <p:nvPr/>
        </p:nvSpPr>
        <p:spPr>
          <a:xfrm>
            <a:off x="8615976" y="2388893"/>
            <a:ext cx="14164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Swift Global launched</a:t>
            </a:r>
          </a:p>
        </p:txBody>
      </p:sp>
      <p:cxnSp>
        <p:nvCxnSpPr>
          <p:cNvPr id="57" name="Straight Connector 56">
            <a:extLst>
              <a:ext uri="{FF2B5EF4-FFF2-40B4-BE49-F238E27FC236}">
                <a16:creationId xmlns:a16="http://schemas.microsoft.com/office/drawing/2014/main" id="{82202152-40FC-E361-E1B1-402CB2330CA2}"/>
              </a:ext>
            </a:extLst>
          </p:cNvPr>
          <p:cNvCxnSpPr/>
          <p:nvPr/>
        </p:nvCxnSpPr>
        <p:spPr>
          <a:xfrm flipH="1" flipV="1">
            <a:off x="9993521" y="4631610"/>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2DE53BB-2C93-5BA1-B67C-79A8F94BD719}"/>
              </a:ext>
            </a:extLst>
          </p:cNvPr>
          <p:cNvSpPr txBox="1"/>
          <p:nvPr/>
        </p:nvSpPr>
        <p:spPr>
          <a:xfrm>
            <a:off x="9648849" y="5685083"/>
            <a:ext cx="1335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Roboto"/>
                <a:cs typeface="Times New Roman"/>
              </a:rPr>
              <a:t>Wave-</a:t>
            </a:r>
            <a:r>
              <a:rPr kumimoji="0" lang="en-GB" sz="1400" b="0" i="0" u="none" strike="noStrike" kern="1200" cap="none" spc="0" normalizeH="0" baseline="0" noProof="0" err="1">
                <a:ln>
                  <a:noFill/>
                </a:ln>
                <a:solidFill>
                  <a:srgbClr val="242424"/>
                </a:solidFill>
                <a:effectLst/>
                <a:uLnTx/>
                <a:uFillTx/>
                <a:latin typeface="Arial"/>
                <a:ea typeface="Roboto"/>
                <a:cs typeface="Times New Roman"/>
              </a:rPr>
              <a:t>i</a:t>
            </a:r>
            <a:r>
              <a:rPr kumimoji="0" lang="en-GB" sz="1400" b="0" i="0" u="none" strike="noStrike" kern="1200" cap="none" spc="0" normalizeH="0" baseline="0" noProof="0">
                <a:ln>
                  <a:noFill/>
                </a:ln>
                <a:solidFill>
                  <a:srgbClr val="242424"/>
                </a:solidFill>
                <a:effectLst/>
                <a:uLnTx/>
                <a:uFillTx/>
                <a:latin typeface="Arial"/>
                <a:ea typeface="Roboto"/>
                <a:cs typeface="Times New Roman"/>
              </a:rPr>
              <a:t> launched </a:t>
            </a:r>
          </a:p>
        </p:txBody>
      </p:sp>
      <p:cxnSp>
        <p:nvCxnSpPr>
          <p:cNvPr id="59" name="Straight Connector 58">
            <a:extLst>
              <a:ext uri="{FF2B5EF4-FFF2-40B4-BE49-F238E27FC236}">
                <a16:creationId xmlns:a16="http://schemas.microsoft.com/office/drawing/2014/main" id="{1D016ADD-A374-1577-EED1-BC2B1EA35C62}"/>
              </a:ext>
            </a:extLst>
          </p:cNvPr>
          <p:cNvCxnSpPr/>
          <p:nvPr/>
        </p:nvCxnSpPr>
        <p:spPr>
          <a:xfrm flipH="1" flipV="1">
            <a:off x="11045076" y="2986713"/>
            <a:ext cx="17169" cy="1053473"/>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260E446-AD42-298E-F9ED-CFDA9BD1F2A9}"/>
              </a:ext>
            </a:extLst>
          </p:cNvPr>
          <p:cNvSpPr txBox="1"/>
          <p:nvPr/>
        </p:nvSpPr>
        <p:spPr>
          <a:xfrm>
            <a:off x="10752752" y="1958006"/>
            <a:ext cx="14164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 Assessment acquired by </a:t>
            </a:r>
            <a:r>
              <a:rPr kumimoji="0" lang="en-GB" sz="1400" b="0" i="0" u="none" strike="noStrike" kern="1200" cap="none" spc="0" normalizeH="0" baseline="0" noProof="0" err="1">
                <a:ln>
                  <a:noFill/>
                </a:ln>
                <a:solidFill>
                  <a:srgbClr val="242424"/>
                </a:solidFill>
                <a:effectLst/>
                <a:uLnTx/>
                <a:uFillTx/>
                <a:latin typeface="Arial"/>
                <a:ea typeface="+mn-ea"/>
                <a:cs typeface="+mn-cs"/>
              </a:rPr>
              <a:t>Tenzing</a:t>
            </a:r>
            <a:endParaRPr kumimoji="0" lang="en-GB" sz="1400" b="0" i="0" u="none" strike="noStrike" kern="1200" cap="none" spc="0" normalizeH="0" baseline="0" noProof="0">
              <a:ln>
                <a:noFill/>
              </a:ln>
              <a:solidFill>
                <a:srgbClr val="242424"/>
              </a:solidFill>
              <a:effectLst/>
              <a:uLnTx/>
              <a:uFillTx/>
              <a:latin typeface="Arial"/>
              <a:ea typeface="+mn-ea"/>
              <a:cs typeface="+mn-cs"/>
            </a:endParaRPr>
          </a:p>
        </p:txBody>
      </p:sp>
      <p:cxnSp>
        <p:nvCxnSpPr>
          <p:cNvPr id="64" name="Straight Connector 63">
            <a:extLst>
              <a:ext uri="{FF2B5EF4-FFF2-40B4-BE49-F238E27FC236}">
                <a16:creationId xmlns:a16="http://schemas.microsoft.com/office/drawing/2014/main" id="{0F071B59-85A9-1E4A-2D96-7D77CF95BFAA}"/>
              </a:ext>
            </a:extLst>
          </p:cNvPr>
          <p:cNvCxnSpPr>
            <a:cxnSpLocks/>
          </p:cNvCxnSpPr>
          <p:nvPr/>
        </p:nvCxnSpPr>
        <p:spPr>
          <a:xfrm>
            <a:off x="5252838" y="4603590"/>
            <a:ext cx="1306578" cy="0"/>
          </a:xfrm>
          <a:prstGeom prst="line">
            <a:avLst/>
          </a:prstGeom>
          <a:ln w="28575">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9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2C8C-D61F-4DEB-AC47-92EF019FFA2D}"/>
              </a:ext>
            </a:extLst>
          </p:cNvPr>
          <p:cNvSpPr>
            <a:spLocks noGrp="1"/>
          </p:cNvSpPr>
          <p:nvPr>
            <p:ph type="title"/>
          </p:nvPr>
        </p:nvSpPr>
        <p:spPr>
          <a:xfrm>
            <a:off x="838200" y="217943"/>
            <a:ext cx="10515600" cy="720291"/>
          </a:xfrm>
        </p:spPr>
        <p:txBody>
          <a:bodyPr/>
          <a:lstStyle/>
          <a:p>
            <a:pPr algn="ctr"/>
            <a:r>
              <a:rPr lang="en-US"/>
              <a:t>Assessment Choice – Key Points</a:t>
            </a:r>
            <a:endParaRPr lang="en-GB"/>
          </a:p>
        </p:txBody>
      </p:sp>
      <p:pic>
        <p:nvPicPr>
          <p:cNvPr id="4" name="Picture 3" descr="A diagram of a variety of exercises&#10;&#10;Description automatically generated with medium confidence">
            <a:extLst>
              <a:ext uri="{FF2B5EF4-FFF2-40B4-BE49-F238E27FC236}">
                <a16:creationId xmlns:a16="http://schemas.microsoft.com/office/drawing/2014/main" id="{2C2479BF-753A-CCD2-27AE-212EDB2EA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060" y="1123406"/>
            <a:ext cx="6772609" cy="5397174"/>
          </a:xfrm>
          <a:prstGeom prst="rect">
            <a:avLst/>
          </a:prstGeom>
        </p:spPr>
      </p:pic>
    </p:spTree>
    <p:extLst>
      <p:ext uri="{BB962C8B-B14F-4D97-AF65-F5344CB8AC3E}">
        <p14:creationId xmlns:p14="http://schemas.microsoft.com/office/powerpoint/2010/main" val="2671106491"/>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Administration Format</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idx="1"/>
          </p:nvPr>
        </p:nvSpPr>
        <p:spPr>
          <a:xfrm>
            <a:off x="420461" y="3789146"/>
            <a:ext cx="5596882" cy="2789624"/>
          </a:xfrm>
        </p:spPr>
        <p:txBody>
          <a:bodyPr>
            <a:normAutofit/>
          </a:bodyPr>
          <a:lstStyle/>
          <a:p>
            <a:pPr algn="l" rtl="0" fontAlgn="base">
              <a:buFont typeface="Arial" panose="020B0604020202020204" pitchFamily="34" charset="0"/>
              <a:buChar char="•"/>
            </a:pPr>
            <a:r>
              <a:rPr lang="en-GB" sz="1800" b="0" i="0" u="none" strike="noStrike" dirty="0">
                <a:solidFill>
                  <a:srgbClr val="242424"/>
                </a:solidFill>
                <a:effectLst/>
                <a:latin typeface="Arial" panose="020B0604020202020204" pitchFamily="34" charset="0"/>
              </a:rPr>
              <a:t>Ensure candidates are pre-qualified and cannot sit a test multiple times</a:t>
            </a:r>
            <a:r>
              <a:rPr lang="en-US" sz="1800" b="0" i="0" dirty="0">
                <a:solidFill>
                  <a:srgbClr val="242424"/>
                </a:solidFill>
                <a:effectLst/>
                <a:latin typeface="Arial" panose="020B0604020202020204" pitchFamily="34" charset="0"/>
              </a:rPr>
              <a:t>​</a:t>
            </a:r>
            <a:endParaRPr lang="en-GB" sz="1800" b="0" i="0" dirty="0">
              <a:solidFill>
                <a:srgbClr val="24242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242424"/>
                </a:solidFill>
                <a:effectLst/>
                <a:latin typeface="Arial" panose="020B0604020202020204" pitchFamily="34" charset="0"/>
              </a:rPr>
              <a:t>Use the advice on test resets documented in your organization’s testing policy</a:t>
            </a:r>
            <a:r>
              <a:rPr lang="en-US" sz="1800" b="0" i="0" dirty="0">
                <a:solidFill>
                  <a:srgbClr val="242424"/>
                </a:solidFill>
                <a:effectLst/>
                <a:latin typeface="Arial" panose="020B0604020202020204" pitchFamily="34" charset="0"/>
              </a:rPr>
              <a:t>​</a:t>
            </a:r>
            <a:endParaRPr lang="en-GB" sz="1800" b="0" i="0" dirty="0">
              <a:solidFill>
                <a:srgbClr val="24242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242424"/>
                </a:solidFill>
                <a:effectLst/>
                <a:latin typeface="Arial" panose="020B0604020202020204" pitchFamily="34" charset="0"/>
              </a:rPr>
              <a:t>Use item-banked tests, e.g. gradient step testing</a:t>
            </a:r>
            <a:r>
              <a:rPr lang="en-US" sz="1800" b="0" i="0" dirty="0">
                <a:solidFill>
                  <a:srgbClr val="242424"/>
                </a:solidFill>
                <a:effectLst/>
                <a:latin typeface="Arial" panose="020B0604020202020204" pitchFamily="34" charset="0"/>
              </a:rPr>
              <a:t>​</a:t>
            </a:r>
            <a:endParaRPr lang="en-GB" sz="1800" b="0" i="0" dirty="0">
              <a:solidFill>
                <a:srgbClr val="24242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242424"/>
                </a:solidFill>
                <a:effectLst/>
                <a:latin typeface="Arial" panose="020B0604020202020204" pitchFamily="34" charset="0"/>
              </a:rPr>
              <a:t>Review candidate response patterns (‘forensic analysis’), e.g. unusually fast response times</a:t>
            </a:r>
            <a:r>
              <a:rPr lang="en-US" sz="1800" b="0" i="0" dirty="0">
                <a:solidFill>
                  <a:srgbClr val="242424"/>
                </a:solidFill>
                <a:effectLst/>
                <a:latin typeface="Arial" panose="020B0604020202020204" pitchFamily="34" charset="0"/>
              </a:rPr>
              <a:t>​</a:t>
            </a:r>
            <a:endParaRPr lang="en-GB" sz="1800" b="0" i="0" dirty="0">
              <a:solidFill>
                <a:srgbClr val="24242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242424"/>
                </a:solidFill>
                <a:effectLst/>
                <a:latin typeface="Arial" panose="020B0604020202020204" pitchFamily="34" charset="0"/>
              </a:rPr>
              <a:t>Retest under proctored conditions</a:t>
            </a:r>
            <a:endParaRPr lang="en-US" sz="1800" b="0" i="0" dirty="0">
              <a:solidFill>
                <a:srgbClr val="242424"/>
              </a:solidFill>
              <a:effectLst/>
              <a:latin typeface="Arial" panose="020B0604020202020204" pitchFamily="34" charset="0"/>
            </a:endParaRPr>
          </a:p>
        </p:txBody>
      </p:sp>
      <p:sp>
        <p:nvSpPr>
          <p:cNvPr id="6" name="Content Placeholder 5">
            <a:extLst>
              <a:ext uri="{FF2B5EF4-FFF2-40B4-BE49-F238E27FC236}">
                <a16:creationId xmlns:a16="http://schemas.microsoft.com/office/drawing/2014/main" id="{4B184AB2-A4B0-81E3-7F61-6C36AD5818E2}"/>
              </a:ext>
            </a:extLst>
          </p:cNvPr>
          <p:cNvSpPr>
            <a:spLocks noGrp="1"/>
          </p:cNvSpPr>
          <p:nvPr>
            <p:ph sz="quarter" idx="13"/>
          </p:nvPr>
        </p:nvSpPr>
        <p:spPr>
          <a:xfrm>
            <a:off x="339437" y="1294638"/>
            <a:ext cx="2905208" cy="602988"/>
          </a:xfrm>
        </p:spPr>
        <p:txBody>
          <a:bodyPr>
            <a:normAutofit/>
          </a:bodyPr>
          <a:lstStyle/>
          <a:p>
            <a:r>
              <a:rPr lang="en-GB" sz="2400" err="1">
                <a:latin typeface="Arial"/>
                <a:cs typeface="Arial"/>
              </a:rPr>
              <a:t>Unproctored</a:t>
            </a:r>
            <a:r>
              <a:rPr lang="en-GB" sz="2400">
                <a:latin typeface="Arial"/>
                <a:cs typeface="Arial"/>
              </a:rPr>
              <a:t> </a:t>
            </a:r>
            <a:endParaRPr lang="en-GB"/>
          </a:p>
        </p:txBody>
      </p:sp>
      <p:sp>
        <p:nvSpPr>
          <p:cNvPr id="4" name="TextBox 3">
            <a:extLst>
              <a:ext uri="{FF2B5EF4-FFF2-40B4-BE49-F238E27FC236}">
                <a16:creationId xmlns:a16="http://schemas.microsoft.com/office/drawing/2014/main" id="{87666A5D-E4B2-DF1D-6A00-641EBD36B6C8}"/>
              </a:ext>
            </a:extLst>
          </p:cNvPr>
          <p:cNvSpPr txBox="1"/>
          <p:nvPr/>
        </p:nvSpPr>
        <p:spPr>
          <a:xfrm>
            <a:off x="339437" y="3228945"/>
            <a:ext cx="63484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Security advice for invited access administration: </a:t>
            </a:r>
          </a:p>
        </p:txBody>
      </p:sp>
      <p:sp>
        <p:nvSpPr>
          <p:cNvPr id="5" name="Content Placeholder 5">
            <a:extLst>
              <a:ext uri="{FF2B5EF4-FFF2-40B4-BE49-F238E27FC236}">
                <a16:creationId xmlns:a16="http://schemas.microsoft.com/office/drawing/2014/main" id="{93E1EF5A-CCC0-0873-E91C-066AF55C1DA1}"/>
              </a:ext>
            </a:extLst>
          </p:cNvPr>
          <p:cNvSpPr txBox="1">
            <a:spLocks/>
          </p:cNvSpPr>
          <p:nvPr/>
        </p:nvSpPr>
        <p:spPr>
          <a:xfrm>
            <a:off x="6687878" y="1344221"/>
            <a:ext cx="4989647" cy="4876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Arial"/>
                <a:ea typeface="Calibri" panose="020F0502020204030204" pitchFamily="34" charset="0"/>
                <a:cs typeface="Arial"/>
              </a:rPr>
              <a:t>Proctored</a:t>
            </a:r>
            <a:endPar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8" name="TextBox 7">
            <a:extLst>
              <a:ext uri="{FF2B5EF4-FFF2-40B4-BE49-F238E27FC236}">
                <a16:creationId xmlns:a16="http://schemas.microsoft.com/office/drawing/2014/main" id="{F69F920F-D967-0F01-E01C-2E2FA3751563}"/>
              </a:ext>
            </a:extLst>
          </p:cNvPr>
          <p:cNvSpPr txBox="1"/>
          <p:nvPr/>
        </p:nvSpPr>
        <p:spPr>
          <a:xfrm>
            <a:off x="420461" y="1831879"/>
            <a:ext cx="53904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42424"/>
                </a:solidFill>
                <a:effectLst/>
                <a:uLnTx/>
                <a:uFillTx/>
                <a:latin typeface="Arial"/>
                <a:ea typeface="+mn-ea"/>
                <a:cs typeface="Arial"/>
              </a:rPr>
              <a:t>(Invited Access) – This ‘controlled mode’ provides secure access to specific individuals to complete online tests in an unsupervised setting e.g. a password and link are emailed. </a:t>
            </a:r>
            <a:endParaRPr kumimoji="0" lang="en-GB" sz="1800" b="0" i="0" u="none" strike="noStrike" kern="1200" cap="none" spc="0" normalizeH="0" baseline="0" noProof="0" dirty="0">
              <a:ln>
                <a:noFill/>
              </a:ln>
              <a:solidFill>
                <a:srgbClr val="242424"/>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63A74FDC-E54D-14DF-8A7A-4844AD58A042}"/>
              </a:ext>
            </a:extLst>
          </p:cNvPr>
          <p:cNvSpPr txBox="1"/>
          <p:nvPr/>
        </p:nvSpPr>
        <p:spPr>
          <a:xfrm>
            <a:off x="6687878" y="1897626"/>
            <a:ext cx="498964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Arial"/>
              </a:rPr>
              <a:t>This ‘managed mode’ is where a trained administrator verifies and oversees the test environment/process throughout, e.g. at a secure testing center</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25717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Overview of Assessment Administration</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idx="1"/>
          </p:nvPr>
        </p:nvSpPr>
        <p:spPr>
          <a:xfrm>
            <a:off x="339436" y="1979527"/>
            <a:ext cx="9001333" cy="4878473"/>
          </a:xfrm>
        </p:spPr>
        <p:txBody>
          <a:bodyPr>
            <a:normAutofit/>
          </a:bodyPr>
          <a:lstStyle/>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Select appropriate tests based on job analysis</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Review your organization's testing policy to ensure that your communication and administration are compliant with it.</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Prepare your communication (email/letter):</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Explain which test(s) they are being asked to complete and the timing of each</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Explain why the test is used as part of the process</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Check for any reasonable adjustment requirements and any anticipated problems completing the tests </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Ensure candidates have access to preparation/practice materials</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Inform candidates of how you will store their data and for how long, and who will have access to them (i.e. under applicable legislation)</a:t>
            </a:r>
          </a:p>
          <a:p>
            <a:pPr marL="742950" lvl="1" indent="-342900">
              <a:lnSpc>
                <a:spcPct val="100000"/>
              </a:lnSpc>
              <a:spcBef>
                <a:spcPts val="0"/>
              </a:spcBef>
              <a:spcAft>
                <a:spcPts val="1200"/>
              </a:spcAft>
            </a:pPr>
            <a:r>
              <a:rPr lang="en-GB">
                <a:latin typeface="Arial" charset="0"/>
                <a:ea typeface="Roboto" panose="02000000000000000000" pitchFamily="2" charset="0"/>
                <a:cs typeface="Times New Roman" panose="02020603050405020304" pitchFamily="18" charset="0"/>
              </a:rPr>
              <a:t>Inform candidate of next steps, e.g. when they will receive feedback</a:t>
            </a:r>
          </a:p>
        </p:txBody>
      </p:sp>
      <p:sp>
        <p:nvSpPr>
          <p:cNvPr id="6" name="Content Placeholder 5">
            <a:extLst>
              <a:ext uri="{FF2B5EF4-FFF2-40B4-BE49-F238E27FC236}">
                <a16:creationId xmlns:a16="http://schemas.microsoft.com/office/drawing/2014/main" id="{4B184AB2-A4B0-81E3-7F61-6C36AD5818E2}"/>
              </a:ext>
            </a:extLst>
          </p:cNvPr>
          <p:cNvSpPr>
            <a:spLocks noGrp="1"/>
          </p:cNvSpPr>
          <p:nvPr>
            <p:ph sz="quarter" idx="13"/>
          </p:nvPr>
        </p:nvSpPr>
        <p:spPr>
          <a:xfrm>
            <a:off x="339437" y="1294638"/>
            <a:ext cx="10515600" cy="400111"/>
          </a:xfrm>
        </p:spPr>
        <p:txBody>
          <a:bodyPr>
            <a:normAutofit lnSpcReduction="10000"/>
          </a:bodyPr>
          <a:lstStyle/>
          <a:p>
            <a:r>
              <a:rPr lang="en-GB" sz="2400">
                <a:latin typeface="Arial"/>
                <a:cs typeface="Arial"/>
              </a:rPr>
              <a:t>Key Considerations</a:t>
            </a:r>
          </a:p>
        </p:txBody>
      </p:sp>
    </p:spTree>
    <p:extLst>
      <p:ext uri="{BB962C8B-B14F-4D97-AF65-F5344CB8AC3E}">
        <p14:creationId xmlns:p14="http://schemas.microsoft.com/office/powerpoint/2010/main" val="381036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4</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Test Scores</a:t>
            </a:r>
          </a:p>
        </p:txBody>
      </p:sp>
    </p:spTree>
    <p:extLst>
      <p:ext uri="{BB962C8B-B14F-4D97-AF65-F5344CB8AC3E}">
        <p14:creationId xmlns:p14="http://schemas.microsoft.com/office/powerpoint/2010/main" val="720566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2176165-1035-BEB2-A204-16D67B328E32}"/>
              </a:ext>
            </a:extLst>
          </p:cNvPr>
          <p:cNvSpPr txBox="1"/>
          <p:nvPr/>
        </p:nvSpPr>
        <p:spPr>
          <a:xfrm>
            <a:off x="11157995" y="6336943"/>
            <a:ext cx="80408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7127FF-F8DE-4228-8048-97D89ED18292}" type="slidenum">
              <a:rPr kumimoji="0" lang="en-GB" sz="1200" b="1" i="0" u="none" strike="noStrike" kern="1200" cap="none" spc="0" normalizeH="0" baseline="0" noProof="0" smtClean="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1" i="0" u="none" strike="noStrike" kern="1200" cap="none" spc="0" normalizeH="0" baseline="0" noProof="0">
              <a:ln>
                <a:noFill/>
              </a:ln>
              <a:solidFill>
                <a:srgbClr val="D1D3DB"/>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1" name="Content Placeholder 5">
            <a:extLst>
              <a:ext uri="{FF2B5EF4-FFF2-40B4-BE49-F238E27FC236}">
                <a16:creationId xmlns:a16="http://schemas.microsoft.com/office/drawing/2014/main" id="{3AC84F33-9884-62C0-0798-0F9291F63DD4}"/>
              </a:ext>
            </a:extLst>
          </p:cNvPr>
          <p:cNvSpPr txBox="1">
            <a:spLocks/>
          </p:cNvSpPr>
          <p:nvPr/>
        </p:nvSpPr>
        <p:spPr>
          <a:xfrm>
            <a:off x="1588964" y="2319334"/>
            <a:ext cx="9014071" cy="22193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0" i="0" u="none" strike="noStrike" kern="1200" cap="none" spc="0" normalizeH="0" baseline="0" noProof="0">
                <a:ln>
                  <a:noFill/>
                </a:ln>
                <a:solidFill>
                  <a:srgbClr val="55D2B1"/>
                </a:solidFill>
                <a:effectLst/>
                <a:uLnTx/>
                <a:uFillTx/>
                <a:latin typeface="Arial"/>
                <a:ea typeface="Calibri" panose="020F0502020204030204" pitchFamily="34" charset="0"/>
                <a:cs typeface="Arial"/>
              </a:rPr>
              <a:t>An applicant scores 19 correct (their raw score) on a numerical test (28 items)</a:t>
            </a:r>
          </a:p>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endParaRPr kumimoji="0" lang="en-GB" sz="3200" b="0" i="0" u="none" strike="noStrike" kern="1200" cap="none" spc="0" normalizeH="0" baseline="0" noProof="0">
              <a:ln>
                <a:noFill/>
              </a:ln>
              <a:solidFill>
                <a:srgbClr val="55D2B1"/>
              </a:solidFill>
              <a:effectLst/>
              <a:uLnTx/>
              <a:uFillTx/>
              <a:latin typeface="Arial"/>
              <a:ea typeface="Calibri" panose="020F0502020204030204" pitchFamily="34" charset="0"/>
              <a:cs typeface="Arial"/>
            </a:endParaRPr>
          </a:p>
          <a:p>
            <a:pPr marL="0" marR="0" lvl="0" indent="0" algn="ctr"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3200" b="0" i="0" u="none" strike="noStrike" kern="1200" cap="none" spc="0" normalizeH="0" baseline="0" noProof="0">
                <a:ln>
                  <a:noFill/>
                </a:ln>
                <a:solidFill>
                  <a:srgbClr val="55D2B1"/>
                </a:solidFill>
                <a:effectLst/>
                <a:uLnTx/>
                <a:uFillTx/>
                <a:latin typeface="Arial"/>
                <a:ea typeface="Calibri" panose="020F0502020204030204" pitchFamily="34" charset="0"/>
                <a:cs typeface="Arial"/>
              </a:rPr>
              <a:t>How well has the applicant performed?</a:t>
            </a:r>
          </a:p>
        </p:txBody>
      </p:sp>
    </p:spTree>
    <p:extLst>
      <p:ext uri="{BB962C8B-B14F-4D97-AF65-F5344CB8AC3E}">
        <p14:creationId xmlns:p14="http://schemas.microsoft.com/office/powerpoint/2010/main" val="1779330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FD2184-DF9C-9B83-800D-527A319363C2}"/>
              </a:ext>
            </a:extLst>
          </p:cNvPr>
          <p:cNvSpPr>
            <a:spLocks noGrp="1"/>
          </p:cNvSpPr>
          <p:nvPr>
            <p:ph type="title"/>
          </p:nvPr>
        </p:nvSpPr>
        <p:spPr/>
        <p:txBody>
          <a:bodyPr/>
          <a:lstStyle/>
          <a:p>
            <a:r>
              <a:rPr lang="en-GB"/>
              <a:t>The Normal Distribution</a:t>
            </a:r>
          </a:p>
        </p:txBody>
      </p:sp>
      <p:pic>
        <p:nvPicPr>
          <p:cNvPr id="3" name="Picture 2">
            <a:extLst>
              <a:ext uri="{FF2B5EF4-FFF2-40B4-BE49-F238E27FC236}">
                <a16:creationId xmlns:a16="http://schemas.microsoft.com/office/drawing/2014/main" id="{FB105DBE-0C41-0FA8-2652-1714E1838C61}"/>
              </a:ext>
            </a:extLst>
          </p:cNvPr>
          <p:cNvPicPr>
            <a:picLocks noChangeAspect="1"/>
          </p:cNvPicPr>
          <p:nvPr/>
        </p:nvPicPr>
        <p:blipFill>
          <a:blip r:embed="rId3"/>
          <a:stretch>
            <a:fillRect/>
          </a:stretch>
        </p:blipFill>
        <p:spPr>
          <a:xfrm>
            <a:off x="2585884" y="1656582"/>
            <a:ext cx="7020232" cy="4294014"/>
          </a:xfrm>
          <a:prstGeom prst="rect">
            <a:avLst/>
          </a:prstGeom>
        </p:spPr>
      </p:pic>
    </p:spTree>
    <p:extLst>
      <p:ext uri="{BB962C8B-B14F-4D97-AF65-F5344CB8AC3E}">
        <p14:creationId xmlns:p14="http://schemas.microsoft.com/office/powerpoint/2010/main" val="1503757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F73C7-CF83-72B8-24E1-649C48A4B0AF}"/>
              </a:ext>
            </a:extLst>
          </p:cNvPr>
          <p:cNvSpPr>
            <a:spLocks noGrp="1"/>
          </p:cNvSpPr>
          <p:nvPr>
            <p:ph type="title"/>
          </p:nvPr>
        </p:nvSpPr>
        <p:spPr/>
        <p:txBody>
          <a:bodyPr/>
          <a:lstStyle/>
          <a:p>
            <a:r>
              <a:rPr lang="en-GB"/>
              <a:t>Percentiles</a:t>
            </a:r>
          </a:p>
        </p:txBody>
      </p:sp>
      <p:pic>
        <p:nvPicPr>
          <p:cNvPr id="3" name="Picture 2">
            <a:extLst>
              <a:ext uri="{FF2B5EF4-FFF2-40B4-BE49-F238E27FC236}">
                <a16:creationId xmlns:a16="http://schemas.microsoft.com/office/drawing/2014/main" id="{58F7F71E-BAB8-FDD6-3987-2EEA8BB6573E}"/>
              </a:ext>
            </a:extLst>
          </p:cNvPr>
          <p:cNvPicPr>
            <a:picLocks noChangeAspect="1"/>
          </p:cNvPicPr>
          <p:nvPr/>
        </p:nvPicPr>
        <p:blipFill>
          <a:blip r:embed="rId3"/>
          <a:stretch>
            <a:fillRect/>
          </a:stretch>
        </p:blipFill>
        <p:spPr>
          <a:xfrm>
            <a:off x="2582588" y="1651000"/>
            <a:ext cx="7026824" cy="4303250"/>
          </a:xfrm>
          <a:prstGeom prst="rect">
            <a:avLst/>
          </a:prstGeom>
        </p:spPr>
      </p:pic>
    </p:spTree>
    <p:extLst>
      <p:ext uri="{BB962C8B-B14F-4D97-AF65-F5344CB8AC3E}">
        <p14:creationId xmlns:p14="http://schemas.microsoft.com/office/powerpoint/2010/main" val="552630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3591-1E1A-B5F6-7976-9DD2394D8CD9}"/>
              </a:ext>
            </a:extLst>
          </p:cNvPr>
          <p:cNvSpPr>
            <a:spLocks noGrp="1"/>
          </p:cNvSpPr>
          <p:nvPr>
            <p:ph type="title"/>
          </p:nvPr>
        </p:nvSpPr>
        <p:spPr/>
        <p:txBody>
          <a:bodyPr/>
          <a:lstStyle/>
          <a:p>
            <a:r>
              <a:rPr lang="en-GB"/>
              <a:t>Describing Percentiles</a:t>
            </a:r>
          </a:p>
        </p:txBody>
      </p:sp>
      <p:sp>
        <p:nvSpPr>
          <p:cNvPr id="6" name="Rectangle: Diagonal Corners Rounded 5">
            <a:extLst>
              <a:ext uri="{FF2B5EF4-FFF2-40B4-BE49-F238E27FC236}">
                <a16:creationId xmlns:a16="http://schemas.microsoft.com/office/drawing/2014/main" id="{6A99FEF4-7E2E-5964-28FF-D38F82F7211A}"/>
              </a:ext>
            </a:extLst>
          </p:cNvPr>
          <p:cNvSpPr/>
          <p:nvPr/>
        </p:nvSpPr>
        <p:spPr>
          <a:xfrm>
            <a:off x="471237" y="1805458"/>
            <a:ext cx="3136121" cy="363070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410C2385-F763-2346-592E-6BABE072190F}"/>
              </a:ext>
            </a:extLst>
          </p:cNvPr>
          <p:cNvSpPr txBox="1"/>
          <p:nvPr/>
        </p:nvSpPr>
        <p:spPr>
          <a:xfrm>
            <a:off x="811192" y="2939239"/>
            <a:ext cx="2456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Candidate A</a:t>
            </a:r>
          </a:p>
        </p:txBody>
      </p:sp>
      <p:pic>
        <p:nvPicPr>
          <p:cNvPr id="11" name="Graphic 10">
            <a:extLst>
              <a:ext uri="{FF2B5EF4-FFF2-40B4-BE49-F238E27FC236}">
                <a16:creationId xmlns:a16="http://schemas.microsoft.com/office/drawing/2014/main" id="{91772933-ACBC-293D-B919-8F07D3FBB9A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3762"/>
          <a:stretch/>
        </p:blipFill>
        <p:spPr>
          <a:xfrm>
            <a:off x="1727280" y="2106580"/>
            <a:ext cx="624034" cy="739964"/>
          </a:xfrm>
          <a:prstGeom prst="rect">
            <a:avLst/>
          </a:prstGeom>
        </p:spPr>
      </p:pic>
      <p:sp>
        <p:nvSpPr>
          <p:cNvPr id="13" name="TextBox 12">
            <a:extLst>
              <a:ext uri="{FF2B5EF4-FFF2-40B4-BE49-F238E27FC236}">
                <a16:creationId xmlns:a16="http://schemas.microsoft.com/office/drawing/2014/main" id="{A654BA92-17BF-17FB-E52F-CEBF7BB27494}"/>
              </a:ext>
            </a:extLst>
          </p:cNvPr>
          <p:cNvSpPr txBox="1"/>
          <p:nvPr/>
        </p:nvSpPr>
        <p:spPr>
          <a:xfrm>
            <a:off x="1135314" y="3602561"/>
            <a:ext cx="18079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56</a:t>
            </a:r>
            <a:r>
              <a:rPr kumimoji="0" lang="en-GB" sz="2800" b="0" i="0" u="none" strike="noStrike" kern="1200" cap="none" spc="0" normalizeH="0" baseline="30000" noProof="0">
                <a:ln>
                  <a:noFill/>
                </a:ln>
                <a:solidFill>
                  <a:prstClr val="white"/>
                </a:solidFill>
                <a:effectLst/>
                <a:uLnTx/>
                <a:uFillTx/>
                <a:latin typeface="Arial"/>
                <a:ea typeface="+mn-ea"/>
                <a:cs typeface="+mn-cs"/>
              </a:rPr>
              <a:t>th</a:t>
            </a:r>
            <a:r>
              <a:rPr kumimoji="0" lang="en-GB" sz="2800" b="0" i="0" u="none" strike="noStrike" kern="1200" cap="none" spc="0" normalizeH="0" baseline="0" noProof="0">
                <a:ln>
                  <a:noFill/>
                </a:ln>
                <a:solidFill>
                  <a:prstClr val="white"/>
                </a:solidFill>
                <a:effectLst/>
                <a:uLnTx/>
                <a:uFillTx/>
                <a:latin typeface="Arial"/>
                <a:ea typeface="+mn-ea"/>
                <a:cs typeface="+mn-cs"/>
              </a:rPr>
              <a:t> %</a:t>
            </a:r>
            <a:r>
              <a:rPr kumimoji="0" lang="en-GB" sz="2800" b="0" i="0" u="none" strike="noStrike" kern="1200" cap="none" spc="0" normalizeH="0" baseline="0" noProof="0" err="1">
                <a:ln>
                  <a:noFill/>
                </a:ln>
                <a:solidFill>
                  <a:prstClr val="white"/>
                </a:solidFill>
                <a:effectLst/>
                <a:uLnTx/>
                <a:uFillTx/>
                <a:latin typeface="Arial"/>
                <a:ea typeface="+mn-ea"/>
                <a:cs typeface="+mn-cs"/>
              </a:rPr>
              <a:t>ile</a:t>
            </a: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Diagonal Corners Rounded 2">
            <a:extLst>
              <a:ext uri="{FF2B5EF4-FFF2-40B4-BE49-F238E27FC236}">
                <a16:creationId xmlns:a16="http://schemas.microsoft.com/office/drawing/2014/main" id="{323FFBAA-04A2-0353-E9B5-A291D67736C3}"/>
              </a:ext>
            </a:extLst>
          </p:cNvPr>
          <p:cNvSpPr/>
          <p:nvPr/>
        </p:nvSpPr>
        <p:spPr>
          <a:xfrm>
            <a:off x="4199322" y="1805458"/>
            <a:ext cx="3136121" cy="363070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68F492AD-852D-0AC7-5D11-5A2A9F118AA5}"/>
              </a:ext>
            </a:extLst>
          </p:cNvPr>
          <p:cNvSpPr txBox="1"/>
          <p:nvPr/>
        </p:nvSpPr>
        <p:spPr>
          <a:xfrm>
            <a:off x="4539277" y="2939239"/>
            <a:ext cx="2456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Candidate B</a:t>
            </a:r>
          </a:p>
        </p:txBody>
      </p:sp>
      <p:pic>
        <p:nvPicPr>
          <p:cNvPr id="5" name="Graphic 4">
            <a:extLst>
              <a:ext uri="{FF2B5EF4-FFF2-40B4-BE49-F238E27FC236}">
                <a16:creationId xmlns:a16="http://schemas.microsoft.com/office/drawing/2014/main" id="{E1B5086A-2720-1595-D24E-9D350D147F6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3762"/>
          <a:stretch/>
        </p:blipFill>
        <p:spPr>
          <a:xfrm>
            <a:off x="5455365" y="2106580"/>
            <a:ext cx="624034" cy="739964"/>
          </a:xfrm>
          <a:prstGeom prst="rect">
            <a:avLst/>
          </a:prstGeom>
        </p:spPr>
      </p:pic>
      <p:sp>
        <p:nvSpPr>
          <p:cNvPr id="10" name="TextBox 9">
            <a:extLst>
              <a:ext uri="{FF2B5EF4-FFF2-40B4-BE49-F238E27FC236}">
                <a16:creationId xmlns:a16="http://schemas.microsoft.com/office/drawing/2014/main" id="{62A2AD17-FF40-72A4-7692-56D262C49963}"/>
              </a:ext>
            </a:extLst>
          </p:cNvPr>
          <p:cNvSpPr txBox="1"/>
          <p:nvPr/>
        </p:nvSpPr>
        <p:spPr>
          <a:xfrm>
            <a:off x="4863399" y="3602561"/>
            <a:ext cx="18079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33</a:t>
            </a:r>
            <a:r>
              <a:rPr kumimoji="0" lang="en-GB" sz="2800" b="0" i="0" u="none" strike="noStrike" kern="1200" cap="none" spc="0" normalizeH="0" baseline="30000" noProof="0">
                <a:ln>
                  <a:noFill/>
                </a:ln>
                <a:solidFill>
                  <a:prstClr val="white"/>
                </a:solidFill>
                <a:effectLst/>
                <a:uLnTx/>
                <a:uFillTx/>
                <a:latin typeface="Arial"/>
                <a:ea typeface="+mn-ea"/>
                <a:cs typeface="+mn-cs"/>
              </a:rPr>
              <a:t>rd</a:t>
            </a:r>
            <a:r>
              <a:rPr kumimoji="0" lang="en-GB" sz="2800" b="0" i="0" u="none" strike="noStrike" kern="1200" cap="none" spc="0" normalizeH="0" baseline="0" noProof="0">
                <a:ln>
                  <a:noFill/>
                </a:ln>
                <a:solidFill>
                  <a:prstClr val="white"/>
                </a:solidFill>
                <a:effectLst/>
                <a:uLnTx/>
                <a:uFillTx/>
                <a:latin typeface="Arial"/>
                <a:ea typeface="+mn-ea"/>
                <a:cs typeface="+mn-cs"/>
              </a:rPr>
              <a:t> %</a:t>
            </a:r>
            <a:r>
              <a:rPr kumimoji="0" lang="en-GB" sz="2800" b="0" i="0" u="none" strike="noStrike" kern="1200" cap="none" spc="0" normalizeH="0" baseline="0" noProof="0" err="1">
                <a:ln>
                  <a:noFill/>
                </a:ln>
                <a:solidFill>
                  <a:prstClr val="white"/>
                </a:solidFill>
                <a:effectLst/>
                <a:uLnTx/>
                <a:uFillTx/>
                <a:latin typeface="Arial"/>
                <a:ea typeface="+mn-ea"/>
                <a:cs typeface="+mn-cs"/>
              </a:rPr>
              <a:t>ile</a:t>
            </a: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Diagonal Corners Rounded 11">
            <a:extLst>
              <a:ext uri="{FF2B5EF4-FFF2-40B4-BE49-F238E27FC236}">
                <a16:creationId xmlns:a16="http://schemas.microsoft.com/office/drawing/2014/main" id="{DCCFCC8E-2A6D-2E4F-77AC-3FF5BE20499B}"/>
              </a:ext>
            </a:extLst>
          </p:cNvPr>
          <p:cNvSpPr/>
          <p:nvPr/>
        </p:nvSpPr>
        <p:spPr>
          <a:xfrm>
            <a:off x="7927407" y="1805458"/>
            <a:ext cx="3136121" cy="363070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6D164925-4535-D785-B10D-EBB8952E02C2}"/>
              </a:ext>
            </a:extLst>
          </p:cNvPr>
          <p:cNvSpPr txBox="1"/>
          <p:nvPr/>
        </p:nvSpPr>
        <p:spPr>
          <a:xfrm>
            <a:off x="8267362" y="2939239"/>
            <a:ext cx="2456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Candidate C</a:t>
            </a:r>
          </a:p>
        </p:txBody>
      </p:sp>
      <p:pic>
        <p:nvPicPr>
          <p:cNvPr id="15" name="Graphic 14">
            <a:extLst>
              <a:ext uri="{FF2B5EF4-FFF2-40B4-BE49-F238E27FC236}">
                <a16:creationId xmlns:a16="http://schemas.microsoft.com/office/drawing/2014/main" id="{CC534971-2F37-EF5A-F281-7E2F94949F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3762"/>
          <a:stretch/>
        </p:blipFill>
        <p:spPr>
          <a:xfrm>
            <a:off x="9183450" y="2106580"/>
            <a:ext cx="624034" cy="739964"/>
          </a:xfrm>
          <a:prstGeom prst="rect">
            <a:avLst/>
          </a:prstGeom>
        </p:spPr>
      </p:pic>
      <p:sp>
        <p:nvSpPr>
          <p:cNvPr id="16" name="TextBox 15">
            <a:extLst>
              <a:ext uri="{FF2B5EF4-FFF2-40B4-BE49-F238E27FC236}">
                <a16:creationId xmlns:a16="http://schemas.microsoft.com/office/drawing/2014/main" id="{06589B0F-257D-E2F1-CEC8-C4320F49B3AA}"/>
              </a:ext>
            </a:extLst>
          </p:cNvPr>
          <p:cNvSpPr txBox="1"/>
          <p:nvPr/>
        </p:nvSpPr>
        <p:spPr>
          <a:xfrm>
            <a:off x="8591484" y="3602561"/>
            <a:ext cx="18079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a:ea typeface="+mn-ea"/>
                <a:cs typeface="+mn-cs"/>
              </a:rPr>
              <a:t>68</a:t>
            </a:r>
            <a:r>
              <a:rPr kumimoji="0" lang="en-GB" sz="2800" b="0" i="0" u="none" strike="noStrike" kern="1200" cap="none" spc="0" normalizeH="0" baseline="30000" noProof="0">
                <a:ln>
                  <a:noFill/>
                </a:ln>
                <a:solidFill>
                  <a:prstClr val="white"/>
                </a:solidFill>
                <a:effectLst/>
                <a:uLnTx/>
                <a:uFillTx/>
                <a:latin typeface="Arial"/>
                <a:ea typeface="+mn-ea"/>
                <a:cs typeface="+mn-cs"/>
              </a:rPr>
              <a:t>th</a:t>
            </a:r>
            <a:r>
              <a:rPr kumimoji="0" lang="en-GB" sz="2800" b="0" i="0" u="none" strike="noStrike" kern="1200" cap="none" spc="0" normalizeH="0" baseline="0" noProof="0">
                <a:ln>
                  <a:noFill/>
                </a:ln>
                <a:solidFill>
                  <a:prstClr val="white"/>
                </a:solidFill>
                <a:effectLst/>
                <a:uLnTx/>
                <a:uFillTx/>
                <a:latin typeface="Arial"/>
                <a:ea typeface="+mn-ea"/>
                <a:cs typeface="+mn-cs"/>
              </a:rPr>
              <a:t> %</a:t>
            </a:r>
            <a:r>
              <a:rPr kumimoji="0" lang="en-GB" sz="2800" b="0" i="0" u="none" strike="noStrike" kern="1200" cap="none" spc="0" normalizeH="0" baseline="0" noProof="0" err="1">
                <a:ln>
                  <a:noFill/>
                </a:ln>
                <a:solidFill>
                  <a:prstClr val="white"/>
                </a:solidFill>
                <a:effectLst/>
                <a:uLnTx/>
                <a:uFillTx/>
                <a:latin typeface="Arial"/>
                <a:ea typeface="+mn-ea"/>
                <a:cs typeface="+mn-cs"/>
              </a:rPr>
              <a:t>ile</a:t>
            </a:r>
            <a:endParaRPr kumimoji="0" lang="en-GB" sz="2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991B0C95-E49F-990F-6A0E-5826890920CC}"/>
              </a:ext>
            </a:extLst>
          </p:cNvPr>
          <p:cNvSpPr txBox="1"/>
          <p:nvPr/>
        </p:nvSpPr>
        <p:spPr>
          <a:xfrm>
            <a:off x="811192" y="4550137"/>
            <a:ext cx="24562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AVERAGE</a:t>
            </a:r>
          </a:p>
        </p:txBody>
      </p:sp>
      <p:sp>
        <p:nvSpPr>
          <p:cNvPr id="19" name="TextBox 18">
            <a:extLst>
              <a:ext uri="{FF2B5EF4-FFF2-40B4-BE49-F238E27FC236}">
                <a16:creationId xmlns:a16="http://schemas.microsoft.com/office/drawing/2014/main" id="{1437D34F-6C75-B84B-1DFC-484E088ECD37}"/>
              </a:ext>
            </a:extLst>
          </p:cNvPr>
          <p:cNvSpPr txBox="1"/>
          <p:nvPr/>
        </p:nvSpPr>
        <p:spPr>
          <a:xfrm>
            <a:off x="4539276" y="4550137"/>
            <a:ext cx="24562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AVERAGE</a:t>
            </a:r>
          </a:p>
        </p:txBody>
      </p:sp>
      <p:sp>
        <p:nvSpPr>
          <p:cNvPr id="20" name="TextBox 19">
            <a:extLst>
              <a:ext uri="{FF2B5EF4-FFF2-40B4-BE49-F238E27FC236}">
                <a16:creationId xmlns:a16="http://schemas.microsoft.com/office/drawing/2014/main" id="{ABE3C036-FE13-5F6C-2671-0E78DBE28608}"/>
              </a:ext>
            </a:extLst>
          </p:cNvPr>
          <p:cNvSpPr txBox="1"/>
          <p:nvPr/>
        </p:nvSpPr>
        <p:spPr>
          <a:xfrm>
            <a:off x="8267360" y="4550137"/>
            <a:ext cx="24562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AVERAGE</a:t>
            </a:r>
          </a:p>
        </p:txBody>
      </p:sp>
    </p:spTree>
    <p:extLst>
      <p:ext uri="{BB962C8B-B14F-4D97-AF65-F5344CB8AC3E}">
        <p14:creationId xmlns:p14="http://schemas.microsoft.com/office/powerpoint/2010/main" val="1948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F73C7-CF83-72B8-24E1-649C48A4B0AF}"/>
              </a:ext>
            </a:extLst>
          </p:cNvPr>
          <p:cNvSpPr>
            <a:spLocks noGrp="1"/>
          </p:cNvSpPr>
          <p:nvPr>
            <p:ph type="title"/>
          </p:nvPr>
        </p:nvSpPr>
        <p:spPr>
          <a:xfrm>
            <a:off x="838200" y="434253"/>
            <a:ext cx="10515600" cy="720291"/>
          </a:xfrm>
        </p:spPr>
        <p:txBody>
          <a:bodyPr>
            <a:normAutofit fontScale="90000"/>
          </a:bodyPr>
          <a:lstStyle/>
          <a:p>
            <a:pPr algn="ctr"/>
            <a:r>
              <a:rPr lang="en-GB"/>
              <a:t>The Normal Distribution Performance Bandings</a:t>
            </a:r>
          </a:p>
        </p:txBody>
      </p:sp>
      <p:pic>
        <p:nvPicPr>
          <p:cNvPr id="10" name="Picture 9">
            <a:extLst>
              <a:ext uri="{FF2B5EF4-FFF2-40B4-BE49-F238E27FC236}">
                <a16:creationId xmlns:a16="http://schemas.microsoft.com/office/drawing/2014/main" id="{89560928-1821-10B2-D72F-857D5C4BC67E}"/>
              </a:ext>
            </a:extLst>
          </p:cNvPr>
          <p:cNvPicPr>
            <a:picLocks noChangeAspect="1"/>
          </p:cNvPicPr>
          <p:nvPr/>
        </p:nvPicPr>
        <p:blipFill>
          <a:blip r:embed="rId3"/>
          <a:stretch>
            <a:fillRect/>
          </a:stretch>
        </p:blipFill>
        <p:spPr>
          <a:xfrm>
            <a:off x="2545449" y="1656731"/>
            <a:ext cx="7101102" cy="4940714"/>
          </a:xfrm>
          <a:prstGeom prst="rect">
            <a:avLst/>
          </a:prstGeom>
        </p:spPr>
      </p:pic>
    </p:spTree>
    <p:extLst>
      <p:ext uri="{BB962C8B-B14F-4D97-AF65-F5344CB8AC3E}">
        <p14:creationId xmlns:p14="http://schemas.microsoft.com/office/powerpoint/2010/main" val="4291104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B0DE93-01BB-91EC-1334-31948623AE9F}"/>
              </a:ext>
            </a:extLst>
          </p:cNvPr>
          <p:cNvSpPr>
            <a:spLocks noGrp="1"/>
          </p:cNvSpPr>
          <p:nvPr>
            <p:ph type="title"/>
          </p:nvPr>
        </p:nvSpPr>
        <p:spPr/>
        <p:txBody>
          <a:bodyPr/>
          <a:lstStyle/>
          <a:p>
            <a:r>
              <a:rPr lang="en-US"/>
              <a:t>Ways of describing scores</a:t>
            </a:r>
            <a:endParaRPr lang="en-GB"/>
          </a:p>
        </p:txBody>
      </p:sp>
      <p:pic>
        <p:nvPicPr>
          <p:cNvPr id="3" name="Picture 2">
            <a:extLst>
              <a:ext uri="{FF2B5EF4-FFF2-40B4-BE49-F238E27FC236}">
                <a16:creationId xmlns:a16="http://schemas.microsoft.com/office/drawing/2014/main" id="{D5795714-2162-AD9C-1437-ED9F3CEE620B}"/>
              </a:ext>
            </a:extLst>
          </p:cNvPr>
          <p:cNvPicPr>
            <a:picLocks noChangeAspect="1"/>
          </p:cNvPicPr>
          <p:nvPr/>
        </p:nvPicPr>
        <p:blipFill>
          <a:blip r:embed="rId2"/>
          <a:stretch>
            <a:fillRect/>
          </a:stretch>
        </p:blipFill>
        <p:spPr>
          <a:xfrm>
            <a:off x="2487562" y="1223166"/>
            <a:ext cx="7600335" cy="5200581"/>
          </a:xfrm>
          <a:prstGeom prst="rect">
            <a:avLst/>
          </a:prstGeom>
        </p:spPr>
      </p:pic>
    </p:spTree>
    <p:extLst>
      <p:ext uri="{BB962C8B-B14F-4D97-AF65-F5344CB8AC3E}">
        <p14:creationId xmlns:p14="http://schemas.microsoft.com/office/powerpoint/2010/main" val="155871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DA56BB27-88EF-0019-6923-C0F3845113F9}"/>
              </a:ext>
            </a:extLst>
          </p:cNvPr>
          <p:cNvSpPr txBox="1"/>
          <p:nvPr/>
        </p:nvSpPr>
        <p:spPr>
          <a:xfrm>
            <a:off x="1063690"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Delivering the fastest &amp; most powerful solutions for an effective &amp; engaging experience</a:t>
            </a:r>
          </a:p>
        </p:txBody>
      </p:sp>
      <p:sp>
        <p:nvSpPr>
          <p:cNvPr id="25" name="TextBox 24">
            <a:extLst>
              <a:ext uri="{FF2B5EF4-FFF2-40B4-BE49-F238E27FC236}">
                <a16:creationId xmlns:a16="http://schemas.microsoft.com/office/drawing/2014/main" id="{A7810437-57CF-94E3-9929-F5E2080693AA}"/>
              </a:ext>
            </a:extLst>
          </p:cNvPr>
          <p:cNvSpPr txBox="1"/>
          <p:nvPr/>
        </p:nvSpPr>
        <p:spPr>
          <a:xfrm>
            <a:off x="4662028" y="3495534"/>
            <a:ext cx="286449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Unlocking the collective potential of your workforce to thrive in a changing workplace </a:t>
            </a:r>
          </a:p>
        </p:txBody>
      </p:sp>
      <p:sp>
        <p:nvSpPr>
          <p:cNvPr id="26" name="TextBox 25">
            <a:extLst>
              <a:ext uri="{FF2B5EF4-FFF2-40B4-BE49-F238E27FC236}">
                <a16:creationId xmlns:a16="http://schemas.microsoft.com/office/drawing/2014/main" id="{45E765FE-E425-B41B-1B24-51EC34952A40}"/>
              </a:ext>
            </a:extLst>
          </p:cNvPr>
          <p:cNvSpPr txBox="1"/>
          <p:nvPr/>
        </p:nvSpPr>
        <p:spPr>
          <a:xfrm>
            <a:off x="8260366" y="3387813"/>
            <a:ext cx="28644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Recognizing everyone has potential for something &amp; linking leadership to organizational outcomes</a:t>
            </a:r>
          </a:p>
        </p:txBody>
      </p:sp>
      <p:sp>
        <p:nvSpPr>
          <p:cNvPr id="28" name="Rectangle 27">
            <a:extLst>
              <a:ext uri="{FF2B5EF4-FFF2-40B4-BE49-F238E27FC236}">
                <a16:creationId xmlns:a16="http://schemas.microsoft.com/office/drawing/2014/main" id="{28C96915-1D39-8B85-B7D8-7C3E4A1CD16C}"/>
              </a:ext>
            </a:extLst>
          </p:cNvPr>
          <p:cNvSpPr/>
          <p:nvPr/>
        </p:nvSpPr>
        <p:spPr>
          <a:xfrm>
            <a:off x="996357" y="3047076"/>
            <a:ext cx="10086391" cy="134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itle 6">
            <a:extLst>
              <a:ext uri="{FF2B5EF4-FFF2-40B4-BE49-F238E27FC236}">
                <a16:creationId xmlns:a16="http://schemas.microsoft.com/office/drawing/2014/main" id="{5FF15AD2-C4ED-045D-E6FB-A9A78307BA7F}"/>
              </a:ext>
            </a:extLst>
          </p:cNvPr>
          <p:cNvSpPr>
            <a:spLocks noGrp="1"/>
          </p:cNvSpPr>
          <p:nvPr>
            <p:ph type="title"/>
          </p:nvPr>
        </p:nvSpPr>
        <p:spPr>
          <a:xfrm>
            <a:off x="1063690" y="555550"/>
            <a:ext cx="10086391" cy="881363"/>
          </a:xfrm>
        </p:spPr>
        <p:txBody>
          <a:bodyPr>
            <a:normAutofit/>
          </a:bodyPr>
          <a:lstStyle/>
          <a:p>
            <a:pPr algn="ctr"/>
            <a:r>
              <a:rPr lang="en-GB"/>
              <a:t>Talent assessment solutions</a:t>
            </a:r>
          </a:p>
        </p:txBody>
      </p:sp>
      <p:pic>
        <p:nvPicPr>
          <p:cNvPr id="5" name="Graphic 4">
            <a:extLst>
              <a:ext uri="{FF2B5EF4-FFF2-40B4-BE49-F238E27FC236}">
                <a16:creationId xmlns:a16="http://schemas.microsoft.com/office/drawing/2014/main" id="{593B6C70-6601-D7DC-F4D9-591A7F6D5A9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20048" y="2551208"/>
            <a:ext cx="1349128" cy="1338830"/>
          </a:xfrm>
          <a:prstGeom prst="rect">
            <a:avLst/>
          </a:prstGeom>
        </p:spPr>
      </p:pic>
      <p:grpSp>
        <p:nvGrpSpPr>
          <p:cNvPr id="6" name="Group 5">
            <a:extLst>
              <a:ext uri="{FF2B5EF4-FFF2-40B4-BE49-F238E27FC236}">
                <a16:creationId xmlns:a16="http://schemas.microsoft.com/office/drawing/2014/main" id="{1D230E1F-FD50-7E8A-99CB-58B570583227}"/>
              </a:ext>
            </a:extLst>
          </p:cNvPr>
          <p:cNvGrpSpPr/>
          <p:nvPr/>
        </p:nvGrpSpPr>
        <p:grpSpPr>
          <a:xfrm>
            <a:off x="8993910" y="2537164"/>
            <a:ext cx="1479323" cy="1231288"/>
            <a:chOff x="4062427" y="1738312"/>
            <a:chExt cx="4062873" cy="3381660"/>
          </a:xfrm>
        </p:grpSpPr>
        <p:sp>
          <p:nvSpPr>
            <p:cNvPr id="10" name="Freeform: Shape 9">
              <a:extLst>
                <a:ext uri="{FF2B5EF4-FFF2-40B4-BE49-F238E27FC236}">
                  <a16:creationId xmlns:a16="http://schemas.microsoft.com/office/drawing/2014/main" id="{528F573C-ABB0-268D-AE0F-129877D5383C}"/>
                </a:ext>
              </a:extLst>
            </p:cNvPr>
            <p:cNvSpPr/>
            <p:nvPr/>
          </p:nvSpPr>
          <p:spPr>
            <a:xfrm>
              <a:off x="5417310" y="4482940"/>
              <a:ext cx="1216756" cy="637032"/>
            </a:xfrm>
            <a:custGeom>
              <a:avLst/>
              <a:gdLst>
                <a:gd name="connsiteX0" fmla="*/ 12034 w 1216756"/>
                <a:gd name="connsiteY0" fmla="*/ 567690 h 637032"/>
                <a:gd name="connsiteX1" fmla="*/ 579724 w 1216756"/>
                <a:gd name="connsiteY1" fmla="*/ 0 h 637032"/>
                <a:gd name="connsiteX2" fmla="*/ 1216756 w 1216756"/>
                <a:gd name="connsiteY2" fmla="*/ 637032 h 637032"/>
                <a:gd name="connsiteX3" fmla="*/ 40705 w 1216756"/>
                <a:gd name="connsiteY3" fmla="*/ 637032 h 637032"/>
                <a:gd name="connsiteX4" fmla="*/ 4129 w 1216756"/>
                <a:gd name="connsiteY4" fmla="*/ 614077 h 637032"/>
                <a:gd name="connsiteX5" fmla="*/ 11939 w 1216756"/>
                <a:gd name="connsiteY5" fmla="*/ 567690 h 63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56" h="637032">
                  <a:moveTo>
                    <a:pt x="12034" y="567690"/>
                  </a:moveTo>
                  <a:lnTo>
                    <a:pt x="579724" y="0"/>
                  </a:lnTo>
                  <a:lnTo>
                    <a:pt x="1216756" y="637032"/>
                  </a:lnTo>
                  <a:lnTo>
                    <a:pt x="40705" y="637032"/>
                  </a:lnTo>
                  <a:cubicBezTo>
                    <a:pt x="23560" y="637032"/>
                    <a:pt x="10415" y="627221"/>
                    <a:pt x="4129" y="614077"/>
                  </a:cubicBezTo>
                  <a:cubicBezTo>
                    <a:pt x="-2825" y="599599"/>
                    <a:pt x="-1491" y="581120"/>
                    <a:pt x="11939" y="567690"/>
                  </a:cubicBezTo>
                  <a:close/>
                </a:path>
              </a:pathLst>
            </a:custGeom>
            <a:solidFill>
              <a:srgbClr val="1A24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659BEECE-BEE6-B43D-2131-64479EB877C8}"/>
                </a:ext>
              </a:extLst>
            </p:cNvPr>
            <p:cNvSpPr/>
            <p:nvPr/>
          </p:nvSpPr>
          <p:spPr>
            <a:xfrm>
              <a:off x="4062427" y="3497007"/>
              <a:ext cx="4062873" cy="1622964"/>
            </a:xfrm>
            <a:custGeom>
              <a:avLst/>
              <a:gdLst>
                <a:gd name="connsiteX0" fmla="*/ 1427591 w 4062873"/>
                <a:gd name="connsiteY0" fmla="*/ 3810 h 1622964"/>
                <a:gd name="connsiteX1" fmla="*/ 39989 w 4062873"/>
                <a:gd name="connsiteY1" fmla="*/ 1391412 h 1622964"/>
                <a:gd name="connsiteX2" fmla="*/ 14177 w 4062873"/>
                <a:gd name="connsiteY2" fmla="*/ 1547146 h 1622964"/>
                <a:gd name="connsiteX3" fmla="*/ 135906 w 4062873"/>
                <a:gd name="connsiteY3" fmla="*/ 1622965 h 1622964"/>
                <a:gd name="connsiteX4" fmla="*/ 934101 w 4062873"/>
                <a:gd name="connsiteY4" fmla="*/ 1622965 h 1622964"/>
                <a:gd name="connsiteX5" fmla="*/ 1935655 w 4062873"/>
                <a:gd name="connsiteY5" fmla="*/ 621411 h 1622964"/>
                <a:gd name="connsiteX6" fmla="*/ 2937209 w 4062873"/>
                <a:gd name="connsiteY6" fmla="*/ 1622965 h 1622964"/>
                <a:gd name="connsiteX7" fmla="*/ 4062873 w 4062873"/>
                <a:gd name="connsiteY7" fmla="*/ 1622965 h 1622964"/>
                <a:gd name="connsiteX8" fmla="*/ 2439909 w 4062873"/>
                <a:gd name="connsiteY8" fmla="*/ 0 h 1622964"/>
                <a:gd name="connsiteX9" fmla="*/ 1427401 w 4062873"/>
                <a:gd name="connsiteY9" fmla="*/ 3810 h 16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873" h="1622964">
                  <a:moveTo>
                    <a:pt x="1427591" y="3810"/>
                  </a:moveTo>
                  <a:lnTo>
                    <a:pt x="39989" y="1391412"/>
                  </a:lnTo>
                  <a:cubicBezTo>
                    <a:pt x="-5159" y="1436560"/>
                    <a:pt x="-9541" y="1498664"/>
                    <a:pt x="14177" y="1547146"/>
                  </a:cubicBezTo>
                  <a:cubicBezTo>
                    <a:pt x="35322" y="1590485"/>
                    <a:pt x="78947" y="1622965"/>
                    <a:pt x="135906" y="1622965"/>
                  </a:cubicBezTo>
                  <a:lnTo>
                    <a:pt x="934101" y="1622965"/>
                  </a:lnTo>
                  <a:cubicBezTo>
                    <a:pt x="934101" y="1622965"/>
                    <a:pt x="1935655" y="621411"/>
                    <a:pt x="1935655" y="621411"/>
                  </a:cubicBezTo>
                  <a:lnTo>
                    <a:pt x="2937209" y="1622965"/>
                  </a:lnTo>
                  <a:lnTo>
                    <a:pt x="4062873" y="1622965"/>
                  </a:lnTo>
                  <a:cubicBezTo>
                    <a:pt x="4062873" y="1622965"/>
                    <a:pt x="2439909" y="0"/>
                    <a:pt x="2439909" y="0"/>
                  </a:cubicBezTo>
                  <a:cubicBezTo>
                    <a:pt x="2124536" y="167830"/>
                    <a:pt x="1743821" y="169069"/>
                    <a:pt x="1427401" y="3810"/>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1EA1BCBD-74D5-AF9F-C86F-24CC91288D12}"/>
                </a:ext>
              </a:extLst>
            </p:cNvPr>
            <p:cNvSpPr/>
            <p:nvPr/>
          </p:nvSpPr>
          <p:spPr>
            <a:xfrm>
              <a:off x="5206364" y="1738312"/>
              <a:ext cx="1583436" cy="1583436"/>
            </a:xfrm>
            <a:custGeom>
              <a:avLst/>
              <a:gdLst>
                <a:gd name="connsiteX0" fmla="*/ 1583436 w 1583436"/>
                <a:gd name="connsiteY0" fmla="*/ 791718 h 1583436"/>
                <a:gd name="connsiteX1" fmla="*/ 791718 w 1583436"/>
                <a:gd name="connsiteY1" fmla="*/ 1583436 h 1583436"/>
                <a:gd name="connsiteX2" fmla="*/ 0 w 1583436"/>
                <a:gd name="connsiteY2" fmla="*/ 791718 h 1583436"/>
                <a:gd name="connsiteX3" fmla="*/ 791718 w 1583436"/>
                <a:gd name="connsiteY3" fmla="*/ 0 h 1583436"/>
                <a:gd name="connsiteX4" fmla="*/ 1583436 w 1583436"/>
                <a:gd name="connsiteY4" fmla="*/ 791718 h 158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436" h="1583436">
                  <a:moveTo>
                    <a:pt x="1583436" y="791718"/>
                  </a:moveTo>
                  <a:cubicBezTo>
                    <a:pt x="1583436" y="1228972"/>
                    <a:pt x="1228972" y="1583436"/>
                    <a:pt x="791718" y="1583436"/>
                  </a:cubicBezTo>
                  <a:cubicBezTo>
                    <a:pt x="354464" y="1583436"/>
                    <a:pt x="0" y="1228972"/>
                    <a:pt x="0" y="791718"/>
                  </a:cubicBezTo>
                  <a:cubicBezTo>
                    <a:pt x="0" y="354464"/>
                    <a:pt x="354464" y="0"/>
                    <a:pt x="791718" y="0"/>
                  </a:cubicBezTo>
                  <a:cubicBezTo>
                    <a:pt x="1228972" y="0"/>
                    <a:pt x="1583436" y="354464"/>
                    <a:pt x="1583436" y="791718"/>
                  </a:cubicBezTo>
                  <a:close/>
                </a:path>
              </a:pathLst>
            </a:custGeom>
            <a:solidFill>
              <a:srgbClr val="55D2B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5391C7EF-B25E-2605-FDBB-2D7B25E17142}"/>
              </a:ext>
            </a:extLst>
          </p:cNvPr>
          <p:cNvGrpSpPr/>
          <p:nvPr/>
        </p:nvGrpSpPr>
        <p:grpSpPr>
          <a:xfrm>
            <a:off x="5474537" y="2577353"/>
            <a:ext cx="1242926" cy="1202562"/>
            <a:chOff x="4241051" y="2324992"/>
            <a:chExt cx="1382912" cy="1338002"/>
          </a:xfrm>
        </p:grpSpPr>
        <p:sp>
          <p:nvSpPr>
            <p:cNvPr id="14" name="Freeform: Shape 13">
              <a:extLst>
                <a:ext uri="{FF2B5EF4-FFF2-40B4-BE49-F238E27FC236}">
                  <a16:creationId xmlns:a16="http://schemas.microsoft.com/office/drawing/2014/main" id="{5AA13F15-0D9A-2508-13E3-5B33FFFFBA94}"/>
                </a:ext>
              </a:extLst>
            </p:cNvPr>
            <p:cNvSpPr/>
            <p:nvPr/>
          </p:nvSpPr>
          <p:spPr>
            <a:xfrm>
              <a:off x="5281912" y="2390679"/>
              <a:ext cx="342051" cy="1149159"/>
            </a:xfrm>
            <a:custGeom>
              <a:avLst/>
              <a:gdLst>
                <a:gd name="connsiteX0" fmla="*/ 342052 w 342051"/>
                <a:gd name="connsiteY0" fmla="*/ 1149160 h 1149159"/>
                <a:gd name="connsiteX1" fmla="*/ 342052 w 342051"/>
                <a:gd name="connsiteY1" fmla="*/ 0 h 1149159"/>
                <a:gd name="connsiteX2" fmla="*/ 0 w 342051"/>
                <a:gd name="connsiteY2" fmla="*/ 342090 h 1149159"/>
                <a:gd name="connsiteX3" fmla="*/ 0 w 342051"/>
                <a:gd name="connsiteY3" fmla="*/ 807108 h 1149159"/>
                <a:gd name="connsiteX4" fmla="*/ 342052 w 342051"/>
                <a:gd name="connsiteY4" fmla="*/ 1149160 h 114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51" h="1149159">
                  <a:moveTo>
                    <a:pt x="342052" y="1149160"/>
                  </a:moveTo>
                  <a:lnTo>
                    <a:pt x="342052" y="0"/>
                  </a:lnTo>
                  <a:lnTo>
                    <a:pt x="0" y="342090"/>
                  </a:lnTo>
                  <a:lnTo>
                    <a:pt x="0" y="807108"/>
                  </a:lnTo>
                  <a:lnTo>
                    <a:pt x="342052" y="114916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B8A3502-BBC4-DBEC-13DA-678A69CF2C0B}"/>
                </a:ext>
              </a:extLst>
            </p:cNvPr>
            <p:cNvSpPr/>
            <p:nvPr/>
          </p:nvSpPr>
          <p:spPr>
            <a:xfrm>
              <a:off x="4424954" y="2324992"/>
              <a:ext cx="1149197" cy="337526"/>
            </a:xfrm>
            <a:custGeom>
              <a:avLst/>
              <a:gdLst>
                <a:gd name="connsiteX0" fmla="*/ 1149198 w 1149197"/>
                <a:gd name="connsiteY0" fmla="*/ 0 h 337526"/>
                <a:gd name="connsiteX1" fmla="*/ 0 w 1149197"/>
                <a:gd name="connsiteY1" fmla="*/ 0 h 337526"/>
                <a:gd name="connsiteX2" fmla="*/ 337527 w 1149197"/>
                <a:gd name="connsiteY2" fmla="*/ 337527 h 337526"/>
                <a:gd name="connsiteX3" fmla="*/ 811671 w 1149197"/>
                <a:gd name="connsiteY3" fmla="*/ 337527 h 337526"/>
                <a:gd name="connsiteX4" fmla="*/ 1149198 w 1149197"/>
                <a:gd name="connsiteY4" fmla="*/ 0 h 33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97" h="337526">
                  <a:moveTo>
                    <a:pt x="1149198" y="0"/>
                  </a:moveTo>
                  <a:lnTo>
                    <a:pt x="0" y="0"/>
                  </a:lnTo>
                  <a:lnTo>
                    <a:pt x="337527" y="337527"/>
                  </a:lnTo>
                  <a:lnTo>
                    <a:pt x="811671" y="337527"/>
                  </a:lnTo>
                  <a:lnTo>
                    <a:pt x="1149198"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3DEDE8D2-5848-3204-B9AC-F8571213643C}"/>
                </a:ext>
              </a:extLst>
            </p:cNvPr>
            <p:cNvSpPr/>
            <p:nvPr/>
          </p:nvSpPr>
          <p:spPr>
            <a:xfrm>
              <a:off x="4241051" y="2448109"/>
              <a:ext cx="344125" cy="1149197"/>
            </a:xfrm>
            <a:custGeom>
              <a:avLst/>
              <a:gdLst>
                <a:gd name="connsiteX0" fmla="*/ 0 w 344125"/>
                <a:gd name="connsiteY0" fmla="*/ 0 h 1149197"/>
                <a:gd name="connsiteX1" fmla="*/ 0 w 344125"/>
                <a:gd name="connsiteY1" fmla="*/ 1149198 h 1149197"/>
                <a:gd name="connsiteX2" fmla="*/ 344126 w 344125"/>
                <a:gd name="connsiteY2" fmla="*/ 805072 h 1149197"/>
                <a:gd name="connsiteX3" fmla="*/ 344126 w 344125"/>
                <a:gd name="connsiteY3" fmla="*/ 344126 h 1149197"/>
                <a:gd name="connsiteX4" fmla="*/ 0 w 344125"/>
                <a:gd name="connsiteY4" fmla="*/ 0 h 114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25" h="1149197">
                  <a:moveTo>
                    <a:pt x="0" y="0"/>
                  </a:moveTo>
                  <a:lnTo>
                    <a:pt x="0" y="1149198"/>
                  </a:lnTo>
                  <a:lnTo>
                    <a:pt x="344126" y="805072"/>
                  </a:lnTo>
                  <a:lnTo>
                    <a:pt x="344126" y="344126"/>
                  </a:lnTo>
                  <a:lnTo>
                    <a:pt x="0" y="0"/>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AE6C510D-B971-6C0B-3440-811AE499ECA9}"/>
                </a:ext>
              </a:extLst>
            </p:cNvPr>
            <p:cNvSpPr/>
            <p:nvPr/>
          </p:nvSpPr>
          <p:spPr>
            <a:xfrm>
              <a:off x="4295124" y="3314306"/>
              <a:ext cx="1149159" cy="348688"/>
            </a:xfrm>
            <a:custGeom>
              <a:avLst/>
              <a:gdLst>
                <a:gd name="connsiteX0" fmla="*/ 1149160 w 1149159"/>
                <a:gd name="connsiteY0" fmla="*/ 348689 h 348688"/>
                <a:gd name="connsiteX1" fmla="*/ 800509 w 1149159"/>
                <a:gd name="connsiteY1" fmla="*/ 0 h 348688"/>
                <a:gd name="connsiteX2" fmla="*/ 348651 w 1149159"/>
                <a:gd name="connsiteY2" fmla="*/ 0 h 348688"/>
                <a:gd name="connsiteX3" fmla="*/ 0 w 1149159"/>
                <a:gd name="connsiteY3" fmla="*/ 348689 h 348688"/>
                <a:gd name="connsiteX4" fmla="*/ 1149160 w 1149159"/>
                <a:gd name="connsiteY4" fmla="*/ 348689 h 348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159" h="348688">
                  <a:moveTo>
                    <a:pt x="1149160" y="348689"/>
                  </a:moveTo>
                  <a:lnTo>
                    <a:pt x="800509" y="0"/>
                  </a:lnTo>
                  <a:lnTo>
                    <a:pt x="348651" y="0"/>
                  </a:lnTo>
                  <a:lnTo>
                    <a:pt x="0" y="348689"/>
                  </a:lnTo>
                  <a:lnTo>
                    <a:pt x="1149160" y="348689"/>
                  </a:lnTo>
                  <a:close/>
                </a:path>
              </a:pathLst>
            </a:custGeom>
            <a:solidFill>
              <a:srgbClr val="55D2B1"/>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C0F53160-7E5F-B387-C4E5-D2274D87AAA5}"/>
                </a:ext>
              </a:extLst>
            </p:cNvPr>
            <p:cNvSpPr/>
            <p:nvPr/>
          </p:nvSpPr>
          <p:spPr>
            <a:xfrm>
              <a:off x="4660857" y="2877946"/>
              <a:ext cx="336397" cy="359246"/>
            </a:xfrm>
            <a:custGeom>
              <a:avLst/>
              <a:gdLst>
                <a:gd name="connsiteX0" fmla="*/ 335491 w 336397"/>
                <a:gd name="connsiteY0" fmla="*/ 348274 h 359246"/>
                <a:gd name="connsiteX1" fmla="*/ 331607 w 336397"/>
                <a:gd name="connsiteY1" fmla="*/ 331607 h 359246"/>
                <a:gd name="connsiteX2" fmla="*/ 264222 w 336397"/>
                <a:gd name="connsiteY2" fmla="*/ 264222 h 359246"/>
                <a:gd name="connsiteX3" fmla="*/ 95063 w 336397"/>
                <a:gd name="connsiteY3" fmla="*/ 264222 h 359246"/>
                <a:gd name="connsiteX4" fmla="*/ 95063 w 336397"/>
                <a:gd name="connsiteY4" fmla="*/ 95063 h 359246"/>
                <a:gd name="connsiteX5" fmla="*/ 0 w 336397"/>
                <a:gd name="connsiteY5" fmla="*/ 0 h 359246"/>
                <a:gd name="connsiteX6" fmla="*/ 0 w 336397"/>
                <a:gd name="connsiteY6" fmla="*/ 359247 h 359246"/>
                <a:gd name="connsiteX7" fmla="*/ 320143 w 336397"/>
                <a:gd name="connsiteY7" fmla="*/ 359247 h 359246"/>
                <a:gd name="connsiteX8" fmla="*/ 335491 w 336397"/>
                <a:gd name="connsiteY8" fmla="*/ 348274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335491" y="348274"/>
                  </a:moveTo>
                  <a:cubicBezTo>
                    <a:pt x="337376" y="342844"/>
                    <a:pt x="336433" y="336396"/>
                    <a:pt x="331607" y="331607"/>
                  </a:cubicBezTo>
                  <a:lnTo>
                    <a:pt x="264222" y="264222"/>
                  </a:lnTo>
                  <a:lnTo>
                    <a:pt x="95063" y="264222"/>
                  </a:lnTo>
                  <a:lnTo>
                    <a:pt x="95063" y="95063"/>
                  </a:lnTo>
                  <a:cubicBezTo>
                    <a:pt x="95063" y="95063"/>
                    <a:pt x="0" y="0"/>
                    <a:pt x="0" y="0"/>
                  </a:cubicBezTo>
                  <a:lnTo>
                    <a:pt x="0" y="359247"/>
                  </a:lnTo>
                  <a:lnTo>
                    <a:pt x="320143" y="359247"/>
                  </a:lnTo>
                  <a:cubicBezTo>
                    <a:pt x="327760" y="359247"/>
                    <a:pt x="333379" y="354382"/>
                    <a:pt x="335491" y="348274"/>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8E4103B1-122D-8087-3802-3EAD441D5A0D}"/>
                </a:ext>
              </a:extLst>
            </p:cNvPr>
            <p:cNvSpPr/>
            <p:nvPr/>
          </p:nvSpPr>
          <p:spPr>
            <a:xfrm>
              <a:off x="4871079" y="2736728"/>
              <a:ext cx="336397" cy="359246"/>
            </a:xfrm>
            <a:custGeom>
              <a:avLst/>
              <a:gdLst>
                <a:gd name="connsiteX0" fmla="*/ 907 w 336397"/>
                <a:gd name="connsiteY0" fmla="*/ 10973 h 359246"/>
                <a:gd name="connsiteX1" fmla="*/ 4791 w 336397"/>
                <a:gd name="connsiteY1" fmla="*/ 27640 h 359246"/>
                <a:gd name="connsiteX2" fmla="*/ 72175 w 336397"/>
                <a:gd name="connsiteY2" fmla="*/ 95025 h 359246"/>
                <a:gd name="connsiteX3" fmla="*/ 241335 w 336397"/>
                <a:gd name="connsiteY3" fmla="*/ 95025 h 359246"/>
                <a:gd name="connsiteX4" fmla="*/ 241335 w 336397"/>
                <a:gd name="connsiteY4" fmla="*/ 264184 h 359246"/>
                <a:gd name="connsiteX5" fmla="*/ 336397 w 336397"/>
                <a:gd name="connsiteY5" fmla="*/ 359247 h 359246"/>
                <a:gd name="connsiteX6" fmla="*/ 336397 w 336397"/>
                <a:gd name="connsiteY6" fmla="*/ 0 h 359246"/>
                <a:gd name="connsiteX7" fmla="*/ 16254 w 336397"/>
                <a:gd name="connsiteY7" fmla="*/ 0 h 359246"/>
                <a:gd name="connsiteX8" fmla="*/ 907 w 336397"/>
                <a:gd name="connsiteY8" fmla="*/ 10973 h 3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97" h="359246">
                  <a:moveTo>
                    <a:pt x="907" y="10973"/>
                  </a:moveTo>
                  <a:cubicBezTo>
                    <a:pt x="-979" y="16403"/>
                    <a:pt x="-36" y="22851"/>
                    <a:pt x="4791" y="27640"/>
                  </a:cubicBezTo>
                  <a:lnTo>
                    <a:pt x="72175" y="95025"/>
                  </a:lnTo>
                  <a:lnTo>
                    <a:pt x="241335" y="95025"/>
                  </a:lnTo>
                  <a:lnTo>
                    <a:pt x="241335" y="264184"/>
                  </a:lnTo>
                  <a:lnTo>
                    <a:pt x="336397" y="359247"/>
                  </a:lnTo>
                  <a:lnTo>
                    <a:pt x="336397" y="0"/>
                  </a:lnTo>
                  <a:lnTo>
                    <a:pt x="16254" y="0"/>
                  </a:lnTo>
                  <a:cubicBezTo>
                    <a:pt x="8637" y="0"/>
                    <a:pt x="3019" y="4864"/>
                    <a:pt x="907" y="10973"/>
                  </a:cubicBezTo>
                  <a:close/>
                </a:path>
              </a:pathLst>
            </a:custGeom>
            <a:solidFill>
              <a:srgbClr val="1A244A"/>
            </a:solidFill>
            <a:ln w="37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2AC9796-EDAA-5C2F-098A-58DC220A9400}"/>
              </a:ext>
            </a:extLst>
          </p:cNvPr>
          <p:cNvSpPr txBox="1"/>
          <p:nvPr/>
        </p:nvSpPr>
        <p:spPr>
          <a:xfrm>
            <a:off x="1212545"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Hire Talent</a:t>
            </a:r>
          </a:p>
        </p:txBody>
      </p:sp>
      <p:sp>
        <p:nvSpPr>
          <p:cNvPr id="22" name="TextBox 21">
            <a:extLst>
              <a:ext uri="{FF2B5EF4-FFF2-40B4-BE49-F238E27FC236}">
                <a16:creationId xmlns:a16="http://schemas.microsoft.com/office/drawing/2014/main" id="{33F956A2-1F27-61DB-2465-290D0234FD22}"/>
              </a:ext>
            </a:extLst>
          </p:cNvPr>
          <p:cNvSpPr txBox="1"/>
          <p:nvPr/>
        </p:nvSpPr>
        <p:spPr>
          <a:xfrm>
            <a:off x="4821542"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Build Talent</a:t>
            </a:r>
          </a:p>
        </p:txBody>
      </p:sp>
      <p:sp>
        <p:nvSpPr>
          <p:cNvPr id="23" name="TextBox 22">
            <a:extLst>
              <a:ext uri="{FF2B5EF4-FFF2-40B4-BE49-F238E27FC236}">
                <a16:creationId xmlns:a16="http://schemas.microsoft.com/office/drawing/2014/main" id="{6E7F7195-50CE-234C-BDD3-7F30B1535869}"/>
              </a:ext>
            </a:extLst>
          </p:cNvPr>
          <p:cNvSpPr txBox="1"/>
          <p:nvPr/>
        </p:nvSpPr>
        <p:spPr>
          <a:xfrm>
            <a:off x="8417989" y="4056401"/>
            <a:ext cx="25454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A244A"/>
                </a:solidFill>
                <a:effectLst/>
                <a:uLnTx/>
                <a:uFillTx/>
                <a:latin typeface="Segoe UI" panose="020B0502040204020203" pitchFamily="34" charset="0"/>
                <a:ea typeface="Calibri" panose="020F0502020204030204" pitchFamily="34" charset="0"/>
                <a:cs typeface="Segoe UI" panose="020B0502040204020203" pitchFamily="34" charset="0"/>
              </a:rPr>
              <a:t>Lead Talent</a:t>
            </a:r>
          </a:p>
        </p:txBody>
      </p:sp>
    </p:spTree>
    <p:extLst>
      <p:ext uri="{BB962C8B-B14F-4D97-AF65-F5344CB8AC3E}">
        <p14:creationId xmlns:p14="http://schemas.microsoft.com/office/powerpoint/2010/main" val="20481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14:presetBounceEnd="40000">
                                      <p:stCondLst>
                                        <p:cond delay="0"/>
                                      </p:stCondLst>
                                      <p:childTnLst>
                                        <p:animMotion origin="layout" path="M 2.5E-6 4.07407E-6 L 2.5E-6 0.1699 " pathEditMode="relative" rAng="0" ptsTypes="AA" p14:bounceEnd="40000">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14:presetBounceEnd="40000">
                                      <p:stCondLst>
                                        <p:cond delay="0"/>
                                      </p:stCondLst>
                                      <p:childTnLst>
                                        <p:animMotion origin="layout" path="M 2.08333E-7 4.07407E-6 L 2.08333E-7 0.17106 " pathEditMode="relative" rAng="0" ptsTypes="AA" p14:bounceEnd="40000">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14:presetBounceEnd="40000">
                                      <p:stCondLst>
                                        <p:cond delay="0"/>
                                      </p:stCondLst>
                                      <p:childTnLst>
                                        <p:animMotion origin="layout" path="M -1.875E-6 4.07407E-6 L -1.875E-6 0.18495 " pathEditMode="relative" rAng="0" ptsTypes="AA" p14:bounceEnd="40000">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grpId="0" nodeType="clickEffect">
                                      <p:stCondLst>
                                        <p:cond delay="0"/>
                                      </p:stCondLst>
                                      <p:childTnLst>
                                        <p:animMotion origin="layout" path="M 2.5E-6 4.07407E-6 L 2.5E-6 0.1699 " pathEditMode="relative" rAng="0" ptsTypes="AA">
                                          <p:cBhvr>
                                            <p:cTn id="6" dur="1000" fill="hold"/>
                                            <p:tgtEl>
                                              <p:spTgt spid="24"/>
                                            </p:tgtEl>
                                            <p:attrNameLst>
                                              <p:attrName>ppt_x</p:attrName>
                                              <p:attrName>ppt_y</p:attrName>
                                            </p:attrNameLst>
                                          </p:cBhvr>
                                          <p:rCtr x="0" y="849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grpId="0" nodeType="clickEffect">
                                      <p:stCondLst>
                                        <p:cond delay="0"/>
                                      </p:stCondLst>
                                      <p:childTnLst>
                                        <p:animMotion origin="layout" path="M 2.08333E-7 4.07407E-6 L 2.08333E-7 0.17106 " pathEditMode="relative" rAng="0" ptsTypes="AA">
                                          <p:cBhvr>
                                            <p:cTn id="10" dur="1000" fill="hold"/>
                                            <p:tgtEl>
                                              <p:spTgt spid="25"/>
                                            </p:tgtEl>
                                            <p:attrNameLst>
                                              <p:attrName>ppt_x</p:attrName>
                                              <p:attrName>ppt_y</p:attrName>
                                            </p:attrNameLst>
                                          </p:cBhvr>
                                          <p:rCtr x="0" y="85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fill="hold" grpId="0" nodeType="clickEffect">
                                      <p:stCondLst>
                                        <p:cond delay="0"/>
                                      </p:stCondLst>
                                      <p:childTnLst>
                                        <p:animMotion origin="layout" path="M -1.875E-6 4.07407E-6 L -1.875E-6 0.18495 " pathEditMode="relative" rAng="0" ptsTypes="AA">
                                          <p:cBhvr>
                                            <p:cTn id="14" dur="1000" fill="hold"/>
                                            <p:tgtEl>
                                              <p:spTgt spid="26"/>
                                            </p:tgtEl>
                                            <p:attrNameLst>
                                              <p:attrName>ppt_x</p:attrName>
                                              <p:attrName>ppt_y</p:attrName>
                                            </p:attrNameLst>
                                          </p:cBhvr>
                                          <p:rCtr x="0" y="9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Selecting Test Norms </a:t>
            </a:r>
            <a:endParaRPr lang="en-GB"/>
          </a:p>
        </p:txBody>
      </p:sp>
      <p:sp>
        <p:nvSpPr>
          <p:cNvPr id="3" name="Text Placeholder 2">
            <a:extLst>
              <a:ext uri="{FF2B5EF4-FFF2-40B4-BE49-F238E27FC236}">
                <a16:creationId xmlns:a16="http://schemas.microsoft.com/office/drawing/2014/main" id="{116BE8F4-4F71-43EE-B32B-FCA39193558D}"/>
              </a:ext>
            </a:extLst>
          </p:cNvPr>
          <p:cNvSpPr>
            <a:spLocks noGrp="1"/>
          </p:cNvSpPr>
          <p:nvPr>
            <p:ph idx="1"/>
          </p:nvPr>
        </p:nvSpPr>
        <p:spPr>
          <a:xfrm>
            <a:off x="339438" y="2370904"/>
            <a:ext cx="8483016" cy="3895580"/>
          </a:xfrm>
        </p:spPr>
        <p:txBody>
          <a:bodyPr>
            <a:normAutofit lnSpcReduction="10000"/>
          </a:bodyPr>
          <a:lstStyle/>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Specific vs general benchmark norms</a:t>
            </a:r>
          </a:p>
          <a:p>
            <a:pPr marL="742950" lvl="1"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Use of specific norms which represent only one protected group, e.g. female only or white only, carries a clear risk of illegal discrimination</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Should take account of:</a:t>
            </a:r>
          </a:p>
          <a:p>
            <a:pPr marL="742950" lvl="1"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job applied for</a:t>
            </a:r>
          </a:p>
          <a:p>
            <a:pPr marL="742950" lvl="1"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educational level (required for role, NOT of the candidate)</a:t>
            </a:r>
          </a:p>
          <a:p>
            <a:pPr marL="742950" lvl="1"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work experience (required for role, NOT of the candidate)</a:t>
            </a:r>
          </a:p>
          <a:p>
            <a:pPr marL="742950" lvl="1"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generalisability / representativeness</a:t>
            </a:r>
          </a:p>
          <a:p>
            <a:pPr marL="342900" indent="-342900">
              <a:lnSpc>
                <a:spcPct val="100000"/>
              </a:lnSpc>
              <a:spcBef>
                <a:spcPts val="0"/>
              </a:spcBef>
              <a:spcAft>
                <a:spcPts val="1200"/>
              </a:spcAft>
            </a:pPr>
            <a:r>
              <a:rPr lang="en-GB" sz="1600">
                <a:latin typeface="Arial" charset="0"/>
                <a:ea typeface="Roboto" panose="02000000000000000000" pitchFamily="2" charset="0"/>
                <a:cs typeface="Times New Roman" panose="02020603050405020304" pitchFamily="18" charset="0"/>
              </a:rPr>
              <a:t>Suitable size - usually 150+ people</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Statistical representation of the population they are drawn from</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Individuals who represent real testing situations</a:t>
            </a:r>
          </a:p>
        </p:txBody>
      </p:sp>
      <p:sp>
        <p:nvSpPr>
          <p:cNvPr id="8" name="Content Placeholder 3">
            <a:extLst>
              <a:ext uri="{FF2B5EF4-FFF2-40B4-BE49-F238E27FC236}">
                <a16:creationId xmlns:a16="http://schemas.microsoft.com/office/drawing/2014/main" id="{2C68CCE9-C561-EA0D-D086-0029DD8224FE}"/>
              </a:ext>
            </a:extLst>
          </p:cNvPr>
          <p:cNvSpPr txBox="1">
            <a:spLocks/>
          </p:cNvSpPr>
          <p:nvPr/>
        </p:nvSpPr>
        <p:spPr>
          <a:xfrm>
            <a:off x="339437" y="1311807"/>
            <a:ext cx="8121275" cy="1059097"/>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A representative, relevant sample used to benchmark individuals’ test scores. Norms help us give meaning to a person’s test performance as we can see how they compare to other test takers.</a:t>
            </a: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26694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891B61-18AC-5959-8D5A-11965367F208}"/>
              </a:ext>
            </a:extLst>
          </p:cNvPr>
          <p:cNvSpPr>
            <a:spLocks noGrp="1"/>
          </p:cNvSpPr>
          <p:nvPr>
            <p:ph type="title"/>
          </p:nvPr>
        </p:nvSpPr>
        <p:spPr/>
        <p:txBody>
          <a:bodyPr/>
          <a:lstStyle/>
          <a:p>
            <a:r>
              <a:rPr lang="en-GB"/>
              <a:t>Saville Assessment Norms</a:t>
            </a:r>
          </a:p>
        </p:txBody>
      </p:sp>
      <p:sp>
        <p:nvSpPr>
          <p:cNvPr id="12" name="Rectangle: Diagonal Corners Rounded 11">
            <a:extLst>
              <a:ext uri="{FF2B5EF4-FFF2-40B4-BE49-F238E27FC236}">
                <a16:creationId xmlns:a16="http://schemas.microsoft.com/office/drawing/2014/main" id="{EA69E631-2D3C-F8B6-A602-B691CEEE7526}"/>
              </a:ext>
            </a:extLst>
          </p:cNvPr>
          <p:cNvSpPr/>
          <p:nvPr/>
        </p:nvSpPr>
        <p:spPr>
          <a:xfrm>
            <a:off x="434487" y="1430262"/>
            <a:ext cx="4958195" cy="4648991"/>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00F93F4-2F07-E024-091B-478D48573188}"/>
              </a:ext>
            </a:extLst>
          </p:cNvPr>
          <p:cNvSpPr txBox="1"/>
          <p:nvPr/>
        </p:nvSpPr>
        <p:spPr>
          <a:xfrm>
            <a:off x="2663493" y="2223090"/>
            <a:ext cx="2491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Geographies</a:t>
            </a:r>
          </a:p>
        </p:txBody>
      </p:sp>
      <p:sp>
        <p:nvSpPr>
          <p:cNvPr id="14" name="Rectangle: Diagonal Corners Rounded 13">
            <a:extLst>
              <a:ext uri="{FF2B5EF4-FFF2-40B4-BE49-F238E27FC236}">
                <a16:creationId xmlns:a16="http://schemas.microsoft.com/office/drawing/2014/main" id="{3A9E00C2-5CF8-7BC2-D4B5-7EE7BBD5AB90}"/>
              </a:ext>
            </a:extLst>
          </p:cNvPr>
          <p:cNvSpPr/>
          <p:nvPr/>
        </p:nvSpPr>
        <p:spPr>
          <a:xfrm>
            <a:off x="6096000" y="1430262"/>
            <a:ext cx="4958195" cy="4648991"/>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Graphic 15">
            <a:extLst>
              <a:ext uri="{FF2B5EF4-FFF2-40B4-BE49-F238E27FC236}">
                <a16:creationId xmlns:a16="http://schemas.microsoft.com/office/drawing/2014/main" id="{1FACE192-863D-EE5F-289D-BCC0CF19D0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341"/>
          <a:stretch/>
        </p:blipFill>
        <p:spPr>
          <a:xfrm>
            <a:off x="1137805" y="1592602"/>
            <a:ext cx="1638195" cy="1520415"/>
          </a:xfrm>
          <a:prstGeom prst="rect">
            <a:avLst/>
          </a:prstGeom>
        </p:spPr>
      </p:pic>
      <p:sp>
        <p:nvSpPr>
          <p:cNvPr id="17" name="Text Placeholder 2">
            <a:extLst>
              <a:ext uri="{FF2B5EF4-FFF2-40B4-BE49-F238E27FC236}">
                <a16:creationId xmlns:a16="http://schemas.microsoft.com/office/drawing/2014/main" id="{464FA2EF-4A95-4CF9-D32D-E3E76B3BE2A1}"/>
              </a:ext>
            </a:extLst>
          </p:cNvPr>
          <p:cNvSpPr>
            <a:spLocks noGrp="1"/>
          </p:cNvSpPr>
          <p:nvPr>
            <p:ph idx="1"/>
          </p:nvPr>
        </p:nvSpPr>
        <p:spPr>
          <a:xfrm>
            <a:off x="721275" y="3416027"/>
            <a:ext cx="4353143" cy="1520415"/>
          </a:xfrm>
        </p:spPr>
        <p:txBody>
          <a:bodyPr>
            <a:normAutofit/>
          </a:bodyPr>
          <a:lstStyle/>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International</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Regional (e.g. Europe, Africa, Latin America)</a:t>
            </a:r>
          </a:p>
          <a:p>
            <a:pPr marL="342900" indent="-342900">
              <a:lnSpc>
                <a:spcPct val="100000"/>
              </a:lnSpc>
              <a:spcBef>
                <a:spcPts val="0"/>
              </a:spcBef>
              <a:spcAft>
                <a:spcPts val="1200"/>
              </a:spcAft>
              <a:buFont typeface="Arial" panose="020B0604020202020204" pitchFamily="34" charset="0"/>
              <a:buChar char="•"/>
            </a:pPr>
            <a:r>
              <a:rPr lang="en-GB" sz="1600">
                <a:latin typeface="Arial" charset="0"/>
                <a:ea typeface="Roboto" panose="02000000000000000000" pitchFamily="2" charset="0"/>
                <a:cs typeface="Times New Roman" panose="02020603050405020304" pitchFamily="18" charset="0"/>
              </a:rPr>
              <a:t>Country (e.g. UK, China, Spain)</a:t>
            </a:r>
          </a:p>
        </p:txBody>
      </p:sp>
      <p:sp>
        <p:nvSpPr>
          <p:cNvPr id="18" name="TextBox 17">
            <a:extLst>
              <a:ext uri="{FF2B5EF4-FFF2-40B4-BE49-F238E27FC236}">
                <a16:creationId xmlns:a16="http://schemas.microsoft.com/office/drawing/2014/main" id="{FABA125E-C9F5-BF1A-2642-90662C4C75BC}"/>
              </a:ext>
            </a:extLst>
          </p:cNvPr>
          <p:cNvSpPr txBox="1"/>
          <p:nvPr/>
        </p:nvSpPr>
        <p:spPr>
          <a:xfrm>
            <a:off x="8363726" y="2023035"/>
            <a:ext cx="2491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244A"/>
                </a:solidFill>
                <a:effectLst/>
                <a:uLnTx/>
                <a:uFillTx/>
                <a:latin typeface="Segoe UI"/>
                <a:ea typeface="+mn-ea"/>
                <a:cs typeface="+mn-cs"/>
              </a:rPr>
              <a:t>Levels/Roles</a:t>
            </a:r>
          </a:p>
        </p:txBody>
      </p:sp>
      <p:pic>
        <p:nvPicPr>
          <p:cNvPr id="20" name="Graphic 19">
            <a:extLst>
              <a:ext uri="{FF2B5EF4-FFF2-40B4-BE49-F238E27FC236}">
                <a16:creationId xmlns:a16="http://schemas.microsoft.com/office/drawing/2014/main" id="{4D871DE7-7B43-1A07-7979-CF4BBA7B6DA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8888"/>
          <a:stretch/>
        </p:blipFill>
        <p:spPr>
          <a:xfrm>
            <a:off x="7135688" y="1653245"/>
            <a:ext cx="1124058" cy="1139690"/>
          </a:xfrm>
          <a:prstGeom prst="rect">
            <a:avLst/>
          </a:prstGeom>
        </p:spPr>
      </p:pic>
      <p:sp>
        <p:nvSpPr>
          <p:cNvPr id="21" name="Text Placeholder 2">
            <a:extLst>
              <a:ext uri="{FF2B5EF4-FFF2-40B4-BE49-F238E27FC236}">
                <a16:creationId xmlns:a16="http://schemas.microsoft.com/office/drawing/2014/main" id="{944C7F7D-06BE-91A5-2648-F413FC4EC727}"/>
              </a:ext>
            </a:extLst>
          </p:cNvPr>
          <p:cNvSpPr txBox="1">
            <a:spLocks/>
          </p:cNvSpPr>
          <p:nvPr/>
        </p:nvSpPr>
        <p:spPr>
          <a:xfrm>
            <a:off x="6229978" y="3084432"/>
            <a:ext cx="4824217" cy="2954628"/>
          </a:xfrm>
          <a:prstGeom prst="rect">
            <a:avLst/>
          </a:prstGeom>
        </p:spPr>
        <p:txBody>
          <a:bodyPr vert="horz" lIns="91440" tIns="45720" rIns="91440" bIns="45720" numCol="2" rtlCol="0">
            <a:normAutofit lnSpcReduction="10000"/>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Senior Managers  and Executives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Professionals and Managers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Individual Contributors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Graduates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Mixed Occupational Group</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Apprentices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Technical Occupations</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Foundation Level</a:t>
            </a:r>
          </a:p>
          <a:p>
            <a:pPr marL="342900" marR="0" lvl="0" indent="-34290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GB" sz="1600" b="0" i="0" u="none" strike="noStrike" kern="1200" cap="none" spc="0" normalizeH="0" baseline="0" noProof="0">
                <a:ln>
                  <a:noFill/>
                </a:ln>
                <a:solidFill>
                  <a:srgbClr val="242424"/>
                </a:solidFill>
                <a:effectLst/>
                <a:uLnTx/>
                <a:uFillTx/>
                <a:latin typeface="Arial" charset="0"/>
                <a:ea typeface="Roboto" panose="02000000000000000000" pitchFamily="2" charset="0"/>
                <a:cs typeface="Times New Roman" panose="02020603050405020304" pitchFamily="18" charset="0"/>
              </a:rPr>
              <a:t>English as an additional language</a:t>
            </a:r>
          </a:p>
        </p:txBody>
      </p:sp>
    </p:spTree>
    <p:extLst>
      <p:ext uri="{BB962C8B-B14F-4D97-AF65-F5344CB8AC3E}">
        <p14:creationId xmlns:p14="http://schemas.microsoft.com/office/powerpoint/2010/main" val="146444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Case Study Norm Choice</a:t>
            </a:r>
          </a:p>
        </p:txBody>
      </p:sp>
      <p:sp>
        <p:nvSpPr>
          <p:cNvPr id="7" name="Content Placeholder 6">
            <a:extLst>
              <a:ext uri="{FF2B5EF4-FFF2-40B4-BE49-F238E27FC236}">
                <a16:creationId xmlns:a16="http://schemas.microsoft.com/office/drawing/2014/main" id="{9555A6CD-B892-0E1E-512F-BDBBA5C5F5FE}"/>
              </a:ext>
            </a:extLst>
          </p:cNvPr>
          <p:cNvSpPr>
            <a:spLocks noGrp="1"/>
          </p:cNvSpPr>
          <p:nvPr>
            <p:ph sz="quarter" idx="13"/>
          </p:nvPr>
        </p:nvSpPr>
        <p:spPr/>
        <p:txBody>
          <a:bodyPr/>
          <a:lstStyle/>
          <a:p>
            <a:r>
              <a:rPr lang="en-GB"/>
              <a:t>Your Task</a:t>
            </a:r>
          </a:p>
        </p:txBody>
      </p:sp>
      <p:sp>
        <p:nvSpPr>
          <p:cNvPr id="9" name="TextBox 2">
            <a:extLst>
              <a:ext uri="{FF2B5EF4-FFF2-40B4-BE49-F238E27FC236}">
                <a16:creationId xmlns:a16="http://schemas.microsoft.com/office/drawing/2014/main" id="{34D62E93-8964-664E-4D2B-F8B8E4613353}"/>
              </a:ext>
            </a:extLst>
          </p:cNvPr>
          <p:cNvSpPr txBox="1"/>
          <p:nvPr/>
        </p:nvSpPr>
        <p:spPr>
          <a:xfrm>
            <a:off x="430951" y="1543975"/>
            <a:ext cx="9852283" cy="6617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mn-ea"/>
                <a:cs typeface="+mn-cs"/>
              </a:rPr>
              <a:t>Select an appropriate benchmark (norm group) to compare your screening assessments against</a:t>
            </a:r>
            <a:endParaRPr kumimoji="0" lang="en-US" sz="1600" b="0" i="0" u="none" strike="noStrike" kern="1200" cap="none" spc="0" normalizeH="0" baseline="0" noProof="0">
              <a:ln>
                <a:noFill/>
              </a:ln>
              <a:solidFill>
                <a:srgbClr val="242424"/>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mn-ea"/>
                <a:cs typeface="+mn-cs"/>
              </a:rPr>
              <a:t>Consider why this is the most appropriate benchmark group for your case study process</a:t>
            </a:r>
            <a:endParaRPr kumimoji="0" lang="en-US" sz="1600" b="0" i="0" u="none" strike="noStrike" kern="1200" cap="none" spc="0" normalizeH="0" baseline="0" noProof="0">
              <a:ln>
                <a:noFill/>
              </a:ln>
              <a:solidFill>
                <a:srgbClr val="242424"/>
              </a:solidFill>
              <a:effectLst/>
              <a:uLnTx/>
              <a:uFillTx/>
              <a:latin typeface="Arial"/>
              <a:ea typeface="+mn-ea"/>
              <a:cs typeface="Arial"/>
            </a:endParaRPr>
          </a:p>
        </p:txBody>
      </p:sp>
      <p:graphicFrame>
        <p:nvGraphicFramePr>
          <p:cNvPr id="11" name="Table 6">
            <a:extLst>
              <a:ext uri="{FF2B5EF4-FFF2-40B4-BE49-F238E27FC236}">
                <a16:creationId xmlns:a16="http://schemas.microsoft.com/office/drawing/2014/main" id="{23CE9BAA-4E21-E047-9E3E-81B3CA7F7046}"/>
              </a:ext>
            </a:extLst>
          </p:cNvPr>
          <p:cNvGraphicFramePr>
            <a:graphicFrameLocks noGrp="1"/>
          </p:cNvGraphicFramePr>
          <p:nvPr>
            <p:extLst>
              <p:ext uri="{D42A27DB-BD31-4B8C-83A1-F6EECF244321}">
                <p14:modId xmlns:p14="http://schemas.microsoft.com/office/powerpoint/2010/main" val="2905403326"/>
              </p:ext>
            </p:extLst>
          </p:nvPr>
        </p:nvGraphicFramePr>
        <p:xfrm>
          <a:off x="339437" y="2570059"/>
          <a:ext cx="11065442" cy="4164494"/>
        </p:xfrm>
        <a:graphic>
          <a:graphicData uri="http://schemas.openxmlformats.org/drawingml/2006/table">
            <a:tbl>
              <a:tblPr firstRow="1" bandRow="1">
                <a:tableStyleId>{5C22544A-7EE6-4342-B048-85BDC9FD1C3A}</a:tableStyleId>
              </a:tblPr>
              <a:tblGrid>
                <a:gridCol w="2590099">
                  <a:extLst>
                    <a:ext uri="{9D8B030D-6E8A-4147-A177-3AD203B41FA5}">
                      <a16:colId xmlns:a16="http://schemas.microsoft.com/office/drawing/2014/main" val="91280401"/>
                    </a:ext>
                  </a:extLst>
                </a:gridCol>
                <a:gridCol w="2844229">
                  <a:extLst>
                    <a:ext uri="{9D8B030D-6E8A-4147-A177-3AD203B41FA5}">
                      <a16:colId xmlns:a16="http://schemas.microsoft.com/office/drawing/2014/main" val="668794657"/>
                    </a:ext>
                  </a:extLst>
                </a:gridCol>
                <a:gridCol w="5631114">
                  <a:extLst>
                    <a:ext uri="{9D8B030D-6E8A-4147-A177-3AD203B41FA5}">
                      <a16:colId xmlns:a16="http://schemas.microsoft.com/office/drawing/2014/main" val="1026304360"/>
                    </a:ext>
                  </a:extLst>
                </a:gridCol>
              </a:tblGrid>
              <a:tr h="296611">
                <a:tc>
                  <a:txBody>
                    <a:bodyPr/>
                    <a:lstStyle/>
                    <a:p>
                      <a:pPr algn="ctr"/>
                      <a:r>
                        <a:rPr lang="en-US" sz="1400" dirty="0">
                          <a:solidFill>
                            <a:schemeClr val="tx2"/>
                          </a:solidFill>
                        </a:rPr>
                        <a:t>Assessment</a:t>
                      </a:r>
                      <a:endParaRPr lang="en-GB" sz="1400"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solidFill>
                            <a:schemeClr val="tx2"/>
                          </a:solidFill>
                        </a:rPr>
                        <a:t>Norm</a:t>
                      </a:r>
                      <a:endParaRPr lang="en-GB" sz="1400" dirty="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400">
                          <a:solidFill>
                            <a:schemeClr val="tx2"/>
                          </a:solidFill>
                        </a:rPr>
                        <a:t>Target Group</a:t>
                      </a:r>
                      <a:endParaRPr lang="en-GB" sz="1400">
                        <a:solidFill>
                          <a:schemeClr val="tx2"/>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671868172"/>
                  </a:ext>
                </a:extLst>
              </a:tr>
              <a:tr h="296611">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Swift Analysis Range</a:t>
                      </a:r>
                      <a:endParaRPr lang="en-GB" sz="1400" dirty="0"/>
                    </a:p>
                    <a:p>
                      <a:endParaRPr lang="en-GB" sz="1400" dirty="0"/>
                    </a:p>
                  </a:txBody>
                  <a:tcPr>
                    <a:lnL w="12700" cmpd="sng">
                      <a:noFill/>
                    </a:lnL>
                    <a:lnR w="12700" cmpd="sng">
                      <a:noFill/>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EEE4"/>
                    </a:solidFill>
                  </a:tcPr>
                </a:tc>
                <a:tc>
                  <a:txBody>
                    <a:bodyPr/>
                    <a:lstStyle/>
                    <a:p>
                      <a:pPr marL="0" indent="0">
                        <a:buFont typeface="Arial" panose="020B0604020202020204" pitchFamily="34" charset="0"/>
                        <a:buNone/>
                      </a:pPr>
                      <a:r>
                        <a:rPr lang="en-US" sz="1400"/>
                        <a:t>Senior Managers &amp; Executives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400" dirty="0"/>
                        <a:t>Very senior roles; c-suite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359361"/>
                  </a:ext>
                </a:extLst>
              </a:tr>
              <a:tr h="574301">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Professionals &amp; Managers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F7F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Roles in professional settings, may have management responsibilities</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9710783"/>
                  </a:ext>
                </a:extLst>
              </a:tr>
              <a:tr h="311889">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Graduates</a:t>
                      </a:r>
                      <a:endParaRPr lang="en-GB" sz="1400" dirty="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1EEE4"/>
                    </a:solidFill>
                  </a:tcPr>
                </a:tc>
                <a:tc>
                  <a:txBody>
                    <a:bodyPr/>
                    <a:lstStyle/>
                    <a:p>
                      <a:pPr marL="0" indent="0">
                        <a:buFont typeface="Arial" panose="020B0604020202020204" pitchFamily="34" charset="0"/>
                        <a:buNone/>
                      </a:pPr>
                      <a:r>
                        <a:rPr lang="en-US" sz="1400" dirty="0"/>
                        <a:t>Roles where a degree is required</a:t>
                      </a:r>
                      <a:endParaRPr lang="en-GB" sz="1400" dirty="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1EEE4"/>
                    </a:solidFill>
                  </a:tcPr>
                </a:tc>
                <a:extLst>
                  <a:ext uri="{0D108BD9-81ED-4DB2-BD59-A6C34878D82A}">
                    <a16:rowId xmlns:a16="http://schemas.microsoft.com/office/drawing/2014/main" val="1101407476"/>
                  </a:ext>
                </a:extLst>
              </a:tr>
              <a:tr h="311889">
                <a:tc vMerge="1">
                  <a:txBody>
                    <a:bodyPr/>
                    <a:lstStyle/>
                    <a:p>
                      <a:endParaRPr lang="en-GB" sz="1400"/>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Individual Contributors</a:t>
                      </a:r>
                    </a:p>
                  </a:txBody>
                  <a:tcP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in professional settings without management responsibilities</a:t>
                      </a:r>
                      <a:endParaRPr lang="en-GB" sz="1400"/>
                    </a:p>
                  </a:txBody>
                  <a:tcP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7994409"/>
                  </a:ext>
                </a:extLst>
              </a:tr>
              <a:tr h="0">
                <a:tc vMerge="1">
                  <a:txBody>
                    <a:bodyPr/>
                    <a:lstStyle/>
                    <a:p>
                      <a:endParaRPr lang="en-GB" sz="140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ase"/>
                      <a:r>
                        <a:rPr lang="en-US" sz="1400" b="0" i="0" kern="1200" dirty="0">
                          <a:solidFill>
                            <a:schemeClr val="dk1"/>
                          </a:solidFill>
                          <a:effectLst/>
                          <a:latin typeface="+mn-lt"/>
                          <a:ea typeface="+mn-ea"/>
                          <a:cs typeface="+mn-cs"/>
                        </a:rPr>
                        <a:t>Mixed Occupational Group​</a:t>
                      </a:r>
                    </a:p>
                  </a:txBody>
                  <a:tcPr>
                    <a:lnL w="12700" cmpd="sng">
                      <a:noFill/>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dirty="0">
                          <a:solidFill>
                            <a:schemeClr val="dk1"/>
                          </a:solidFill>
                          <a:effectLst/>
                          <a:latin typeface="+mn-lt"/>
                          <a:ea typeface="+mn-ea"/>
                          <a:cs typeface="+mn-cs"/>
                        </a:rPr>
                        <a:t>Roles across broad job functions that could be professional or more procedural</a:t>
                      </a:r>
                      <a:r>
                        <a:rPr lang="en-GB" sz="1800" b="0" i="0" kern="1200" dirty="0">
                          <a:solidFill>
                            <a:schemeClr val="dk1"/>
                          </a:solidFill>
                          <a:effectLst/>
                          <a:latin typeface="+mn-lt"/>
                          <a:ea typeface="+mn-ea"/>
                          <a:cs typeface="+mn-cs"/>
                        </a:rPr>
                        <a:t>​</a:t>
                      </a:r>
                      <a:endParaRPr lang="en-GB" sz="1400" dirty="0"/>
                    </a:p>
                  </a:txBody>
                  <a:tcPr>
                    <a:lnL w="12700" cmpd="sng">
                      <a:noFill/>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5331616"/>
                  </a:ext>
                </a:extLst>
              </a:tr>
              <a:tr h="504239">
                <a:tc rowSpan="4">
                  <a:txBody>
                    <a:bodyPr/>
                    <a:lstStyle/>
                    <a:p>
                      <a:r>
                        <a:rPr lang="en-US" sz="1400" dirty="0"/>
                        <a:t>Work Strengths</a:t>
                      </a:r>
                      <a:endParaRPr lang="en-GB" sz="1400" dirty="0"/>
                    </a:p>
                  </a:txBody>
                  <a:tcP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1EEE4"/>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Professionals &amp; Managers</a:t>
                      </a:r>
                    </a:p>
                  </a:txBody>
                  <a:tcP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in professional settings, may have management responsibilities</a:t>
                      </a:r>
                      <a:endParaRPr lang="en-GB" sz="1400"/>
                    </a:p>
                  </a:txBody>
                  <a:tcP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06056"/>
                  </a:ext>
                </a:extLst>
              </a:tr>
              <a:tr h="296611">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Graduates –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where a degree is required</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1055799"/>
                  </a:ext>
                </a:extLst>
              </a:tr>
              <a:tr h="363798">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Graduates – Recent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where a degree is required and fewer than 5 years of work experience</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9584650"/>
                  </a:ext>
                </a:extLst>
              </a:tr>
              <a:tr h="436575">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Individual Contributors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Roles in professional settings without management responsibilities</a:t>
                      </a:r>
                      <a:endParaRPr lang="en-GB"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3711452"/>
                  </a:ext>
                </a:extLst>
              </a:tr>
            </a:tbl>
          </a:graphicData>
        </a:graphic>
      </p:graphicFrame>
    </p:spTree>
    <p:extLst>
      <p:ext uri="{BB962C8B-B14F-4D97-AF65-F5344CB8AC3E}">
        <p14:creationId xmlns:p14="http://schemas.microsoft.com/office/powerpoint/2010/main" val="2439421680"/>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5</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Test Feedback</a:t>
            </a:r>
          </a:p>
        </p:txBody>
      </p:sp>
    </p:spTree>
    <p:extLst>
      <p:ext uri="{BB962C8B-B14F-4D97-AF65-F5344CB8AC3E}">
        <p14:creationId xmlns:p14="http://schemas.microsoft.com/office/powerpoint/2010/main" val="2855456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8ADB-C888-EA3A-DBAD-0D249AFA7819}"/>
              </a:ext>
            </a:extLst>
          </p:cNvPr>
          <p:cNvSpPr>
            <a:spLocks noGrp="1"/>
          </p:cNvSpPr>
          <p:nvPr>
            <p:ph type="title"/>
          </p:nvPr>
        </p:nvSpPr>
        <p:spPr/>
        <p:txBody>
          <a:bodyPr/>
          <a:lstStyle/>
          <a:p>
            <a:r>
              <a:rPr lang="en-GB"/>
              <a:t>Giving feedback </a:t>
            </a:r>
          </a:p>
        </p:txBody>
      </p:sp>
      <p:sp>
        <p:nvSpPr>
          <p:cNvPr id="4" name="Content Placeholder 3">
            <a:extLst>
              <a:ext uri="{FF2B5EF4-FFF2-40B4-BE49-F238E27FC236}">
                <a16:creationId xmlns:a16="http://schemas.microsoft.com/office/drawing/2014/main" id="{8CDB9AFA-B936-2EE7-FA8B-17656B730AF5}"/>
              </a:ext>
            </a:extLst>
          </p:cNvPr>
          <p:cNvSpPr>
            <a:spLocks noGrp="1"/>
          </p:cNvSpPr>
          <p:nvPr>
            <p:ph sz="quarter" idx="13"/>
          </p:nvPr>
        </p:nvSpPr>
        <p:spPr/>
        <p:txBody>
          <a:bodyPr/>
          <a:lstStyle/>
          <a:p>
            <a:r>
              <a:rPr lang="en-GB"/>
              <a:t>Why do we give feedback?</a:t>
            </a:r>
          </a:p>
        </p:txBody>
      </p:sp>
      <p:sp>
        <p:nvSpPr>
          <p:cNvPr id="5" name="Freeform: Shape 4">
            <a:extLst>
              <a:ext uri="{FF2B5EF4-FFF2-40B4-BE49-F238E27FC236}">
                <a16:creationId xmlns:a16="http://schemas.microsoft.com/office/drawing/2014/main" id="{F6586152-5272-CE2F-D9AD-EF17C06D429C}"/>
              </a:ext>
            </a:extLst>
          </p:cNvPr>
          <p:cNvSpPr/>
          <p:nvPr/>
        </p:nvSpPr>
        <p:spPr>
          <a:xfrm>
            <a:off x="475694" y="2331025"/>
            <a:ext cx="2753001" cy="255560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89B9F74-B6A8-4DF1-1841-304F1BBD3443}"/>
              </a:ext>
            </a:extLst>
          </p:cNvPr>
          <p:cNvSpPr txBox="1"/>
          <p:nvPr/>
        </p:nvSpPr>
        <p:spPr>
          <a:xfrm>
            <a:off x="717755" y="3978433"/>
            <a:ext cx="22688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Public Relations</a:t>
            </a:r>
          </a:p>
        </p:txBody>
      </p:sp>
      <p:sp>
        <p:nvSpPr>
          <p:cNvPr id="8" name="Freeform: Shape 7">
            <a:extLst>
              <a:ext uri="{FF2B5EF4-FFF2-40B4-BE49-F238E27FC236}">
                <a16:creationId xmlns:a16="http://schemas.microsoft.com/office/drawing/2014/main" id="{9A6D4376-BC4E-0E38-F9FE-F7665CCC0DAB}"/>
              </a:ext>
            </a:extLst>
          </p:cNvPr>
          <p:cNvSpPr/>
          <p:nvPr/>
        </p:nvSpPr>
        <p:spPr>
          <a:xfrm>
            <a:off x="3342999" y="2331025"/>
            <a:ext cx="2753001" cy="255560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BB7FCB02-D0E1-D3B3-FDBD-A1000EE29819}"/>
              </a:ext>
            </a:extLst>
          </p:cNvPr>
          <p:cNvSpPr/>
          <p:nvPr/>
        </p:nvSpPr>
        <p:spPr>
          <a:xfrm>
            <a:off x="6210304" y="2331025"/>
            <a:ext cx="2753001" cy="255560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EAD92069-4813-AD73-65AD-9154C46E460E}"/>
              </a:ext>
            </a:extLst>
          </p:cNvPr>
          <p:cNvSpPr/>
          <p:nvPr/>
        </p:nvSpPr>
        <p:spPr>
          <a:xfrm>
            <a:off x="9077609" y="2331025"/>
            <a:ext cx="2753001" cy="2555607"/>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34EA9A86-EF32-F6A5-7A27-9215B1FD4BA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161"/>
          <a:stretch/>
        </p:blipFill>
        <p:spPr>
          <a:xfrm>
            <a:off x="1294160" y="2801952"/>
            <a:ext cx="1061400" cy="1098273"/>
          </a:xfrm>
          <a:prstGeom prst="rect">
            <a:avLst/>
          </a:prstGeom>
        </p:spPr>
      </p:pic>
      <p:sp>
        <p:nvSpPr>
          <p:cNvPr id="12" name="TextBox 11">
            <a:extLst>
              <a:ext uri="{FF2B5EF4-FFF2-40B4-BE49-F238E27FC236}">
                <a16:creationId xmlns:a16="http://schemas.microsoft.com/office/drawing/2014/main" id="{0BA012FD-99FE-B75F-8B46-3FA97887F6BC}"/>
              </a:ext>
            </a:extLst>
          </p:cNvPr>
          <p:cNvSpPr txBox="1"/>
          <p:nvPr/>
        </p:nvSpPr>
        <p:spPr>
          <a:xfrm>
            <a:off x="3411762" y="3978433"/>
            <a:ext cx="25835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Candidate experience</a:t>
            </a:r>
          </a:p>
        </p:txBody>
      </p:sp>
      <p:sp>
        <p:nvSpPr>
          <p:cNvPr id="14" name="TextBox 13">
            <a:extLst>
              <a:ext uri="{FF2B5EF4-FFF2-40B4-BE49-F238E27FC236}">
                <a16:creationId xmlns:a16="http://schemas.microsoft.com/office/drawing/2014/main" id="{59792263-3286-0733-0417-0AFCADBA7F91}"/>
              </a:ext>
            </a:extLst>
          </p:cNvPr>
          <p:cNvSpPr txBox="1"/>
          <p:nvPr/>
        </p:nvSpPr>
        <p:spPr>
          <a:xfrm>
            <a:off x="6335659" y="3978433"/>
            <a:ext cx="24974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Assessor Experience</a:t>
            </a:r>
          </a:p>
        </p:txBody>
      </p:sp>
      <p:sp>
        <p:nvSpPr>
          <p:cNvPr id="16" name="TextBox 15">
            <a:extLst>
              <a:ext uri="{FF2B5EF4-FFF2-40B4-BE49-F238E27FC236}">
                <a16:creationId xmlns:a16="http://schemas.microsoft.com/office/drawing/2014/main" id="{DF486D7C-8FF3-EC28-5674-C5AF84D18920}"/>
              </a:ext>
            </a:extLst>
          </p:cNvPr>
          <p:cNvSpPr txBox="1"/>
          <p:nvPr/>
        </p:nvSpPr>
        <p:spPr>
          <a:xfrm>
            <a:off x="9097273" y="3978433"/>
            <a:ext cx="26913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Applicable Legislation</a:t>
            </a:r>
          </a:p>
        </p:txBody>
      </p:sp>
      <p:pic>
        <p:nvPicPr>
          <p:cNvPr id="18" name="Graphic 17">
            <a:extLst>
              <a:ext uri="{FF2B5EF4-FFF2-40B4-BE49-F238E27FC236}">
                <a16:creationId xmlns:a16="http://schemas.microsoft.com/office/drawing/2014/main" id="{B0CF837E-D64F-8AA2-18B6-0EDF5AD1C14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27879"/>
          <a:stretch/>
        </p:blipFill>
        <p:spPr>
          <a:xfrm>
            <a:off x="4074255" y="2731912"/>
            <a:ext cx="1295954" cy="1168313"/>
          </a:xfrm>
          <a:prstGeom prst="rect">
            <a:avLst/>
          </a:prstGeom>
        </p:spPr>
      </p:pic>
      <p:pic>
        <p:nvPicPr>
          <p:cNvPr id="19" name="Graphic 18">
            <a:extLst>
              <a:ext uri="{FF2B5EF4-FFF2-40B4-BE49-F238E27FC236}">
                <a16:creationId xmlns:a16="http://schemas.microsoft.com/office/drawing/2014/main" id="{4D44E7E2-F599-1BA1-C42D-52299A4B345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 t="743" r="-16074" b="14438"/>
          <a:stretch/>
        </p:blipFill>
        <p:spPr>
          <a:xfrm>
            <a:off x="7079991" y="2844924"/>
            <a:ext cx="1155291" cy="1055301"/>
          </a:xfrm>
          <a:prstGeom prst="rect">
            <a:avLst/>
          </a:prstGeom>
        </p:spPr>
      </p:pic>
      <p:pic>
        <p:nvPicPr>
          <p:cNvPr id="20" name="Graphic 19">
            <a:extLst>
              <a:ext uri="{FF2B5EF4-FFF2-40B4-BE49-F238E27FC236}">
                <a16:creationId xmlns:a16="http://schemas.microsoft.com/office/drawing/2014/main" id="{D28C8B9D-EDF0-B6F5-41EA-5C1BF9D69EF5}"/>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3399"/>
          <a:stretch/>
        </p:blipFill>
        <p:spPr>
          <a:xfrm>
            <a:off x="9977859" y="2835538"/>
            <a:ext cx="952500" cy="1031099"/>
          </a:xfrm>
          <a:prstGeom prst="rect">
            <a:avLst/>
          </a:prstGeom>
        </p:spPr>
      </p:pic>
    </p:spTree>
    <p:extLst>
      <p:ext uri="{BB962C8B-B14F-4D97-AF65-F5344CB8AC3E}">
        <p14:creationId xmlns:p14="http://schemas.microsoft.com/office/powerpoint/2010/main" val="334359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fontScale="90000"/>
          </a:bodyPr>
          <a:lstStyle/>
          <a:p>
            <a:r>
              <a:rPr lang="en-GB"/>
              <a:t>Feedback of Saville Aptitude Tests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8282049" cy="3895580"/>
          </a:xfrm>
        </p:spPr>
        <p:txBody>
          <a:bodyPr>
            <a:normAutofit/>
          </a:bodyPr>
          <a:lstStyle/>
          <a:p>
            <a:pPr>
              <a:spcBef>
                <a:spcPts val="0"/>
              </a:spcBef>
              <a:spcAft>
                <a:spcPts val="1800"/>
              </a:spcAft>
            </a:pPr>
            <a:r>
              <a:rPr lang="en-GB" sz="1600" b="1"/>
              <a:t>Total score </a:t>
            </a:r>
            <a:r>
              <a:rPr lang="en-GB" sz="1600"/>
              <a:t>is the main focus in feedback and decision making</a:t>
            </a:r>
          </a:p>
          <a:p>
            <a:pPr>
              <a:spcBef>
                <a:spcPts val="0"/>
              </a:spcBef>
              <a:spcAft>
                <a:spcPts val="1800"/>
              </a:spcAft>
            </a:pPr>
            <a:r>
              <a:rPr lang="en-GB" sz="1600" b="1"/>
              <a:t>Sub-scores </a:t>
            </a:r>
            <a:r>
              <a:rPr lang="en-GB" sz="1600"/>
              <a:t>help to describe what the test is assessing</a:t>
            </a:r>
          </a:p>
          <a:p>
            <a:pPr>
              <a:spcBef>
                <a:spcPts val="0"/>
              </a:spcBef>
              <a:spcAft>
                <a:spcPts val="1800"/>
              </a:spcAft>
            </a:pPr>
            <a:r>
              <a:rPr lang="en-GB" sz="1600" b="1"/>
              <a:t>Item type </a:t>
            </a:r>
            <a:r>
              <a:rPr lang="en-GB" sz="1600"/>
              <a:t>or </a:t>
            </a:r>
            <a:r>
              <a:rPr lang="en-GB" sz="1600" b="1"/>
              <a:t>sub-scores</a:t>
            </a:r>
            <a:r>
              <a:rPr lang="en-GB" sz="1600"/>
              <a:t> also help pinpoint very specific strengths and development needs</a:t>
            </a:r>
          </a:p>
          <a:p>
            <a:pPr>
              <a:spcBef>
                <a:spcPts val="0"/>
              </a:spcBef>
              <a:spcAft>
                <a:spcPts val="1800"/>
              </a:spcAft>
            </a:pPr>
            <a:r>
              <a:rPr lang="en-GB" sz="1600"/>
              <a:t>Unsupervised online item-banked tests feature information about the combination of an individual’s </a:t>
            </a:r>
            <a:r>
              <a:rPr lang="en-GB" sz="1600" b="1"/>
              <a:t>Pace</a:t>
            </a:r>
            <a:r>
              <a:rPr lang="en-GB" sz="1600"/>
              <a:t> and </a:t>
            </a:r>
            <a:r>
              <a:rPr lang="en-GB" sz="1600" b="1"/>
              <a:t>Aptitude</a:t>
            </a:r>
          </a:p>
          <a:p>
            <a:pPr>
              <a:spcBef>
                <a:spcPts val="0"/>
              </a:spcBef>
              <a:spcAft>
                <a:spcPts val="1800"/>
              </a:spcAft>
            </a:pPr>
            <a:r>
              <a:rPr lang="en-GB" sz="1600"/>
              <a:t>Supervised fixed-content tests contain information about an individual’s </a:t>
            </a:r>
            <a:r>
              <a:rPr lang="en-GB" sz="1600" b="1"/>
              <a:t>Speed</a:t>
            </a:r>
            <a:r>
              <a:rPr lang="en-GB" sz="1600"/>
              <a:t>, </a:t>
            </a:r>
            <a:r>
              <a:rPr lang="en-GB" sz="1600" b="1"/>
              <a:t>Accuracy</a:t>
            </a:r>
            <a:r>
              <a:rPr lang="en-GB" sz="1600"/>
              <a:t> and </a:t>
            </a:r>
            <a:r>
              <a:rPr lang="en-GB" sz="1600" b="1"/>
              <a:t>Caution</a:t>
            </a:r>
          </a:p>
          <a:p>
            <a:pPr>
              <a:spcBef>
                <a:spcPts val="0"/>
              </a:spcBef>
              <a:spcAft>
                <a:spcPts val="1800"/>
              </a:spcAft>
            </a:pPr>
            <a:r>
              <a:rPr lang="en-GB" sz="1600" b="1"/>
              <a:t>Answer forms </a:t>
            </a:r>
            <a:r>
              <a:rPr lang="en-GB" sz="1600"/>
              <a:t>and </a:t>
            </a:r>
            <a:r>
              <a:rPr lang="en-GB" sz="1600" b="1"/>
              <a:t>feedback reports </a:t>
            </a:r>
            <a:r>
              <a:rPr lang="en-GB" sz="1600"/>
              <a:t>give straightforward feedback and development advice for candidates, line managers and trained test users</a:t>
            </a:r>
          </a:p>
        </p:txBody>
      </p:sp>
    </p:spTree>
    <p:extLst>
      <p:ext uri="{BB962C8B-B14F-4D97-AF65-F5344CB8AC3E}">
        <p14:creationId xmlns:p14="http://schemas.microsoft.com/office/powerpoint/2010/main" val="4048068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8ADB-C888-EA3A-DBAD-0D249AFA7819}"/>
              </a:ext>
            </a:extLst>
          </p:cNvPr>
          <p:cNvSpPr>
            <a:spLocks noGrp="1"/>
          </p:cNvSpPr>
          <p:nvPr>
            <p:ph type="title"/>
          </p:nvPr>
        </p:nvSpPr>
        <p:spPr>
          <a:xfrm>
            <a:off x="339437" y="434253"/>
            <a:ext cx="10515600" cy="720291"/>
          </a:xfrm>
        </p:spPr>
        <p:txBody>
          <a:bodyPr anchor="ctr">
            <a:normAutofit/>
          </a:bodyPr>
          <a:lstStyle/>
          <a:p>
            <a:r>
              <a:rPr lang="en-GB" err="1"/>
              <a:t>Unproctored</a:t>
            </a:r>
            <a:r>
              <a:rPr lang="en-GB"/>
              <a:t> Item-banked Profile Example</a:t>
            </a:r>
          </a:p>
        </p:txBody>
      </p:sp>
      <p:pic>
        <p:nvPicPr>
          <p:cNvPr id="4" name="Content Placeholder 3" descr="A purple and white score&#10;&#10;Description automatically generated">
            <a:extLst>
              <a:ext uri="{FF2B5EF4-FFF2-40B4-BE49-F238E27FC236}">
                <a16:creationId xmlns:a16="http://schemas.microsoft.com/office/drawing/2014/main" id="{04A49C83-9627-221F-459E-31D1E7B94DFA}"/>
              </a:ext>
            </a:extLst>
          </p:cNvPr>
          <p:cNvPicPr>
            <a:picLocks noGrp="1" noChangeAspect="1"/>
          </p:cNvPicPr>
          <p:nvPr>
            <p:ph sz="quarter" idx="13"/>
          </p:nvPr>
        </p:nvPicPr>
        <p:blipFill>
          <a:blip r:embed="rId3"/>
          <a:stretch>
            <a:fillRect/>
          </a:stretch>
        </p:blipFill>
        <p:spPr>
          <a:xfrm>
            <a:off x="759787" y="2031366"/>
            <a:ext cx="10667119" cy="3264107"/>
          </a:xfrm>
        </p:spPr>
      </p:pic>
    </p:spTree>
    <p:extLst>
      <p:ext uri="{BB962C8B-B14F-4D97-AF65-F5344CB8AC3E}">
        <p14:creationId xmlns:p14="http://schemas.microsoft.com/office/powerpoint/2010/main" val="3344041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8ADB-C888-EA3A-DBAD-0D249AFA7819}"/>
              </a:ext>
            </a:extLst>
          </p:cNvPr>
          <p:cNvSpPr>
            <a:spLocks noGrp="1"/>
          </p:cNvSpPr>
          <p:nvPr>
            <p:ph type="title"/>
          </p:nvPr>
        </p:nvSpPr>
        <p:spPr>
          <a:xfrm>
            <a:off x="339437" y="434253"/>
            <a:ext cx="10515600" cy="720291"/>
          </a:xfrm>
        </p:spPr>
        <p:txBody>
          <a:bodyPr anchor="ctr">
            <a:normAutofit/>
          </a:bodyPr>
          <a:lstStyle/>
          <a:p>
            <a:r>
              <a:rPr lang="en-GB" err="1"/>
              <a:t>Unproctored</a:t>
            </a:r>
            <a:r>
              <a:rPr lang="en-GB"/>
              <a:t> Item-banked Profile Example</a:t>
            </a:r>
          </a:p>
        </p:txBody>
      </p:sp>
      <p:pic>
        <p:nvPicPr>
          <p:cNvPr id="4" name="Content Placeholder 3" descr="A screenshot of a computer screen&#10;&#10;Description automatically generated">
            <a:extLst>
              <a:ext uri="{FF2B5EF4-FFF2-40B4-BE49-F238E27FC236}">
                <a16:creationId xmlns:a16="http://schemas.microsoft.com/office/drawing/2014/main" id="{EC8695A8-4654-0D81-7041-C70D98E1DE59}"/>
              </a:ext>
            </a:extLst>
          </p:cNvPr>
          <p:cNvPicPr>
            <a:picLocks noGrp="1" noChangeAspect="1"/>
          </p:cNvPicPr>
          <p:nvPr>
            <p:ph sz="quarter" idx="13"/>
          </p:nvPr>
        </p:nvPicPr>
        <p:blipFill>
          <a:blip r:embed="rId4"/>
          <a:stretch>
            <a:fillRect/>
          </a:stretch>
        </p:blipFill>
        <p:spPr>
          <a:xfrm>
            <a:off x="3630345" y="1363311"/>
            <a:ext cx="4926003" cy="5163888"/>
          </a:xfrm>
        </p:spPr>
      </p:pic>
    </p:spTree>
    <p:extLst>
      <p:ext uri="{BB962C8B-B14F-4D97-AF65-F5344CB8AC3E}">
        <p14:creationId xmlns:p14="http://schemas.microsoft.com/office/powerpoint/2010/main" val="634042174"/>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2D43AA1-DF89-0762-D8D0-FCF3CE20026F}"/>
              </a:ext>
            </a:extLst>
          </p:cNvPr>
          <p:cNvSpPr/>
          <p:nvPr/>
        </p:nvSpPr>
        <p:spPr>
          <a:xfrm>
            <a:off x="450436" y="1472339"/>
            <a:ext cx="2234124" cy="207393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4A9E466F-8301-2B16-B676-A7564E8BDE2B}"/>
              </a:ext>
            </a:extLst>
          </p:cNvPr>
          <p:cNvSpPr>
            <a:spLocks noGrp="1"/>
          </p:cNvSpPr>
          <p:nvPr>
            <p:ph type="title"/>
          </p:nvPr>
        </p:nvSpPr>
        <p:spPr/>
        <p:txBody>
          <a:bodyPr/>
          <a:lstStyle/>
          <a:p>
            <a:r>
              <a:rPr lang="en-GB"/>
              <a:t>Feedback process</a:t>
            </a:r>
          </a:p>
        </p:txBody>
      </p:sp>
      <p:sp>
        <p:nvSpPr>
          <p:cNvPr id="10" name="TextBox 9">
            <a:extLst>
              <a:ext uri="{FF2B5EF4-FFF2-40B4-BE49-F238E27FC236}">
                <a16:creationId xmlns:a16="http://schemas.microsoft.com/office/drawing/2014/main" id="{D542F445-04C2-5C86-6DB8-F1E842856FF9}"/>
              </a:ext>
            </a:extLst>
          </p:cNvPr>
          <p:cNvSpPr txBox="1"/>
          <p:nvPr/>
        </p:nvSpPr>
        <p:spPr>
          <a:xfrm>
            <a:off x="450436" y="2117122"/>
            <a:ext cx="22066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and purpose</a:t>
            </a:r>
          </a:p>
        </p:txBody>
      </p:sp>
      <p:grpSp>
        <p:nvGrpSpPr>
          <p:cNvPr id="23" name="Group 22">
            <a:extLst>
              <a:ext uri="{FF2B5EF4-FFF2-40B4-BE49-F238E27FC236}">
                <a16:creationId xmlns:a16="http://schemas.microsoft.com/office/drawing/2014/main" id="{62AC6216-0231-C6E9-DF33-0E9512052A82}"/>
              </a:ext>
            </a:extLst>
          </p:cNvPr>
          <p:cNvGrpSpPr/>
          <p:nvPr/>
        </p:nvGrpSpPr>
        <p:grpSpPr>
          <a:xfrm>
            <a:off x="2854972" y="1472339"/>
            <a:ext cx="2600317" cy="2073934"/>
            <a:chOff x="2854972" y="1472339"/>
            <a:chExt cx="2600317" cy="2073934"/>
          </a:xfrm>
        </p:grpSpPr>
        <p:sp>
          <p:nvSpPr>
            <p:cNvPr id="11" name="Freeform: Shape 10">
              <a:extLst>
                <a:ext uri="{FF2B5EF4-FFF2-40B4-BE49-F238E27FC236}">
                  <a16:creationId xmlns:a16="http://schemas.microsoft.com/office/drawing/2014/main" id="{FD88090A-A86B-3D42-0BEC-5CD138F735E2}"/>
                </a:ext>
              </a:extLst>
            </p:cNvPr>
            <p:cNvSpPr/>
            <p:nvPr/>
          </p:nvSpPr>
          <p:spPr>
            <a:xfrm rot="16200000" flipH="1" flipV="1">
              <a:off x="2770522" y="2415710"/>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AF6A0124-0B81-4388-FB2D-A2BEED0E92CF}"/>
                </a:ext>
              </a:extLst>
            </p:cNvPr>
            <p:cNvSpPr/>
            <p:nvPr/>
          </p:nvSpPr>
          <p:spPr>
            <a:xfrm>
              <a:off x="3248660" y="1472339"/>
              <a:ext cx="2206629" cy="2073934"/>
            </a:xfrm>
            <a:prstGeom prst="roundRect">
              <a:avLst>
                <a:gd name="adj" fmla="val 8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8536751B-872A-FEE6-8FA3-7F8529D07739}"/>
                </a:ext>
              </a:extLst>
            </p:cNvPr>
            <p:cNvSpPr txBox="1"/>
            <p:nvPr/>
          </p:nvSpPr>
          <p:spPr>
            <a:xfrm>
              <a:off x="3377183" y="2001629"/>
              <a:ext cx="189998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42424"/>
                  </a:solidFill>
                  <a:effectLst/>
                  <a:uLnTx/>
                  <a:uFillTx/>
                  <a:latin typeface="Segoe UI"/>
                  <a:ea typeface="+mn-ea"/>
                  <a:cs typeface="+mn-cs"/>
                </a:rPr>
                <a:t>Summary of tests used and comparison group</a:t>
              </a:r>
            </a:p>
          </p:txBody>
        </p:sp>
      </p:grpSp>
      <p:grpSp>
        <p:nvGrpSpPr>
          <p:cNvPr id="35" name="Group 34">
            <a:extLst>
              <a:ext uri="{FF2B5EF4-FFF2-40B4-BE49-F238E27FC236}">
                <a16:creationId xmlns:a16="http://schemas.microsoft.com/office/drawing/2014/main" id="{85495644-0546-43E6-423C-852E12C4577F}"/>
              </a:ext>
            </a:extLst>
          </p:cNvPr>
          <p:cNvGrpSpPr/>
          <p:nvPr/>
        </p:nvGrpSpPr>
        <p:grpSpPr>
          <a:xfrm>
            <a:off x="5647604" y="1472339"/>
            <a:ext cx="2578414" cy="2073934"/>
            <a:chOff x="5647604" y="1472339"/>
            <a:chExt cx="2578414" cy="2073934"/>
          </a:xfrm>
        </p:grpSpPr>
        <p:sp>
          <p:nvSpPr>
            <p:cNvPr id="27" name="Rectangle: Rounded Corners 26">
              <a:extLst>
                <a:ext uri="{FF2B5EF4-FFF2-40B4-BE49-F238E27FC236}">
                  <a16:creationId xmlns:a16="http://schemas.microsoft.com/office/drawing/2014/main" id="{F8400087-5888-E369-7DC7-83145E01D1AF}"/>
                </a:ext>
              </a:extLst>
            </p:cNvPr>
            <p:cNvSpPr/>
            <p:nvPr/>
          </p:nvSpPr>
          <p:spPr>
            <a:xfrm>
              <a:off x="6019389" y="1472339"/>
              <a:ext cx="2206629" cy="2073934"/>
            </a:xfrm>
            <a:prstGeom prst="roundRect">
              <a:avLst>
                <a:gd name="adj" fmla="val 8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1E7621FE-3094-E504-76F1-A57B0CD74944}"/>
                </a:ext>
              </a:extLst>
            </p:cNvPr>
            <p:cNvSpPr/>
            <p:nvPr/>
          </p:nvSpPr>
          <p:spPr>
            <a:xfrm rot="16200000" flipH="1" flipV="1">
              <a:off x="5563154" y="2415711"/>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8" name="TextBox 17">
              <a:extLst>
                <a:ext uri="{FF2B5EF4-FFF2-40B4-BE49-F238E27FC236}">
                  <a16:creationId xmlns:a16="http://schemas.microsoft.com/office/drawing/2014/main" id="{ED458075-5E10-59B5-4A8C-8E0D4CA16E15}"/>
                </a:ext>
              </a:extLst>
            </p:cNvPr>
            <p:cNvSpPr txBox="1"/>
            <p:nvPr/>
          </p:nvSpPr>
          <p:spPr>
            <a:xfrm>
              <a:off x="6166731" y="2342106"/>
              <a:ext cx="18999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42424"/>
                  </a:solidFill>
                  <a:effectLst/>
                  <a:uLnTx/>
                  <a:uFillTx/>
                  <a:latin typeface="Segoe UI"/>
                  <a:ea typeface="+mn-ea"/>
                  <a:cs typeface="+mn-cs"/>
                </a:rPr>
                <a:t>Background</a:t>
              </a:r>
            </a:p>
          </p:txBody>
        </p:sp>
      </p:grpSp>
      <p:grpSp>
        <p:nvGrpSpPr>
          <p:cNvPr id="36" name="Group 35">
            <a:extLst>
              <a:ext uri="{FF2B5EF4-FFF2-40B4-BE49-F238E27FC236}">
                <a16:creationId xmlns:a16="http://schemas.microsoft.com/office/drawing/2014/main" id="{FC4A5BE1-3DB8-6B13-2B1E-C535BC5BF48B}"/>
              </a:ext>
            </a:extLst>
          </p:cNvPr>
          <p:cNvGrpSpPr/>
          <p:nvPr/>
        </p:nvGrpSpPr>
        <p:grpSpPr>
          <a:xfrm>
            <a:off x="8419878" y="1472339"/>
            <a:ext cx="2576869" cy="2073934"/>
            <a:chOff x="8419878" y="1472339"/>
            <a:chExt cx="2576869" cy="2073934"/>
          </a:xfrm>
        </p:grpSpPr>
        <p:sp>
          <p:nvSpPr>
            <p:cNvPr id="30" name="Rectangle: Rounded Corners 29">
              <a:extLst>
                <a:ext uri="{FF2B5EF4-FFF2-40B4-BE49-F238E27FC236}">
                  <a16:creationId xmlns:a16="http://schemas.microsoft.com/office/drawing/2014/main" id="{4AB39D23-927D-7949-33BA-EFD5C7CFBB45}"/>
                </a:ext>
              </a:extLst>
            </p:cNvPr>
            <p:cNvSpPr/>
            <p:nvPr/>
          </p:nvSpPr>
          <p:spPr>
            <a:xfrm>
              <a:off x="8790118" y="1472339"/>
              <a:ext cx="2206629" cy="2073934"/>
            </a:xfrm>
            <a:prstGeom prst="roundRect">
              <a:avLst>
                <a:gd name="adj" fmla="val 8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81BAD185-EF87-DA64-B08D-C6042542F182}"/>
                </a:ext>
              </a:extLst>
            </p:cNvPr>
            <p:cNvSpPr/>
            <p:nvPr/>
          </p:nvSpPr>
          <p:spPr>
            <a:xfrm rot="16200000" flipH="1" flipV="1">
              <a:off x="8335428" y="2415712"/>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AE54A25-0C77-D136-2872-2A8DAE849399}"/>
                </a:ext>
              </a:extLst>
            </p:cNvPr>
            <p:cNvSpPr txBox="1"/>
            <p:nvPr/>
          </p:nvSpPr>
          <p:spPr>
            <a:xfrm>
              <a:off x="8956279" y="2216918"/>
              <a:ext cx="1899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42424"/>
                  </a:solidFill>
                  <a:effectLst/>
                  <a:uLnTx/>
                  <a:uFillTx/>
                  <a:latin typeface="Segoe UI"/>
                  <a:ea typeface="+mn-ea"/>
                  <a:cs typeface="+mn-cs"/>
                </a:rPr>
                <a:t>Encourage self assessment</a:t>
              </a:r>
            </a:p>
          </p:txBody>
        </p:sp>
      </p:grpSp>
      <p:grpSp>
        <p:nvGrpSpPr>
          <p:cNvPr id="38" name="Group 37">
            <a:extLst>
              <a:ext uri="{FF2B5EF4-FFF2-40B4-BE49-F238E27FC236}">
                <a16:creationId xmlns:a16="http://schemas.microsoft.com/office/drawing/2014/main" id="{F1A5C7FA-AD1D-615B-F003-B2A91E3402FB}"/>
              </a:ext>
            </a:extLst>
          </p:cNvPr>
          <p:cNvGrpSpPr/>
          <p:nvPr/>
        </p:nvGrpSpPr>
        <p:grpSpPr>
          <a:xfrm>
            <a:off x="6013411" y="4055003"/>
            <a:ext cx="2606364" cy="2073934"/>
            <a:chOff x="6013411" y="4055003"/>
            <a:chExt cx="2606364" cy="2073934"/>
          </a:xfrm>
        </p:grpSpPr>
        <p:sp>
          <p:nvSpPr>
            <p:cNvPr id="5" name="Rectangle: Rounded Corners 4">
              <a:extLst>
                <a:ext uri="{FF2B5EF4-FFF2-40B4-BE49-F238E27FC236}">
                  <a16:creationId xmlns:a16="http://schemas.microsoft.com/office/drawing/2014/main" id="{68B495EC-311F-DF37-6D0F-5CB0DE4C6A41}"/>
                </a:ext>
              </a:extLst>
            </p:cNvPr>
            <p:cNvSpPr/>
            <p:nvPr/>
          </p:nvSpPr>
          <p:spPr>
            <a:xfrm>
              <a:off x="6013411" y="4055003"/>
              <a:ext cx="2206629" cy="2073934"/>
            </a:xfrm>
            <a:prstGeom prst="roundRect">
              <a:avLst>
                <a:gd name="adj" fmla="val 8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0ED0D6C0-E601-7BA2-47C8-6D8ED6F3EBD8}"/>
                </a:ext>
              </a:extLst>
            </p:cNvPr>
            <p:cNvSpPr/>
            <p:nvPr/>
          </p:nvSpPr>
          <p:spPr>
            <a:xfrm rot="5400000" flipH="1" flipV="1">
              <a:off x="8286268" y="4965495"/>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0" name="TextBox 19">
              <a:extLst>
                <a:ext uri="{FF2B5EF4-FFF2-40B4-BE49-F238E27FC236}">
                  <a16:creationId xmlns:a16="http://schemas.microsoft.com/office/drawing/2014/main" id="{9D022E8F-1C2A-4447-234B-56707268C041}"/>
                </a:ext>
              </a:extLst>
            </p:cNvPr>
            <p:cNvSpPr txBox="1"/>
            <p:nvPr/>
          </p:nvSpPr>
          <p:spPr>
            <a:xfrm>
              <a:off x="6166731" y="4797633"/>
              <a:ext cx="1899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42424"/>
                  </a:solidFill>
                  <a:effectLst/>
                  <a:uLnTx/>
                  <a:uFillTx/>
                  <a:latin typeface="Segoe UI"/>
                  <a:ea typeface="+mn-ea"/>
                  <a:cs typeface="+mn-cs"/>
                </a:rPr>
                <a:t>Review pace and sub-scores</a:t>
              </a:r>
            </a:p>
          </p:txBody>
        </p:sp>
      </p:grpSp>
      <p:grpSp>
        <p:nvGrpSpPr>
          <p:cNvPr id="37" name="Group 36">
            <a:extLst>
              <a:ext uri="{FF2B5EF4-FFF2-40B4-BE49-F238E27FC236}">
                <a16:creationId xmlns:a16="http://schemas.microsoft.com/office/drawing/2014/main" id="{8766DE1E-DCB7-BB7D-B893-B05ACBFCB5CC}"/>
              </a:ext>
            </a:extLst>
          </p:cNvPr>
          <p:cNvGrpSpPr/>
          <p:nvPr/>
        </p:nvGrpSpPr>
        <p:grpSpPr>
          <a:xfrm>
            <a:off x="8790118" y="3684949"/>
            <a:ext cx="2206629" cy="2443988"/>
            <a:chOff x="8790118" y="3684949"/>
            <a:chExt cx="2206629" cy="2443988"/>
          </a:xfrm>
        </p:grpSpPr>
        <p:sp>
          <p:nvSpPr>
            <p:cNvPr id="33" name="Rectangle: Rounded Corners 32">
              <a:extLst>
                <a:ext uri="{FF2B5EF4-FFF2-40B4-BE49-F238E27FC236}">
                  <a16:creationId xmlns:a16="http://schemas.microsoft.com/office/drawing/2014/main" id="{F3C74462-D05C-6821-1FF5-68FE663DFE40}"/>
                </a:ext>
              </a:extLst>
            </p:cNvPr>
            <p:cNvSpPr/>
            <p:nvPr/>
          </p:nvSpPr>
          <p:spPr>
            <a:xfrm>
              <a:off x="8790118" y="4055003"/>
              <a:ext cx="2206629" cy="2073934"/>
            </a:xfrm>
            <a:prstGeom prst="roundRect">
              <a:avLst>
                <a:gd name="adj" fmla="val 8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5892A5DD-2FF7-5611-298B-7AD976AE5E58}"/>
                </a:ext>
              </a:extLst>
            </p:cNvPr>
            <p:cNvSpPr/>
            <p:nvPr/>
          </p:nvSpPr>
          <p:spPr>
            <a:xfrm flipH="1" flipV="1">
              <a:off x="9684453" y="3684949"/>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1" name="TextBox 20">
              <a:extLst>
                <a:ext uri="{FF2B5EF4-FFF2-40B4-BE49-F238E27FC236}">
                  <a16:creationId xmlns:a16="http://schemas.microsoft.com/office/drawing/2014/main" id="{353696D9-FD87-8353-78EF-3D241F7D0E17}"/>
                </a:ext>
              </a:extLst>
            </p:cNvPr>
            <p:cNvSpPr txBox="1"/>
            <p:nvPr/>
          </p:nvSpPr>
          <p:spPr>
            <a:xfrm>
              <a:off x="8956279" y="4797633"/>
              <a:ext cx="1899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42424"/>
                  </a:solidFill>
                  <a:effectLst/>
                  <a:uLnTx/>
                  <a:uFillTx/>
                  <a:latin typeface="Segoe UI"/>
                  <a:ea typeface="+mn-ea"/>
                  <a:cs typeface="+mn-cs"/>
                </a:rPr>
                <a:t>Discuss overall performance</a:t>
              </a:r>
            </a:p>
          </p:txBody>
        </p:sp>
      </p:grpSp>
      <p:grpSp>
        <p:nvGrpSpPr>
          <p:cNvPr id="39" name="Group 38">
            <a:extLst>
              <a:ext uri="{FF2B5EF4-FFF2-40B4-BE49-F238E27FC236}">
                <a16:creationId xmlns:a16="http://schemas.microsoft.com/office/drawing/2014/main" id="{971EF58B-4924-D9D4-2441-0CCD668C376A}"/>
              </a:ext>
            </a:extLst>
          </p:cNvPr>
          <p:cNvGrpSpPr/>
          <p:nvPr/>
        </p:nvGrpSpPr>
        <p:grpSpPr>
          <a:xfrm>
            <a:off x="3221165" y="4055003"/>
            <a:ext cx="2636168" cy="2073934"/>
            <a:chOff x="3221165" y="4055003"/>
            <a:chExt cx="2636168" cy="2073934"/>
          </a:xfrm>
        </p:grpSpPr>
        <p:sp>
          <p:nvSpPr>
            <p:cNvPr id="8" name="Freeform: Shape 7">
              <a:extLst>
                <a:ext uri="{FF2B5EF4-FFF2-40B4-BE49-F238E27FC236}">
                  <a16:creationId xmlns:a16="http://schemas.microsoft.com/office/drawing/2014/main" id="{E7B645B0-15AC-181B-9598-12843C22400D}"/>
                </a:ext>
              </a:extLst>
            </p:cNvPr>
            <p:cNvSpPr/>
            <p:nvPr/>
          </p:nvSpPr>
          <p:spPr>
            <a:xfrm>
              <a:off x="3221165" y="4055003"/>
              <a:ext cx="2234124" cy="2073934"/>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1AB64500-A7AD-258F-8B82-D7F496458733}"/>
                </a:ext>
              </a:extLst>
            </p:cNvPr>
            <p:cNvSpPr/>
            <p:nvPr/>
          </p:nvSpPr>
          <p:spPr>
            <a:xfrm rot="5400000" flipH="1" flipV="1">
              <a:off x="5523826" y="4965494"/>
              <a:ext cx="417958" cy="249057"/>
            </a:xfrm>
            <a:custGeom>
              <a:avLst/>
              <a:gdLst>
                <a:gd name="connsiteX0" fmla="*/ 5282 w 527398"/>
                <a:gd name="connsiteY0" fmla="*/ 246180 h 275933"/>
                <a:gd name="connsiteX1" fmla="*/ 251464 w 527398"/>
                <a:gd name="connsiteY1" fmla="*/ 0 h 275933"/>
                <a:gd name="connsiteX2" fmla="*/ 527398 w 527398"/>
                <a:gd name="connsiteY2" fmla="*/ 275933 h 275933"/>
                <a:gd name="connsiteX3" fmla="*/ 17917 w 527398"/>
                <a:gd name="connsiteY3" fmla="*/ 275933 h 275933"/>
                <a:gd name="connsiteX4" fmla="*/ 2022 w 527398"/>
                <a:gd name="connsiteY4" fmla="*/ 266151 h 275933"/>
                <a:gd name="connsiteX5" fmla="*/ 5282 w 527398"/>
                <a:gd name="connsiteY5" fmla="*/ 246180 h 2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98" h="275933">
                  <a:moveTo>
                    <a:pt x="5282" y="246180"/>
                  </a:moveTo>
                  <a:lnTo>
                    <a:pt x="251464" y="0"/>
                  </a:lnTo>
                  <a:lnTo>
                    <a:pt x="527398" y="275933"/>
                  </a:lnTo>
                  <a:lnTo>
                    <a:pt x="17917" y="275933"/>
                  </a:lnTo>
                  <a:cubicBezTo>
                    <a:pt x="10581" y="275933"/>
                    <a:pt x="4875" y="271858"/>
                    <a:pt x="2022" y="266151"/>
                  </a:cubicBezTo>
                  <a:cubicBezTo>
                    <a:pt x="-1239" y="260038"/>
                    <a:pt x="-831" y="251886"/>
                    <a:pt x="5282" y="246180"/>
                  </a:cubicBezTo>
                  <a:close/>
                </a:path>
              </a:pathLst>
            </a:custGeom>
            <a:solidFill>
              <a:schemeClr val="accent2"/>
            </a:solidFill>
            <a:ln w="40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22" name="TextBox 21">
              <a:extLst>
                <a:ext uri="{FF2B5EF4-FFF2-40B4-BE49-F238E27FC236}">
                  <a16:creationId xmlns:a16="http://schemas.microsoft.com/office/drawing/2014/main" id="{2157BDCF-C542-8FDD-308B-0A85F38F4119}"/>
                </a:ext>
              </a:extLst>
            </p:cNvPr>
            <p:cNvSpPr txBox="1"/>
            <p:nvPr/>
          </p:nvSpPr>
          <p:spPr>
            <a:xfrm>
              <a:off x="3223861" y="4766856"/>
              <a:ext cx="22066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Summary and review</a:t>
              </a:r>
            </a:p>
          </p:txBody>
        </p:sp>
      </p:grpSp>
    </p:spTree>
    <p:extLst>
      <p:ext uri="{BB962C8B-B14F-4D97-AF65-F5344CB8AC3E}">
        <p14:creationId xmlns:p14="http://schemas.microsoft.com/office/powerpoint/2010/main" val="218652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righ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righ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D715-4C98-6977-A7F9-A2238DAAF9CF}"/>
              </a:ext>
            </a:extLst>
          </p:cNvPr>
          <p:cNvSpPr>
            <a:spLocks noGrp="1"/>
          </p:cNvSpPr>
          <p:nvPr>
            <p:ph type="title"/>
          </p:nvPr>
        </p:nvSpPr>
        <p:spPr/>
        <p:txBody>
          <a:bodyPr/>
          <a:lstStyle/>
          <a:p>
            <a:r>
              <a:rPr lang="en-GB"/>
              <a:t>Sample Report</a:t>
            </a:r>
          </a:p>
        </p:txBody>
      </p:sp>
      <p:sp>
        <p:nvSpPr>
          <p:cNvPr id="5" name="Rectangle 4">
            <a:extLst>
              <a:ext uri="{FF2B5EF4-FFF2-40B4-BE49-F238E27FC236}">
                <a16:creationId xmlns:a16="http://schemas.microsoft.com/office/drawing/2014/main" id="{4961EB27-F639-3252-BD87-EDACA2100178}"/>
              </a:ext>
            </a:extLst>
          </p:cNvPr>
          <p:cNvSpPr/>
          <p:nvPr/>
        </p:nvSpPr>
        <p:spPr>
          <a:xfrm>
            <a:off x="4404852" y="1524000"/>
            <a:ext cx="1199535" cy="353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21CD6E59-9816-BF47-92EE-222A46FA1566}"/>
              </a:ext>
            </a:extLst>
          </p:cNvPr>
          <p:cNvSpPr/>
          <p:nvPr/>
        </p:nvSpPr>
        <p:spPr>
          <a:xfrm>
            <a:off x="8809703" y="1350069"/>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road with wind turbines in the distance&#10;&#10;Description automatically generated">
            <a:extLst>
              <a:ext uri="{FF2B5EF4-FFF2-40B4-BE49-F238E27FC236}">
                <a16:creationId xmlns:a16="http://schemas.microsoft.com/office/drawing/2014/main" id="{92185BFB-68BB-4733-8C91-50CB4475D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731" y="1350069"/>
            <a:ext cx="3567506" cy="5040000"/>
          </a:xfrm>
          <a:prstGeom prst="rect">
            <a:avLst/>
          </a:prstGeom>
          <a:ln>
            <a:solidFill>
              <a:schemeClr val="tx1"/>
            </a:solidFill>
          </a:ln>
        </p:spPr>
      </p:pic>
      <p:pic>
        <p:nvPicPr>
          <p:cNvPr id="11" name="Picture 10" descr="A close-up of a report&#10;&#10;Description automatically generated">
            <a:extLst>
              <a:ext uri="{FF2B5EF4-FFF2-40B4-BE49-F238E27FC236}">
                <a16:creationId xmlns:a16="http://schemas.microsoft.com/office/drawing/2014/main" id="{DBB6DA22-C54B-D10B-4DE1-FE7A5F480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725" y="1350069"/>
            <a:ext cx="3563985" cy="5040000"/>
          </a:xfrm>
          <a:prstGeom prst="rect">
            <a:avLst/>
          </a:prstGeom>
          <a:ln>
            <a:solidFill>
              <a:schemeClr val="tx1"/>
            </a:solidFill>
          </a:ln>
        </p:spPr>
      </p:pic>
      <p:sp>
        <p:nvSpPr>
          <p:cNvPr id="12" name="Rectangle 11">
            <a:extLst>
              <a:ext uri="{FF2B5EF4-FFF2-40B4-BE49-F238E27FC236}">
                <a16:creationId xmlns:a16="http://schemas.microsoft.com/office/drawing/2014/main" id="{FFCEDAA4-CC6F-E06F-761B-F9CFD2B8B417}"/>
              </a:ext>
            </a:extLst>
          </p:cNvPr>
          <p:cNvSpPr/>
          <p:nvPr/>
        </p:nvSpPr>
        <p:spPr>
          <a:xfrm>
            <a:off x="6889724" y="6105953"/>
            <a:ext cx="3198534"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6220989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Placeholder 93">
            <a:extLst>
              <a:ext uri="{FF2B5EF4-FFF2-40B4-BE49-F238E27FC236}">
                <a16:creationId xmlns:a16="http://schemas.microsoft.com/office/drawing/2014/main" id="{E64813B0-E242-DA77-3497-E15BFCB694BA}"/>
              </a:ext>
            </a:extLst>
          </p:cNvPr>
          <p:cNvSpPr>
            <a:spLocks noGrp="1"/>
          </p:cNvSpPr>
          <p:nvPr>
            <p:ph type="body" sz="quarter" idx="22"/>
          </p:nvPr>
        </p:nvSpPr>
        <p:spPr>
          <a:xfrm>
            <a:off x="1031875" y="1020948"/>
            <a:ext cx="1443038" cy="515937"/>
          </a:xfrm>
        </p:spPr>
        <p:txBody>
          <a:bodyPr/>
          <a:lstStyle/>
          <a:p>
            <a:r>
              <a:rPr lang="en-GB"/>
              <a:t>01</a:t>
            </a:r>
          </a:p>
        </p:txBody>
      </p:sp>
      <p:sp>
        <p:nvSpPr>
          <p:cNvPr id="95" name="Text Placeholder 94">
            <a:extLst>
              <a:ext uri="{FF2B5EF4-FFF2-40B4-BE49-F238E27FC236}">
                <a16:creationId xmlns:a16="http://schemas.microsoft.com/office/drawing/2014/main" id="{CED61CCB-B95F-EA84-F54D-8C11AB3CAF30}"/>
              </a:ext>
            </a:extLst>
          </p:cNvPr>
          <p:cNvSpPr>
            <a:spLocks noGrp="1"/>
          </p:cNvSpPr>
          <p:nvPr>
            <p:ph type="body" sz="quarter" idx="24"/>
          </p:nvPr>
        </p:nvSpPr>
        <p:spPr>
          <a:xfrm>
            <a:off x="1031875" y="1536885"/>
            <a:ext cx="2947988" cy="929428"/>
          </a:xfrm>
        </p:spPr>
        <p:txBody>
          <a:bodyPr/>
          <a:lstStyle/>
          <a:p>
            <a:r>
              <a:rPr lang="en-GB"/>
              <a:t>Introduction to testing</a:t>
            </a:r>
          </a:p>
        </p:txBody>
      </p:sp>
      <p:cxnSp>
        <p:nvCxnSpPr>
          <p:cNvPr id="97" name="Straight Connector 96">
            <a:extLst>
              <a:ext uri="{FF2B5EF4-FFF2-40B4-BE49-F238E27FC236}">
                <a16:creationId xmlns:a16="http://schemas.microsoft.com/office/drawing/2014/main" id="{D10B1A75-6E34-E179-83BA-A283A5E346C6}"/>
              </a:ext>
            </a:extLst>
          </p:cNvPr>
          <p:cNvCxnSpPr/>
          <p:nvPr/>
        </p:nvCxnSpPr>
        <p:spPr>
          <a:xfrm>
            <a:off x="1031875"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8" name="Text Placeholder 93">
            <a:extLst>
              <a:ext uri="{FF2B5EF4-FFF2-40B4-BE49-F238E27FC236}">
                <a16:creationId xmlns:a16="http://schemas.microsoft.com/office/drawing/2014/main" id="{6E472F7E-6674-693F-5387-E934E49FA392}"/>
              </a:ext>
            </a:extLst>
          </p:cNvPr>
          <p:cNvSpPr txBox="1">
            <a:spLocks/>
          </p:cNvSpPr>
          <p:nvPr/>
        </p:nvSpPr>
        <p:spPr>
          <a:xfrm>
            <a:off x="4652962"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
        <p:nvSpPr>
          <p:cNvPr id="99" name="Text Placeholder 94">
            <a:extLst>
              <a:ext uri="{FF2B5EF4-FFF2-40B4-BE49-F238E27FC236}">
                <a16:creationId xmlns:a16="http://schemas.microsoft.com/office/drawing/2014/main" id="{0BADFB0F-ED26-4389-1AB8-755578C52D41}"/>
              </a:ext>
            </a:extLst>
          </p:cNvPr>
          <p:cNvSpPr txBox="1">
            <a:spLocks/>
          </p:cNvSpPr>
          <p:nvPr/>
        </p:nvSpPr>
        <p:spPr>
          <a:xfrm>
            <a:off x="4652962" y="153688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Job Analysis</a:t>
            </a:r>
          </a:p>
        </p:txBody>
      </p:sp>
      <p:cxnSp>
        <p:nvCxnSpPr>
          <p:cNvPr id="100" name="Straight Connector 99">
            <a:extLst>
              <a:ext uri="{FF2B5EF4-FFF2-40B4-BE49-F238E27FC236}">
                <a16:creationId xmlns:a16="http://schemas.microsoft.com/office/drawing/2014/main" id="{78739219-C13C-94F4-920D-1BAA9D31829F}"/>
              </a:ext>
            </a:extLst>
          </p:cNvPr>
          <p:cNvCxnSpPr/>
          <p:nvPr/>
        </p:nvCxnSpPr>
        <p:spPr>
          <a:xfrm>
            <a:off x="4652962"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 Placeholder 93">
            <a:extLst>
              <a:ext uri="{FF2B5EF4-FFF2-40B4-BE49-F238E27FC236}">
                <a16:creationId xmlns:a16="http://schemas.microsoft.com/office/drawing/2014/main" id="{14FCFBAD-F8D5-05B8-1F10-13C18848BC50}"/>
              </a:ext>
            </a:extLst>
          </p:cNvPr>
          <p:cNvSpPr txBox="1">
            <a:spLocks/>
          </p:cNvSpPr>
          <p:nvPr/>
        </p:nvSpPr>
        <p:spPr>
          <a:xfrm>
            <a:off x="8274049" y="102094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03</a:t>
            </a:r>
          </a:p>
        </p:txBody>
      </p:sp>
      <p:sp>
        <p:nvSpPr>
          <p:cNvPr id="102" name="Text Placeholder 94">
            <a:extLst>
              <a:ext uri="{FF2B5EF4-FFF2-40B4-BE49-F238E27FC236}">
                <a16:creationId xmlns:a16="http://schemas.microsoft.com/office/drawing/2014/main" id="{6539DCE1-5889-5C28-43F4-E28517CC0BBC}"/>
              </a:ext>
            </a:extLst>
          </p:cNvPr>
          <p:cNvSpPr txBox="1">
            <a:spLocks/>
          </p:cNvSpPr>
          <p:nvPr/>
        </p:nvSpPr>
        <p:spPr>
          <a:xfrm>
            <a:off x="8274049" y="1624530"/>
            <a:ext cx="2947988" cy="713945"/>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Assessment Choice and Administration</a:t>
            </a:r>
          </a:p>
        </p:txBody>
      </p:sp>
      <p:cxnSp>
        <p:nvCxnSpPr>
          <p:cNvPr id="103" name="Straight Connector 102">
            <a:extLst>
              <a:ext uri="{FF2B5EF4-FFF2-40B4-BE49-F238E27FC236}">
                <a16:creationId xmlns:a16="http://schemas.microsoft.com/office/drawing/2014/main" id="{7F7B77C3-67CC-5FBA-CA86-C5B52F98D2FB}"/>
              </a:ext>
            </a:extLst>
          </p:cNvPr>
          <p:cNvCxnSpPr/>
          <p:nvPr/>
        </p:nvCxnSpPr>
        <p:spPr>
          <a:xfrm>
            <a:off x="8274049" y="153688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2" name="Text Placeholder 93">
            <a:extLst>
              <a:ext uri="{FF2B5EF4-FFF2-40B4-BE49-F238E27FC236}">
                <a16:creationId xmlns:a16="http://schemas.microsoft.com/office/drawing/2014/main" id="{366381B8-84A4-4643-5AD3-9190D4C59FE2}"/>
              </a:ext>
            </a:extLst>
          </p:cNvPr>
          <p:cNvSpPr txBox="1">
            <a:spLocks/>
          </p:cNvSpPr>
          <p:nvPr/>
        </p:nvSpPr>
        <p:spPr>
          <a:xfrm>
            <a:off x="1031875"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04</a:t>
            </a:r>
          </a:p>
        </p:txBody>
      </p:sp>
      <p:sp>
        <p:nvSpPr>
          <p:cNvPr id="123" name="Text Placeholder 94">
            <a:extLst>
              <a:ext uri="{FF2B5EF4-FFF2-40B4-BE49-F238E27FC236}">
                <a16:creationId xmlns:a16="http://schemas.microsoft.com/office/drawing/2014/main" id="{C1F29E20-E750-C7C8-9BB9-5F4DA730B497}"/>
              </a:ext>
            </a:extLst>
          </p:cNvPr>
          <p:cNvSpPr txBox="1">
            <a:spLocks/>
          </p:cNvSpPr>
          <p:nvPr/>
        </p:nvSpPr>
        <p:spPr>
          <a:xfrm>
            <a:off x="1031875"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Test Scores</a:t>
            </a:r>
          </a:p>
        </p:txBody>
      </p:sp>
      <p:cxnSp>
        <p:nvCxnSpPr>
          <p:cNvPr id="124" name="Straight Connector 123">
            <a:extLst>
              <a:ext uri="{FF2B5EF4-FFF2-40B4-BE49-F238E27FC236}">
                <a16:creationId xmlns:a16="http://schemas.microsoft.com/office/drawing/2014/main" id="{C059809D-C6D9-C5FD-1676-05842C7032F4}"/>
              </a:ext>
            </a:extLst>
          </p:cNvPr>
          <p:cNvCxnSpPr/>
          <p:nvPr/>
        </p:nvCxnSpPr>
        <p:spPr>
          <a:xfrm>
            <a:off x="1031875"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Text Placeholder 93">
            <a:extLst>
              <a:ext uri="{FF2B5EF4-FFF2-40B4-BE49-F238E27FC236}">
                <a16:creationId xmlns:a16="http://schemas.microsoft.com/office/drawing/2014/main" id="{2D53B603-9F15-5C90-3298-F9499A9A36B0}"/>
              </a:ext>
            </a:extLst>
          </p:cNvPr>
          <p:cNvSpPr txBox="1">
            <a:spLocks/>
          </p:cNvSpPr>
          <p:nvPr/>
        </p:nvSpPr>
        <p:spPr>
          <a:xfrm>
            <a:off x="4652962"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p>
        </p:txBody>
      </p:sp>
      <p:sp>
        <p:nvSpPr>
          <p:cNvPr id="126" name="Text Placeholder 94">
            <a:extLst>
              <a:ext uri="{FF2B5EF4-FFF2-40B4-BE49-F238E27FC236}">
                <a16:creationId xmlns:a16="http://schemas.microsoft.com/office/drawing/2014/main" id="{3B4EA9EA-6BAC-746C-2EBC-1A3200C750D2}"/>
              </a:ext>
            </a:extLst>
          </p:cNvPr>
          <p:cNvSpPr txBox="1">
            <a:spLocks/>
          </p:cNvSpPr>
          <p:nvPr/>
        </p:nvSpPr>
        <p:spPr>
          <a:xfrm>
            <a:off x="4652962"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Test Feedback</a:t>
            </a:r>
          </a:p>
        </p:txBody>
      </p:sp>
      <p:cxnSp>
        <p:nvCxnSpPr>
          <p:cNvPr id="127" name="Straight Connector 126">
            <a:extLst>
              <a:ext uri="{FF2B5EF4-FFF2-40B4-BE49-F238E27FC236}">
                <a16:creationId xmlns:a16="http://schemas.microsoft.com/office/drawing/2014/main" id="{3073AC5F-C433-C077-4F11-8C316020BC2A}"/>
              </a:ext>
            </a:extLst>
          </p:cNvPr>
          <p:cNvCxnSpPr/>
          <p:nvPr/>
        </p:nvCxnSpPr>
        <p:spPr>
          <a:xfrm>
            <a:off x="4652962"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8" name="Text Placeholder 93">
            <a:extLst>
              <a:ext uri="{FF2B5EF4-FFF2-40B4-BE49-F238E27FC236}">
                <a16:creationId xmlns:a16="http://schemas.microsoft.com/office/drawing/2014/main" id="{09F5BEC2-9A3A-FD0D-4141-C6CEE929018B}"/>
              </a:ext>
            </a:extLst>
          </p:cNvPr>
          <p:cNvSpPr txBox="1">
            <a:spLocks/>
          </p:cNvSpPr>
          <p:nvPr/>
        </p:nvSpPr>
        <p:spPr>
          <a:xfrm>
            <a:off x="8243093" y="2466313"/>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06</a:t>
            </a:r>
          </a:p>
        </p:txBody>
      </p:sp>
      <p:sp>
        <p:nvSpPr>
          <p:cNvPr id="129" name="Text Placeholder 94">
            <a:extLst>
              <a:ext uri="{FF2B5EF4-FFF2-40B4-BE49-F238E27FC236}">
                <a16:creationId xmlns:a16="http://schemas.microsoft.com/office/drawing/2014/main" id="{505DB719-6655-92A8-80B0-875527234015}"/>
              </a:ext>
            </a:extLst>
          </p:cNvPr>
          <p:cNvSpPr txBox="1">
            <a:spLocks/>
          </p:cNvSpPr>
          <p:nvPr/>
        </p:nvSpPr>
        <p:spPr>
          <a:xfrm>
            <a:off x="8243093" y="2982250"/>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Best Practice &amp; Ethics</a:t>
            </a:r>
          </a:p>
        </p:txBody>
      </p:sp>
      <p:cxnSp>
        <p:nvCxnSpPr>
          <p:cNvPr id="130" name="Straight Connector 129">
            <a:extLst>
              <a:ext uri="{FF2B5EF4-FFF2-40B4-BE49-F238E27FC236}">
                <a16:creationId xmlns:a16="http://schemas.microsoft.com/office/drawing/2014/main" id="{012D8745-70E6-B092-F299-58FFECE8BCEB}"/>
              </a:ext>
            </a:extLst>
          </p:cNvPr>
          <p:cNvCxnSpPr/>
          <p:nvPr/>
        </p:nvCxnSpPr>
        <p:spPr>
          <a:xfrm>
            <a:off x="8243093" y="2982250"/>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1" name="Text Placeholder 93">
            <a:extLst>
              <a:ext uri="{FF2B5EF4-FFF2-40B4-BE49-F238E27FC236}">
                <a16:creationId xmlns:a16="http://schemas.microsoft.com/office/drawing/2014/main" id="{B93323B4-1C05-4EE0-1759-BD5F3CA6DE4B}"/>
              </a:ext>
            </a:extLst>
          </p:cNvPr>
          <p:cNvSpPr txBox="1">
            <a:spLocks/>
          </p:cNvSpPr>
          <p:nvPr/>
        </p:nvSpPr>
        <p:spPr>
          <a:xfrm>
            <a:off x="1062831" y="3911678"/>
            <a:ext cx="1443038" cy="5159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GB" sz="3200" b="1" kern="1200" dirty="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07</a:t>
            </a:r>
          </a:p>
        </p:txBody>
      </p:sp>
      <p:sp>
        <p:nvSpPr>
          <p:cNvPr id="132" name="Text Placeholder 94">
            <a:extLst>
              <a:ext uri="{FF2B5EF4-FFF2-40B4-BE49-F238E27FC236}">
                <a16:creationId xmlns:a16="http://schemas.microsoft.com/office/drawing/2014/main" id="{1B31302C-7CAC-7896-475D-FFD249A2CDFE}"/>
              </a:ext>
            </a:extLst>
          </p:cNvPr>
          <p:cNvSpPr txBox="1">
            <a:spLocks/>
          </p:cNvSpPr>
          <p:nvPr/>
        </p:nvSpPr>
        <p:spPr>
          <a:xfrm>
            <a:off x="1062831" y="4427615"/>
            <a:ext cx="2947988" cy="929428"/>
          </a:xfrm>
          <a:prstGeom prst="rect">
            <a:avLst/>
          </a:prstGeom>
          <a:ln w="19050">
            <a:noFill/>
          </a:ln>
        </p:spPr>
        <p:txBody>
          <a:bodyPr vert="horz" lIns="91440" tIns="45720" rIns="91440" bIns="45720" rtlCol="0">
            <a:normAutofit/>
          </a:bodyPr>
          <a:lstStyle>
            <a:lvl1pPr marL="0" indent="0" algn="l" defTabSz="914400" rtl="0" eaLnBrk="1" latinLnBrk="0" hangingPunct="1">
              <a:lnSpc>
                <a:spcPct val="150000"/>
              </a:lnSpc>
              <a:spcBef>
                <a:spcPts val="1200"/>
              </a:spcBef>
              <a:buClr>
                <a:schemeClr val="accent2"/>
              </a:buClr>
              <a:buFont typeface="Arial" panose="020B0604020202020204" pitchFamily="34" charset="0"/>
              <a:buNone/>
              <a:defRPr lang="en-GB" sz="1800" b="1" kern="1200" dirty="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Reliability and Validity</a:t>
            </a:r>
          </a:p>
        </p:txBody>
      </p:sp>
      <p:cxnSp>
        <p:nvCxnSpPr>
          <p:cNvPr id="133" name="Straight Connector 132">
            <a:extLst>
              <a:ext uri="{FF2B5EF4-FFF2-40B4-BE49-F238E27FC236}">
                <a16:creationId xmlns:a16="http://schemas.microsoft.com/office/drawing/2014/main" id="{37C14807-7A4D-ED37-6842-BF3CDB7658B1}"/>
              </a:ext>
            </a:extLst>
          </p:cNvPr>
          <p:cNvCxnSpPr/>
          <p:nvPr/>
        </p:nvCxnSpPr>
        <p:spPr>
          <a:xfrm>
            <a:off x="1062831" y="4427615"/>
            <a:ext cx="294798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5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2"/>
                                        </p:tgtEl>
                                        <p:attrNameLst>
                                          <p:attrName>style.visibility</p:attrName>
                                        </p:attrNameLst>
                                      </p:cBhvr>
                                      <p:to>
                                        <p:strVal val="visible"/>
                                      </p:to>
                                    </p:set>
                                    <p:animEffect transition="in" filter="fade">
                                      <p:cBhvr>
                                        <p:cTn id="29" dur="500"/>
                                        <p:tgtEl>
                                          <p:spTgt spid="122"/>
                                        </p:tgtEl>
                                      </p:cBhvr>
                                    </p:animEffect>
                                  </p:childTnLst>
                                </p:cTn>
                              </p:par>
                              <p:par>
                                <p:cTn id="30" presetID="10" presetClass="entr" presetSubtype="0" fill="hold" nodeType="with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500"/>
                                        <p:tgtEl>
                                          <p:spTgt spid="125"/>
                                        </p:tgtEl>
                                      </p:cBhvr>
                                    </p:animEffect>
                                  </p:childTnLst>
                                </p:cTn>
                              </p:par>
                              <p:par>
                                <p:cTn id="41" presetID="10"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6"/>
                                        </p:tgtEl>
                                        <p:attrNameLst>
                                          <p:attrName>style.visibility</p:attrName>
                                        </p:attrNameLst>
                                      </p:cBhvr>
                                      <p:to>
                                        <p:strVal val="visible"/>
                                      </p:to>
                                    </p:set>
                                    <p:animEffect transition="in" filter="fade">
                                      <p:cBhvr>
                                        <p:cTn id="46" dur="500"/>
                                        <p:tgtEl>
                                          <p:spTgt spid="1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10" presetClass="entr" presetSubtype="0" fill="hold" nodeType="with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fade">
                                      <p:cBhvr>
                                        <p:cTn id="54" dur="500"/>
                                        <p:tgtEl>
                                          <p:spTgt spid="1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par>
                                <p:cTn id="63" presetID="10" presetClass="entr" presetSubtype="0"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2"/>
                                        </p:tgtEl>
                                        <p:attrNameLst>
                                          <p:attrName>style.visibility</p:attrName>
                                        </p:attrNameLst>
                                      </p:cBhvr>
                                      <p:to>
                                        <p:strVal val="visible"/>
                                      </p:to>
                                    </p:set>
                                    <p:animEffect transition="in" filter="fade">
                                      <p:cBhvr>
                                        <p:cTn id="68"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1" grpId="0"/>
      <p:bldP spid="102" grpId="0"/>
      <p:bldP spid="122" grpId="0"/>
      <p:bldP spid="123" grpId="0"/>
      <p:bldP spid="125" grpId="0"/>
      <p:bldP spid="126" grpId="0"/>
      <p:bldP spid="128" grpId="0"/>
      <p:bldP spid="129" grpId="0"/>
      <p:bldP spid="131" grpId="0"/>
      <p:bldP spid="132" grpId="0"/>
    </p:bldLst>
  </p:timing>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668FBF-A021-0867-FC88-9103176DC91D}"/>
              </a:ext>
            </a:extLst>
          </p:cNvPr>
          <p:cNvSpPr/>
          <p:nvPr/>
        </p:nvSpPr>
        <p:spPr>
          <a:xfrm>
            <a:off x="8803005" y="908999"/>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FFAC063D-32B5-BC76-5574-37214148777C}"/>
              </a:ext>
            </a:extLst>
          </p:cNvPr>
          <p:cNvSpPr/>
          <p:nvPr/>
        </p:nvSpPr>
        <p:spPr>
          <a:xfrm>
            <a:off x="4713605" y="908999"/>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4323EA9E-842F-059F-582E-3BC1EEEB9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0059" y="908998"/>
            <a:ext cx="3563986" cy="5040002"/>
          </a:xfrm>
          <a:prstGeom prst="rect">
            <a:avLst/>
          </a:prstGeom>
          <a:ln>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BE78CCDA-905B-B1F3-207E-4C9BE33AD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161" y="908998"/>
            <a:ext cx="3563986" cy="5040002"/>
          </a:xfrm>
          <a:prstGeom prst="rect">
            <a:avLst/>
          </a:prstGeom>
          <a:ln>
            <a:solidFill>
              <a:schemeClr val="tx1"/>
            </a:solidFill>
          </a:ln>
        </p:spPr>
      </p:pic>
      <p:sp>
        <p:nvSpPr>
          <p:cNvPr id="10" name="Rectangle 9">
            <a:extLst>
              <a:ext uri="{FF2B5EF4-FFF2-40B4-BE49-F238E27FC236}">
                <a16:creationId xmlns:a16="http://schemas.microsoft.com/office/drawing/2014/main" id="{065C6B05-5D9B-5330-A761-E146FBC6CD21}"/>
              </a:ext>
            </a:extLst>
          </p:cNvPr>
          <p:cNvSpPr/>
          <p:nvPr/>
        </p:nvSpPr>
        <p:spPr>
          <a:xfrm>
            <a:off x="6409664" y="5664884"/>
            <a:ext cx="3198534"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8DECD140-DD19-8BFE-E99D-E7DA77B6C9EF}"/>
              </a:ext>
            </a:extLst>
          </p:cNvPr>
          <p:cNvSpPr/>
          <p:nvPr/>
        </p:nvSpPr>
        <p:spPr>
          <a:xfrm>
            <a:off x="2310059" y="5664884"/>
            <a:ext cx="3563986"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93664764"/>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884D32-3172-96EA-2DD9-579DBE7D8FE9}"/>
              </a:ext>
            </a:extLst>
          </p:cNvPr>
          <p:cNvSpPr/>
          <p:nvPr/>
        </p:nvSpPr>
        <p:spPr>
          <a:xfrm>
            <a:off x="10499725" y="908999"/>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E74F505-7860-DC5A-6CEC-E231EA669BC4}"/>
              </a:ext>
            </a:extLst>
          </p:cNvPr>
          <p:cNvSpPr/>
          <p:nvPr/>
        </p:nvSpPr>
        <p:spPr>
          <a:xfrm>
            <a:off x="6760845" y="908999"/>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786467-1D33-1BAB-88FC-107B2B366D5A}"/>
              </a:ext>
            </a:extLst>
          </p:cNvPr>
          <p:cNvSpPr/>
          <p:nvPr/>
        </p:nvSpPr>
        <p:spPr>
          <a:xfrm>
            <a:off x="3005123" y="898117"/>
            <a:ext cx="855407" cy="24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screenshot of a computer&#10;&#10;Description automatically generated">
            <a:extLst>
              <a:ext uri="{FF2B5EF4-FFF2-40B4-BE49-F238E27FC236}">
                <a16:creationId xmlns:a16="http://schemas.microsoft.com/office/drawing/2014/main" id="{00F1E52A-0D5F-9A81-A143-CBBC42074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22" y="898117"/>
            <a:ext cx="3579376" cy="5061766"/>
          </a:xfrm>
          <a:prstGeom prst="rect">
            <a:avLst/>
          </a:prstGeom>
          <a:ln>
            <a:solidFill>
              <a:schemeClr val="tx2"/>
            </a:solidFill>
          </a:ln>
        </p:spPr>
      </p:pic>
      <p:pic>
        <p:nvPicPr>
          <p:cNvPr id="8" name="Picture 7" descr="A screenshot of a cell phone&#10;&#10;Description automatically generated">
            <a:extLst>
              <a:ext uri="{FF2B5EF4-FFF2-40B4-BE49-F238E27FC236}">
                <a16:creationId xmlns:a16="http://schemas.microsoft.com/office/drawing/2014/main" id="{147A56CA-48A1-4319-B2E1-D52957F4E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4389" y="898117"/>
            <a:ext cx="3579376" cy="5061766"/>
          </a:xfrm>
          <a:prstGeom prst="rect">
            <a:avLst/>
          </a:prstGeom>
          <a:ln>
            <a:solidFill>
              <a:schemeClr val="tx2"/>
            </a:solidFill>
          </a:ln>
        </p:spPr>
      </p:pic>
      <p:pic>
        <p:nvPicPr>
          <p:cNvPr id="13" name="Picture 12" descr="A screenshot of a computer&#10;&#10;Description automatically generated">
            <a:extLst>
              <a:ext uri="{FF2B5EF4-FFF2-40B4-BE49-F238E27FC236}">
                <a16:creationId xmlns:a16="http://schemas.microsoft.com/office/drawing/2014/main" id="{BABF07CC-6FBF-EDE0-FD00-9B460D9A0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5756" y="919883"/>
            <a:ext cx="3579376" cy="5061766"/>
          </a:xfrm>
          <a:prstGeom prst="rect">
            <a:avLst/>
          </a:prstGeom>
          <a:ln>
            <a:solidFill>
              <a:schemeClr val="tx2"/>
            </a:solidFill>
          </a:ln>
        </p:spPr>
      </p:pic>
      <p:sp>
        <p:nvSpPr>
          <p:cNvPr id="14" name="Rectangle 13">
            <a:extLst>
              <a:ext uri="{FF2B5EF4-FFF2-40B4-BE49-F238E27FC236}">
                <a16:creationId xmlns:a16="http://schemas.microsoft.com/office/drawing/2014/main" id="{9B7228D6-FE4F-AED4-BBF8-A9390F613831}"/>
              </a:ext>
            </a:extLst>
          </p:cNvPr>
          <p:cNvSpPr/>
          <p:nvPr/>
        </p:nvSpPr>
        <p:spPr>
          <a:xfrm>
            <a:off x="4097249" y="5664884"/>
            <a:ext cx="3556516"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DBE6BCC-49AA-9830-91EB-8031E1F03917}"/>
              </a:ext>
            </a:extLst>
          </p:cNvPr>
          <p:cNvSpPr/>
          <p:nvPr/>
        </p:nvSpPr>
        <p:spPr>
          <a:xfrm>
            <a:off x="378486" y="5664884"/>
            <a:ext cx="3563986"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435939E-2C36-B6F3-1D83-975CCAD69203}"/>
              </a:ext>
            </a:extLst>
          </p:cNvPr>
          <p:cNvSpPr/>
          <p:nvPr/>
        </p:nvSpPr>
        <p:spPr>
          <a:xfrm>
            <a:off x="7801972" y="5697533"/>
            <a:ext cx="3553160" cy="284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4410744"/>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18D577E8-135D-11EA-41D5-02B572325300}"/>
              </a:ext>
            </a:extLst>
          </p:cNvPr>
          <p:cNvSpPr/>
          <p:nvPr/>
        </p:nvSpPr>
        <p:spPr>
          <a:xfrm>
            <a:off x="564183" y="1375298"/>
            <a:ext cx="5097794" cy="4878746"/>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Feedback tips</a:t>
            </a:r>
          </a:p>
        </p:txBody>
      </p:sp>
      <p:sp>
        <p:nvSpPr>
          <p:cNvPr id="9" name="TextBox 8">
            <a:extLst>
              <a:ext uri="{FF2B5EF4-FFF2-40B4-BE49-F238E27FC236}">
                <a16:creationId xmlns:a16="http://schemas.microsoft.com/office/drawing/2014/main" id="{F2860070-47EE-7C58-8475-C3C45FDACF8D}"/>
              </a:ext>
            </a:extLst>
          </p:cNvPr>
          <p:cNvSpPr txBox="1"/>
          <p:nvPr/>
        </p:nvSpPr>
        <p:spPr>
          <a:xfrm>
            <a:off x="2031403" y="1824967"/>
            <a:ext cx="28121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Most Effective Feedback</a:t>
            </a:r>
          </a:p>
        </p:txBody>
      </p:sp>
      <p:sp>
        <p:nvSpPr>
          <p:cNvPr id="10" name="TextBox 9">
            <a:extLst>
              <a:ext uri="{FF2B5EF4-FFF2-40B4-BE49-F238E27FC236}">
                <a16:creationId xmlns:a16="http://schemas.microsoft.com/office/drawing/2014/main" id="{19CB22DF-3300-6AB5-73EC-A91010169107}"/>
              </a:ext>
            </a:extLst>
          </p:cNvPr>
          <p:cNvSpPr txBox="1"/>
          <p:nvPr/>
        </p:nvSpPr>
        <p:spPr>
          <a:xfrm>
            <a:off x="911491" y="2701986"/>
            <a:ext cx="4236242" cy="33393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Do build rapport (e.g. give eye contact, ask the delegate how they found the assessments)​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Do ensure two-way dialogue (e.g. invite the candidate to ask any questions throughout and be sure to check their understanding)​</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Do gauge candidate reactions and impressions (e.g. ask the candidate whether their scores are in line with their expectations, ask what they think about their performance)​</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Do discuss development areas if raised by candidate (e.g. if a candidate has referred to a particular area as a challenge for them, you may want to spend a little more time discussing relevant development tips)</a:t>
            </a:r>
          </a:p>
        </p:txBody>
      </p:sp>
      <p:grpSp>
        <p:nvGrpSpPr>
          <p:cNvPr id="69" name="Group 68">
            <a:extLst>
              <a:ext uri="{FF2B5EF4-FFF2-40B4-BE49-F238E27FC236}">
                <a16:creationId xmlns:a16="http://schemas.microsoft.com/office/drawing/2014/main" id="{5C8B9BDE-0F02-372E-5CFC-B0E9E1A2ED78}"/>
              </a:ext>
            </a:extLst>
          </p:cNvPr>
          <p:cNvGrpSpPr/>
          <p:nvPr/>
        </p:nvGrpSpPr>
        <p:grpSpPr>
          <a:xfrm>
            <a:off x="999249" y="1676702"/>
            <a:ext cx="893445" cy="849629"/>
            <a:chOff x="10729989" y="2570358"/>
            <a:chExt cx="893445" cy="849629"/>
          </a:xfrm>
        </p:grpSpPr>
        <p:sp>
          <p:nvSpPr>
            <p:cNvPr id="63" name="Freeform: Shape 62">
              <a:extLst>
                <a:ext uri="{FF2B5EF4-FFF2-40B4-BE49-F238E27FC236}">
                  <a16:creationId xmlns:a16="http://schemas.microsoft.com/office/drawing/2014/main" id="{8716EB61-BEFE-E2A9-BF07-5E5B33DF2F8F}"/>
                </a:ext>
              </a:extLst>
            </p:cNvPr>
            <p:cNvSpPr/>
            <p:nvPr/>
          </p:nvSpPr>
          <p:spPr>
            <a:xfrm>
              <a:off x="11065566" y="2838055"/>
              <a:ext cx="234247" cy="187885"/>
            </a:xfrm>
            <a:custGeom>
              <a:avLst/>
              <a:gdLst>
                <a:gd name="connsiteX0" fmla="*/ 259090 w 297875"/>
                <a:gd name="connsiteY0" fmla="*/ 4654 h 238920"/>
                <a:gd name="connsiteX1" fmla="*/ 240472 w 297875"/>
                <a:gd name="connsiteY1" fmla="*/ 4654 h 238920"/>
                <a:gd name="connsiteX2" fmla="*/ 110152 w 297875"/>
                <a:gd name="connsiteY2" fmla="*/ 138078 h 238920"/>
                <a:gd name="connsiteX3" fmla="*/ 57403 w 297875"/>
                <a:gd name="connsiteY3" fmla="*/ 85329 h 238920"/>
                <a:gd name="connsiteX4" fmla="*/ 38786 w 297875"/>
                <a:gd name="connsiteY4" fmla="*/ 85329 h 238920"/>
                <a:gd name="connsiteX5" fmla="*/ 4654 w 297875"/>
                <a:gd name="connsiteY5" fmla="*/ 122563 h 238920"/>
                <a:gd name="connsiteX6" fmla="*/ 4654 w 297875"/>
                <a:gd name="connsiteY6" fmla="*/ 141181 h 238920"/>
                <a:gd name="connsiteX7" fmla="*/ 97740 w 297875"/>
                <a:gd name="connsiteY7" fmla="*/ 234267 h 238920"/>
                <a:gd name="connsiteX8" fmla="*/ 116358 w 297875"/>
                <a:gd name="connsiteY8" fmla="*/ 234267 h 238920"/>
                <a:gd name="connsiteX9" fmla="*/ 293221 w 297875"/>
                <a:gd name="connsiteY9" fmla="*/ 57403 h 238920"/>
                <a:gd name="connsiteX10" fmla="*/ 293221 w 297875"/>
                <a:gd name="connsiteY10" fmla="*/ 38786 h 238920"/>
                <a:gd name="connsiteX11" fmla="*/ 259090 w 297875"/>
                <a:gd name="connsiteY11" fmla="*/ 4654 h 23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875" h="238920">
                  <a:moveTo>
                    <a:pt x="259090" y="4654"/>
                  </a:moveTo>
                  <a:cubicBezTo>
                    <a:pt x="252884" y="-1551"/>
                    <a:pt x="246678" y="-1551"/>
                    <a:pt x="240472" y="4654"/>
                  </a:cubicBezTo>
                  <a:lnTo>
                    <a:pt x="110152" y="138078"/>
                  </a:lnTo>
                  <a:lnTo>
                    <a:pt x="57403" y="85329"/>
                  </a:lnTo>
                  <a:cubicBezTo>
                    <a:pt x="51197" y="79123"/>
                    <a:pt x="44992" y="79123"/>
                    <a:pt x="38786" y="85329"/>
                  </a:cubicBezTo>
                  <a:lnTo>
                    <a:pt x="4654" y="122563"/>
                  </a:lnTo>
                  <a:cubicBezTo>
                    <a:pt x="-1551" y="128769"/>
                    <a:pt x="-1551" y="134975"/>
                    <a:pt x="4654" y="141181"/>
                  </a:cubicBezTo>
                  <a:lnTo>
                    <a:pt x="97740" y="234267"/>
                  </a:lnTo>
                  <a:cubicBezTo>
                    <a:pt x="103946" y="240472"/>
                    <a:pt x="110152" y="240472"/>
                    <a:pt x="116358" y="234267"/>
                  </a:cubicBezTo>
                  <a:lnTo>
                    <a:pt x="293221" y="57403"/>
                  </a:lnTo>
                  <a:cubicBezTo>
                    <a:pt x="299427" y="51197"/>
                    <a:pt x="299427" y="44992"/>
                    <a:pt x="293221" y="38786"/>
                  </a:cubicBezTo>
                  <a:lnTo>
                    <a:pt x="259090" y="4654"/>
                  </a:lnTo>
                  <a:close/>
                </a:path>
              </a:pathLst>
            </a:custGeom>
            <a:solidFill>
              <a:schemeClr val="tx2"/>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0B97E5F7-82F5-DC81-9FF5-FA626FAFEED9}"/>
                </a:ext>
              </a:extLst>
            </p:cNvPr>
            <p:cNvSpPr/>
            <p:nvPr/>
          </p:nvSpPr>
          <p:spPr>
            <a:xfrm>
              <a:off x="10729989" y="2570358"/>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tx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8" name="Oval 67">
              <a:extLst>
                <a:ext uri="{FF2B5EF4-FFF2-40B4-BE49-F238E27FC236}">
                  <a16:creationId xmlns:a16="http://schemas.microsoft.com/office/drawing/2014/main" id="{95260B3E-082B-E104-8100-090A3A1C6E3B}"/>
                </a:ext>
              </a:extLst>
            </p:cNvPr>
            <p:cNvSpPr/>
            <p:nvPr/>
          </p:nvSpPr>
          <p:spPr>
            <a:xfrm>
              <a:off x="10957661" y="2703565"/>
              <a:ext cx="442408" cy="44240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73" name="Group 72">
            <a:extLst>
              <a:ext uri="{FF2B5EF4-FFF2-40B4-BE49-F238E27FC236}">
                <a16:creationId xmlns:a16="http://schemas.microsoft.com/office/drawing/2014/main" id="{06FE4C12-DD70-A8C6-0F5C-066BE06E2770}"/>
              </a:ext>
            </a:extLst>
          </p:cNvPr>
          <p:cNvGrpSpPr/>
          <p:nvPr/>
        </p:nvGrpSpPr>
        <p:grpSpPr>
          <a:xfrm>
            <a:off x="6009285" y="1375297"/>
            <a:ext cx="5309753" cy="4878745"/>
            <a:chOff x="6009285" y="1375297"/>
            <a:chExt cx="5309753" cy="4878745"/>
          </a:xfrm>
        </p:grpSpPr>
        <p:sp>
          <p:nvSpPr>
            <p:cNvPr id="5" name="Freeform: Shape 4">
              <a:extLst>
                <a:ext uri="{FF2B5EF4-FFF2-40B4-BE49-F238E27FC236}">
                  <a16:creationId xmlns:a16="http://schemas.microsoft.com/office/drawing/2014/main" id="{DAF15FD8-46FC-25DA-F9A3-DE6BF3853A49}"/>
                </a:ext>
              </a:extLst>
            </p:cNvPr>
            <p:cNvSpPr/>
            <p:nvPr/>
          </p:nvSpPr>
          <p:spPr>
            <a:xfrm>
              <a:off x="6009285" y="1375297"/>
              <a:ext cx="5309753" cy="4878745"/>
            </a:xfrm>
            <a:custGeom>
              <a:avLst/>
              <a:gdLst>
                <a:gd name="connsiteX0" fmla="*/ 0 w 3531539"/>
                <a:gd name="connsiteY0" fmla="*/ 0 h 3531798"/>
                <a:gd name="connsiteX1" fmla="*/ 3372485 w 3531539"/>
                <a:gd name="connsiteY1" fmla="*/ 0 h 3531798"/>
                <a:gd name="connsiteX2" fmla="*/ 3484864 w 3531539"/>
                <a:gd name="connsiteY2" fmla="*/ 46674 h 3531798"/>
                <a:gd name="connsiteX3" fmla="*/ 3531539 w 3531539"/>
                <a:gd name="connsiteY3" fmla="*/ 159053 h 3531798"/>
                <a:gd name="connsiteX4" fmla="*/ 3531538 w 3531539"/>
                <a:gd name="connsiteY4" fmla="*/ 3531538 h 3531798"/>
                <a:gd name="connsiteX5" fmla="*/ 159320 w 3531539"/>
                <a:gd name="connsiteY5" fmla="*/ 3531798 h 3531798"/>
                <a:gd name="connsiteX6" fmla="*/ 46674 w 3531539"/>
                <a:gd name="connsiteY6" fmla="*/ 3484864 h 3531798"/>
                <a:gd name="connsiteX7" fmla="*/ 3 w 3531539"/>
                <a:gd name="connsiteY7" fmla="*/ 3372481 h 3531798"/>
                <a:gd name="connsiteX8" fmla="*/ 0 w 3531539"/>
                <a:gd name="connsiteY8" fmla="*/ 0 h 353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39" h="3531798">
                  <a:moveTo>
                    <a:pt x="0" y="0"/>
                  </a:moveTo>
                  <a:lnTo>
                    <a:pt x="3372485" y="0"/>
                  </a:lnTo>
                  <a:cubicBezTo>
                    <a:pt x="3416290" y="0"/>
                    <a:pt x="3456181" y="17991"/>
                    <a:pt x="3484864" y="46674"/>
                  </a:cubicBezTo>
                  <a:cubicBezTo>
                    <a:pt x="3513545" y="75355"/>
                    <a:pt x="3531539" y="115248"/>
                    <a:pt x="3531539" y="159053"/>
                  </a:cubicBezTo>
                  <a:lnTo>
                    <a:pt x="3531538" y="3531538"/>
                  </a:lnTo>
                  <a:lnTo>
                    <a:pt x="159320" y="3531798"/>
                  </a:lnTo>
                  <a:cubicBezTo>
                    <a:pt x="115249" y="3531538"/>
                    <a:pt x="75618" y="3513807"/>
                    <a:pt x="46674" y="3484864"/>
                  </a:cubicBezTo>
                  <a:cubicBezTo>
                    <a:pt x="17731" y="3455921"/>
                    <a:pt x="0" y="3416289"/>
                    <a:pt x="3" y="3372481"/>
                  </a:cubicBezTo>
                  <a:lnTo>
                    <a:pt x="0" y="0"/>
                  </a:lnTo>
                  <a:close/>
                </a:path>
              </a:pathLst>
            </a:custGeom>
            <a:solidFill>
              <a:srgbClr val="1A24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5DAEC67-6DFF-62B9-7431-E2A29DFC48FB}"/>
                </a:ext>
              </a:extLst>
            </p:cNvPr>
            <p:cNvSpPr txBox="1"/>
            <p:nvPr/>
          </p:nvSpPr>
          <p:spPr>
            <a:xfrm>
              <a:off x="7565346" y="1819027"/>
              <a:ext cx="35700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5D2B1"/>
                  </a:solidFill>
                  <a:effectLst/>
                  <a:uLnTx/>
                  <a:uFillTx/>
                  <a:latin typeface="Segoe UI"/>
                  <a:ea typeface="+mn-ea"/>
                  <a:cs typeface="+mn-cs"/>
                </a:rPr>
                <a:t>Less Effective Feedback </a:t>
              </a:r>
            </a:p>
          </p:txBody>
        </p:sp>
        <p:grpSp>
          <p:nvGrpSpPr>
            <p:cNvPr id="71" name="Group 70">
              <a:extLst>
                <a:ext uri="{FF2B5EF4-FFF2-40B4-BE49-F238E27FC236}">
                  <a16:creationId xmlns:a16="http://schemas.microsoft.com/office/drawing/2014/main" id="{1851A6F9-EC01-0C2B-7C92-795400541FE2}"/>
                </a:ext>
              </a:extLst>
            </p:cNvPr>
            <p:cNvGrpSpPr/>
            <p:nvPr/>
          </p:nvGrpSpPr>
          <p:grpSpPr>
            <a:xfrm>
              <a:off x="6488257" y="1662231"/>
              <a:ext cx="893445" cy="849629"/>
              <a:chOff x="9555945" y="258101"/>
              <a:chExt cx="893445" cy="849629"/>
            </a:xfrm>
          </p:grpSpPr>
          <p:sp>
            <p:nvSpPr>
              <p:cNvPr id="15" name="Freeform: Shape 14">
                <a:extLst>
                  <a:ext uri="{FF2B5EF4-FFF2-40B4-BE49-F238E27FC236}">
                    <a16:creationId xmlns:a16="http://schemas.microsoft.com/office/drawing/2014/main" id="{56FB3B40-9A01-DE77-55E6-FDA300E7BB50}"/>
                  </a:ext>
                </a:extLst>
              </p:cNvPr>
              <p:cNvSpPr/>
              <p:nvPr/>
            </p:nvSpPr>
            <p:spPr>
              <a:xfrm>
                <a:off x="9555945" y="258101"/>
                <a:ext cx="893445" cy="849629"/>
              </a:xfrm>
              <a:custGeom>
                <a:avLst/>
                <a:gdLst>
                  <a:gd name="connsiteX0" fmla="*/ 893445 w 893445"/>
                  <a:gd name="connsiteY0" fmla="*/ 586740 h 849629"/>
                  <a:gd name="connsiteX1" fmla="*/ 893445 w 893445"/>
                  <a:gd name="connsiteY1" fmla="*/ 123825 h 849629"/>
                  <a:gd name="connsiteX2" fmla="*/ 769620 w 893445"/>
                  <a:gd name="connsiteY2" fmla="*/ 0 h 849629"/>
                  <a:gd name="connsiteX3" fmla="*/ 123825 w 893445"/>
                  <a:gd name="connsiteY3" fmla="*/ 0 h 849629"/>
                  <a:gd name="connsiteX4" fmla="*/ 0 w 893445"/>
                  <a:gd name="connsiteY4" fmla="*/ 123825 h 849629"/>
                  <a:gd name="connsiteX5" fmla="*/ 0 w 893445"/>
                  <a:gd name="connsiteY5" fmla="*/ 586740 h 849629"/>
                  <a:gd name="connsiteX6" fmla="*/ 123825 w 893445"/>
                  <a:gd name="connsiteY6" fmla="*/ 710565 h 849629"/>
                  <a:gd name="connsiteX7" fmla="*/ 433388 w 893445"/>
                  <a:gd name="connsiteY7" fmla="*/ 710565 h 849629"/>
                  <a:gd name="connsiteX8" fmla="*/ 518160 w 893445"/>
                  <a:gd name="connsiteY8" fmla="*/ 831533 h 849629"/>
                  <a:gd name="connsiteX9" fmla="*/ 551498 w 893445"/>
                  <a:gd name="connsiteY9" fmla="*/ 849630 h 849629"/>
                  <a:gd name="connsiteX10" fmla="*/ 584835 w 893445"/>
                  <a:gd name="connsiteY10" fmla="*/ 831533 h 849629"/>
                  <a:gd name="connsiteX11" fmla="*/ 669608 w 893445"/>
                  <a:gd name="connsiteY11" fmla="*/ 710565 h 849629"/>
                  <a:gd name="connsiteX12" fmla="*/ 769620 w 893445"/>
                  <a:gd name="connsiteY12" fmla="*/ 710565 h 849629"/>
                  <a:gd name="connsiteX13" fmla="*/ 893445 w 893445"/>
                  <a:gd name="connsiteY13" fmla="*/ 586740 h 849629"/>
                  <a:gd name="connsiteX14" fmla="*/ 836295 w 893445"/>
                  <a:gd name="connsiteY14" fmla="*/ 586740 h 849629"/>
                  <a:gd name="connsiteX15" fmla="*/ 769620 w 893445"/>
                  <a:gd name="connsiteY15" fmla="*/ 653415 h 849629"/>
                  <a:gd name="connsiteX16" fmla="*/ 656273 w 893445"/>
                  <a:gd name="connsiteY16" fmla="*/ 653415 h 849629"/>
                  <a:gd name="connsiteX17" fmla="*/ 632460 w 893445"/>
                  <a:gd name="connsiteY17" fmla="*/ 665798 h 849629"/>
                  <a:gd name="connsiteX18" fmla="*/ 552450 w 893445"/>
                  <a:gd name="connsiteY18" fmla="*/ 780098 h 849629"/>
                  <a:gd name="connsiteX19" fmla="*/ 472440 w 893445"/>
                  <a:gd name="connsiteY19" fmla="*/ 665798 h 849629"/>
                  <a:gd name="connsiteX20" fmla="*/ 448628 w 893445"/>
                  <a:gd name="connsiteY20" fmla="*/ 653415 h 849629"/>
                  <a:gd name="connsiteX21" fmla="*/ 123825 w 893445"/>
                  <a:gd name="connsiteY21" fmla="*/ 653415 h 849629"/>
                  <a:gd name="connsiteX22" fmla="*/ 57150 w 893445"/>
                  <a:gd name="connsiteY22" fmla="*/ 586740 h 849629"/>
                  <a:gd name="connsiteX23" fmla="*/ 57150 w 893445"/>
                  <a:gd name="connsiteY23" fmla="*/ 123825 h 849629"/>
                  <a:gd name="connsiteX24" fmla="*/ 123825 w 893445"/>
                  <a:gd name="connsiteY24" fmla="*/ 57150 h 849629"/>
                  <a:gd name="connsiteX25" fmla="*/ 769620 w 893445"/>
                  <a:gd name="connsiteY25" fmla="*/ 57150 h 849629"/>
                  <a:gd name="connsiteX26" fmla="*/ 836295 w 893445"/>
                  <a:gd name="connsiteY26" fmla="*/ 123825 h 849629"/>
                  <a:gd name="connsiteX27" fmla="*/ 836295 w 893445"/>
                  <a:gd name="connsiteY27" fmla="*/ 586740 h 8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3445" h="849629">
                    <a:moveTo>
                      <a:pt x="893445" y="586740"/>
                    </a:moveTo>
                    <a:lnTo>
                      <a:pt x="893445" y="123825"/>
                    </a:lnTo>
                    <a:cubicBezTo>
                      <a:pt x="893445" y="55245"/>
                      <a:pt x="838200" y="0"/>
                      <a:pt x="769620" y="0"/>
                    </a:cubicBezTo>
                    <a:lnTo>
                      <a:pt x="123825" y="0"/>
                    </a:lnTo>
                    <a:cubicBezTo>
                      <a:pt x="55245" y="0"/>
                      <a:pt x="0" y="55245"/>
                      <a:pt x="0" y="123825"/>
                    </a:cubicBezTo>
                    <a:lnTo>
                      <a:pt x="0" y="586740"/>
                    </a:lnTo>
                    <a:cubicBezTo>
                      <a:pt x="0" y="655320"/>
                      <a:pt x="55245" y="710565"/>
                      <a:pt x="123825" y="710565"/>
                    </a:cubicBezTo>
                    <a:lnTo>
                      <a:pt x="433388" y="710565"/>
                    </a:lnTo>
                    <a:lnTo>
                      <a:pt x="518160" y="831533"/>
                    </a:lnTo>
                    <a:cubicBezTo>
                      <a:pt x="525780" y="842963"/>
                      <a:pt x="538163" y="849630"/>
                      <a:pt x="551498" y="849630"/>
                    </a:cubicBezTo>
                    <a:cubicBezTo>
                      <a:pt x="564833" y="849630"/>
                      <a:pt x="577215" y="842963"/>
                      <a:pt x="584835" y="831533"/>
                    </a:cubicBezTo>
                    <a:lnTo>
                      <a:pt x="669608" y="710565"/>
                    </a:lnTo>
                    <a:lnTo>
                      <a:pt x="769620" y="710565"/>
                    </a:lnTo>
                    <a:cubicBezTo>
                      <a:pt x="838200" y="710565"/>
                      <a:pt x="893445" y="655320"/>
                      <a:pt x="893445" y="586740"/>
                    </a:cubicBezTo>
                    <a:close/>
                    <a:moveTo>
                      <a:pt x="836295" y="586740"/>
                    </a:moveTo>
                    <a:cubicBezTo>
                      <a:pt x="836295" y="623888"/>
                      <a:pt x="806768" y="653415"/>
                      <a:pt x="769620" y="653415"/>
                    </a:cubicBezTo>
                    <a:lnTo>
                      <a:pt x="656273" y="653415"/>
                    </a:lnTo>
                    <a:cubicBezTo>
                      <a:pt x="646748" y="653415"/>
                      <a:pt x="638175" y="658178"/>
                      <a:pt x="632460" y="665798"/>
                    </a:cubicBezTo>
                    <a:lnTo>
                      <a:pt x="552450" y="780098"/>
                    </a:lnTo>
                    <a:lnTo>
                      <a:pt x="472440" y="665798"/>
                    </a:lnTo>
                    <a:cubicBezTo>
                      <a:pt x="466725" y="658178"/>
                      <a:pt x="458153" y="653415"/>
                      <a:pt x="448628" y="653415"/>
                    </a:cubicBezTo>
                    <a:lnTo>
                      <a:pt x="123825" y="653415"/>
                    </a:lnTo>
                    <a:cubicBezTo>
                      <a:pt x="86678" y="653415"/>
                      <a:pt x="57150" y="623888"/>
                      <a:pt x="57150" y="586740"/>
                    </a:cubicBezTo>
                    <a:lnTo>
                      <a:pt x="57150" y="123825"/>
                    </a:lnTo>
                    <a:cubicBezTo>
                      <a:pt x="57150" y="86678"/>
                      <a:pt x="86678" y="57150"/>
                      <a:pt x="123825" y="57150"/>
                    </a:cubicBezTo>
                    <a:lnTo>
                      <a:pt x="769620" y="57150"/>
                    </a:lnTo>
                    <a:cubicBezTo>
                      <a:pt x="806768" y="57150"/>
                      <a:pt x="836295" y="86678"/>
                      <a:pt x="836295" y="123825"/>
                    </a:cubicBezTo>
                    <a:cubicBezTo>
                      <a:pt x="836295" y="123825"/>
                      <a:pt x="836295" y="586740"/>
                      <a:pt x="836295" y="58674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6CA70525-F847-90AE-E07D-BC62A2373118}"/>
                  </a:ext>
                </a:extLst>
              </p:cNvPr>
              <p:cNvSpPr/>
              <p:nvPr/>
            </p:nvSpPr>
            <p:spPr>
              <a:xfrm>
                <a:off x="9922326" y="522382"/>
                <a:ext cx="179059" cy="179059"/>
              </a:xfrm>
              <a:custGeom>
                <a:avLst/>
                <a:gdLst>
                  <a:gd name="connsiteX0" fmla="*/ 220304 w 229612"/>
                  <a:gd name="connsiteY0" fmla="*/ 9309 h 229612"/>
                  <a:gd name="connsiteX1" fmla="*/ 176864 w 229612"/>
                  <a:gd name="connsiteY1" fmla="*/ 9309 h 229612"/>
                  <a:gd name="connsiteX2" fmla="*/ 114806 w 229612"/>
                  <a:gd name="connsiteY2" fmla="*/ 71366 h 229612"/>
                  <a:gd name="connsiteX3" fmla="*/ 52749 w 229612"/>
                  <a:gd name="connsiteY3" fmla="*/ 9309 h 229612"/>
                  <a:gd name="connsiteX4" fmla="*/ 9309 w 229612"/>
                  <a:gd name="connsiteY4" fmla="*/ 9309 h 229612"/>
                  <a:gd name="connsiteX5" fmla="*/ 9309 w 229612"/>
                  <a:gd name="connsiteY5" fmla="*/ 52749 h 229612"/>
                  <a:gd name="connsiteX6" fmla="*/ 71366 w 229612"/>
                  <a:gd name="connsiteY6" fmla="*/ 114806 h 229612"/>
                  <a:gd name="connsiteX7" fmla="*/ 9309 w 229612"/>
                  <a:gd name="connsiteY7" fmla="*/ 176864 h 229612"/>
                  <a:gd name="connsiteX8" fmla="*/ 9309 w 229612"/>
                  <a:gd name="connsiteY8" fmla="*/ 220304 h 229612"/>
                  <a:gd name="connsiteX9" fmla="*/ 52749 w 229612"/>
                  <a:gd name="connsiteY9" fmla="*/ 220304 h 229612"/>
                  <a:gd name="connsiteX10" fmla="*/ 114806 w 229612"/>
                  <a:gd name="connsiteY10" fmla="*/ 158246 h 229612"/>
                  <a:gd name="connsiteX11" fmla="*/ 176864 w 229612"/>
                  <a:gd name="connsiteY11" fmla="*/ 220304 h 229612"/>
                  <a:gd name="connsiteX12" fmla="*/ 220304 w 229612"/>
                  <a:gd name="connsiteY12" fmla="*/ 220304 h 229612"/>
                  <a:gd name="connsiteX13" fmla="*/ 220304 w 229612"/>
                  <a:gd name="connsiteY13" fmla="*/ 176864 h 229612"/>
                  <a:gd name="connsiteX14" fmla="*/ 158246 w 229612"/>
                  <a:gd name="connsiteY14" fmla="*/ 114806 h 229612"/>
                  <a:gd name="connsiteX15" fmla="*/ 220304 w 229612"/>
                  <a:gd name="connsiteY15" fmla="*/ 52749 h 229612"/>
                  <a:gd name="connsiteX16" fmla="*/ 220304 w 229612"/>
                  <a:gd name="connsiteY16" fmla="*/ 9309 h 22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12" h="229612">
                    <a:moveTo>
                      <a:pt x="220304" y="9309"/>
                    </a:moveTo>
                    <a:cubicBezTo>
                      <a:pt x="207892" y="-3103"/>
                      <a:pt x="189275" y="-3103"/>
                      <a:pt x="176864" y="9309"/>
                    </a:cubicBezTo>
                    <a:lnTo>
                      <a:pt x="114806" y="71366"/>
                    </a:lnTo>
                    <a:lnTo>
                      <a:pt x="52749" y="9309"/>
                    </a:lnTo>
                    <a:cubicBezTo>
                      <a:pt x="40337" y="-3103"/>
                      <a:pt x="21720" y="-3103"/>
                      <a:pt x="9309" y="9309"/>
                    </a:cubicBezTo>
                    <a:cubicBezTo>
                      <a:pt x="-3103" y="21720"/>
                      <a:pt x="-3103" y="40337"/>
                      <a:pt x="9309" y="52749"/>
                    </a:cubicBezTo>
                    <a:lnTo>
                      <a:pt x="71366" y="114806"/>
                    </a:lnTo>
                    <a:lnTo>
                      <a:pt x="9309" y="176864"/>
                    </a:lnTo>
                    <a:cubicBezTo>
                      <a:pt x="-3103" y="189275"/>
                      <a:pt x="-3103" y="207892"/>
                      <a:pt x="9309" y="220304"/>
                    </a:cubicBezTo>
                    <a:cubicBezTo>
                      <a:pt x="21720" y="232715"/>
                      <a:pt x="40337" y="232715"/>
                      <a:pt x="52749" y="220304"/>
                    </a:cubicBezTo>
                    <a:lnTo>
                      <a:pt x="114806" y="158246"/>
                    </a:lnTo>
                    <a:lnTo>
                      <a:pt x="176864" y="220304"/>
                    </a:lnTo>
                    <a:cubicBezTo>
                      <a:pt x="189275" y="232715"/>
                      <a:pt x="207892" y="232715"/>
                      <a:pt x="220304" y="220304"/>
                    </a:cubicBezTo>
                    <a:cubicBezTo>
                      <a:pt x="232715" y="207892"/>
                      <a:pt x="232715" y="189275"/>
                      <a:pt x="220304" y="176864"/>
                    </a:cubicBezTo>
                    <a:lnTo>
                      <a:pt x="158246" y="114806"/>
                    </a:lnTo>
                    <a:lnTo>
                      <a:pt x="220304" y="52749"/>
                    </a:lnTo>
                    <a:cubicBezTo>
                      <a:pt x="229612" y="40337"/>
                      <a:pt x="229612" y="21720"/>
                      <a:pt x="220304" y="9309"/>
                    </a:cubicBezTo>
                    <a:close/>
                  </a:path>
                </a:pathLst>
              </a:custGeom>
              <a:solidFill>
                <a:schemeClr val="accent1"/>
              </a:solidFill>
              <a:ln w="31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6" name="Oval 65">
                <a:extLst>
                  <a:ext uri="{FF2B5EF4-FFF2-40B4-BE49-F238E27FC236}">
                    <a16:creationId xmlns:a16="http://schemas.microsoft.com/office/drawing/2014/main" id="{E92989F9-4BCA-BF0D-EC2D-44E4DC9F82A7}"/>
                  </a:ext>
                </a:extLst>
              </p:cNvPr>
              <p:cNvSpPr/>
              <p:nvPr/>
            </p:nvSpPr>
            <p:spPr>
              <a:xfrm>
                <a:off x="9783617" y="391308"/>
                <a:ext cx="442408" cy="44240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72" name="TextBox 71">
              <a:extLst>
                <a:ext uri="{FF2B5EF4-FFF2-40B4-BE49-F238E27FC236}">
                  <a16:creationId xmlns:a16="http://schemas.microsoft.com/office/drawing/2014/main" id="{22A69111-4A96-91BB-13F8-FCD11CFDFAFD}"/>
                </a:ext>
              </a:extLst>
            </p:cNvPr>
            <p:cNvSpPr txBox="1"/>
            <p:nvPr/>
          </p:nvSpPr>
          <p:spPr>
            <a:xfrm>
              <a:off x="6488257" y="2701986"/>
              <a:ext cx="4236242" cy="21852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​Giving too much information or too many scores at once can confuse the candidate (i.e. give your candidate time to process the information and space to ask questions)​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Be mindful of using technical jargon (i.e. talking about specific report scores without explaining what they are or what they mean)​</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Try not to make value judgments (i.e., “That’s really good…Oh that’s not so great.”)</a:t>
              </a:r>
            </a:p>
          </p:txBody>
        </p:sp>
      </p:grpSp>
    </p:spTree>
    <p:extLst>
      <p:ext uri="{BB962C8B-B14F-4D97-AF65-F5344CB8AC3E}">
        <p14:creationId xmlns:p14="http://schemas.microsoft.com/office/powerpoint/2010/main" val="61365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0D681-F9F7-61CA-A57D-1371E0C01B16}"/>
              </a:ext>
            </a:extLst>
          </p:cNvPr>
          <p:cNvSpPr>
            <a:spLocks noGrp="1"/>
          </p:cNvSpPr>
          <p:nvPr>
            <p:ph type="title"/>
          </p:nvPr>
        </p:nvSpPr>
        <p:spPr/>
        <p:txBody>
          <a:bodyPr/>
          <a:lstStyle/>
          <a:p>
            <a:r>
              <a:rPr lang="en-GB"/>
              <a:t>Practical Session: Feedback</a:t>
            </a:r>
          </a:p>
        </p:txBody>
      </p:sp>
      <p:sp>
        <p:nvSpPr>
          <p:cNvPr id="7" name="Content Placeholder 6">
            <a:extLst>
              <a:ext uri="{FF2B5EF4-FFF2-40B4-BE49-F238E27FC236}">
                <a16:creationId xmlns:a16="http://schemas.microsoft.com/office/drawing/2014/main" id="{BE96640D-269D-14C0-FD91-3AE5D64D6636}"/>
              </a:ext>
            </a:extLst>
          </p:cNvPr>
          <p:cNvSpPr>
            <a:spLocks noGrp="1"/>
          </p:cNvSpPr>
          <p:nvPr>
            <p:ph sz="quarter" idx="13"/>
          </p:nvPr>
        </p:nvSpPr>
        <p:spPr/>
        <p:txBody>
          <a:bodyPr/>
          <a:lstStyle/>
          <a:p>
            <a:r>
              <a:rPr lang="en-US"/>
              <a:t>Sample Reports</a:t>
            </a:r>
          </a:p>
        </p:txBody>
      </p:sp>
      <p:sp>
        <p:nvSpPr>
          <p:cNvPr id="4" name="Slide Number Placeholder 3">
            <a:extLst>
              <a:ext uri="{FF2B5EF4-FFF2-40B4-BE49-F238E27FC236}">
                <a16:creationId xmlns:a16="http://schemas.microsoft.com/office/drawing/2014/main" id="{5D092055-6202-0336-C597-98A6BBF3DF09}"/>
              </a:ext>
            </a:extLst>
          </p:cNvPr>
          <p:cNvSpPr>
            <a:spLocks noGrp="1"/>
          </p:cNvSpPr>
          <p:nvPr>
            <p:ph type="sldNum" sz="quarter" idx="4294967295"/>
          </p:nvPr>
        </p:nvSpPr>
        <p:spPr>
          <a:xfrm>
            <a:off x="11885613" y="6437313"/>
            <a:ext cx="306387" cy="2095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8" name="TextBox 7">
            <a:extLst>
              <a:ext uri="{FF2B5EF4-FFF2-40B4-BE49-F238E27FC236}">
                <a16:creationId xmlns:a16="http://schemas.microsoft.com/office/drawing/2014/main" id="{4E505BB2-4AAD-CE02-60CE-6055A0A227F4}"/>
              </a:ext>
            </a:extLst>
          </p:cNvPr>
          <p:cNvSpPr txBox="1"/>
          <p:nvPr/>
        </p:nvSpPr>
        <p:spPr>
          <a:xfrm>
            <a:off x="339437" y="1961693"/>
            <a:ext cx="29484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Aptitude Feedback</a:t>
            </a:r>
          </a:p>
        </p:txBody>
      </p:sp>
      <p:sp>
        <p:nvSpPr>
          <p:cNvPr id="9" name="TextBox 8">
            <a:extLst>
              <a:ext uri="{FF2B5EF4-FFF2-40B4-BE49-F238E27FC236}">
                <a16:creationId xmlns:a16="http://schemas.microsoft.com/office/drawing/2014/main" id="{37A44001-8DE0-2F42-186D-51516BAA595F}"/>
              </a:ext>
            </a:extLst>
          </p:cNvPr>
          <p:cNvSpPr txBox="1"/>
          <p:nvPr/>
        </p:nvSpPr>
        <p:spPr>
          <a:xfrm>
            <a:off x="179725" y="2517981"/>
            <a:ext cx="6261715"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The candidate has been unsuccessful and has requested feedback on their aptitude performance.</a:t>
            </a:r>
          </a:p>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Prepare your feedback session, including an introduction.</a:t>
            </a:r>
          </a:p>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 Provide feedback using the sample report provided.</a:t>
            </a:r>
          </a:p>
          <a:p>
            <a:pPr marL="342900" marR="0" lvl="1" indent="-342900" algn="l" defTabSz="711200" rtl="0" eaLnBrk="1" fontAlgn="auto" latinLnBrk="0" hangingPunct="1">
              <a:lnSpc>
                <a:spcPct val="100000"/>
              </a:lnSpc>
              <a:spcBef>
                <a:spcPct val="0"/>
              </a:spcBef>
              <a:spcAft>
                <a:spcPts val="2400"/>
              </a:spcAft>
              <a:buClrTx/>
              <a:buSzTx/>
              <a:buFont typeface="+mj-lt"/>
              <a:buAutoNum type="arabicPeriod"/>
              <a:tabLst/>
              <a:defRPr/>
            </a:pPr>
            <a:r>
              <a:rPr kumimoji="0" lang="en-GB" sz="1600" b="0" i="0" u="none" strike="noStrike" kern="1200" cap="none" spc="0" normalizeH="0" baseline="0" noProof="0">
                <a:ln>
                  <a:noFill/>
                </a:ln>
                <a:solidFill>
                  <a:srgbClr val="242424">
                    <a:hueOff val="0"/>
                    <a:satOff val="0"/>
                    <a:lumOff val="0"/>
                    <a:alphaOff val="0"/>
                  </a:srgbClr>
                </a:solidFill>
                <a:effectLst/>
                <a:uLnTx/>
                <a:uFillTx/>
                <a:latin typeface="Arial"/>
                <a:ea typeface="+mn-ea"/>
                <a:cs typeface="+mn-cs"/>
              </a:rPr>
              <a:t>Use the Aptitude Feedback Guide to help with your preparation</a:t>
            </a:r>
          </a:p>
        </p:txBody>
      </p:sp>
      <p:pic>
        <p:nvPicPr>
          <p:cNvPr id="6" name="Graphic 5">
            <a:extLst>
              <a:ext uri="{FF2B5EF4-FFF2-40B4-BE49-F238E27FC236}">
                <a16:creationId xmlns:a16="http://schemas.microsoft.com/office/drawing/2014/main" id="{D315E386-C4EF-D959-9C12-E495D09B4E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3989" y="2175568"/>
            <a:ext cx="1042220" cy="310914"/>
          </a:xfrm>
          <a:prstGeom prst="rect">
            <a:avLst/>
          </a:prstGeom>
        </p:spPr>
      </p:pic>
      <p:sp>
        <p:nvSpPr>
          <p:cNvPr id="10" name="Rectangle 9">
            <a:extLst>
              <a:ext uri="{FF2B5EF4-FFF2-40B4-BE49-F238E27FC236}">
                <a16:creationId xmlns:a16="http://schemas.microsoft.com/office/drawing/2014/main" id="{4621DAAE-412F-D5B7-C779-2B69CFD97D00}"/>
              </a:ext>
            </a:extLst>
          </p:cNvPr>
          <p:cNvSpPr/>
          <p:nvPr/>
        </p:nvSpPr>
        <p:spPr>
          <a:xfrm>
            <a:off x="10398760" y="796180"/>
            <a:ext cx="799382" cy="229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descr="A screenshot of a computer&#10;&#10;Description automatically generated">
            <a:extLst>
              <a:ext uri="{FF2B5EF4-FFF2-40B4-BE49-F238E27FC236}">
                <a16:creationId xmlns:a16="http://schemas.microsoft.com/office/drawing/2014/main" id="{5652B92A-DB48-D8A0-D58C-AEBF8D208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3989" y="794398"/>
            <a:ext cx="3103732" cy="4389135"/>
          </a:xfrm>
          <a:prstGeom prst="rect">
            <a:avLst/>
          </a:prstGeom>
          <a:effectLst>
            <a:outerShdw blurRad="63500" sx="102000" sy="102000" algn="ctr" rotWithShape="0">
              <a:prstClr val="black">
                <a:alpha val="40000"/>
              </a:prstClr>
            </a:outerShdw>
          </a:effectLst>
        </p:spPr>
      </p:pic>
      <p:pic>
        <p:nvPicPr>
          <p:cNvPr id="13" name="Picture 12" descr="A road with wind turbines in the distance&#10;&#10;Description automatically generated">
            <a:extLst>
              <a:ext uri="{FF2B5EF4-FFF2-40B4-BE49-F238E27FC236}">
                <a16:creationId xmlns:a16="http://schemas.microsoft.com/office/drawing/2014/main" id="{3DB12016-80A9-3FBA-D1FC-2F17E8EC93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0419" y="1970880"/>
            <a:ext cx="3254753" cy="45981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06815830"/>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Practical Session: Feedback</a:t>
            </a:r>
            <a:endParaRPr lang="en-GB"/>
          </a:p>
        </p:txBody>
      </p:sp>
      <p:graphicFrame>
        <p:nvGraphicFramePr>
          <p:cNvPr id="8" name="Table 8">
            <a:extLst>
              <a:ext uri="{FF2B5EF4-FFF2-40B4-BE49-F238E27FC236}">
                <a16:creationId xmlns:a16="http://schemas.microsoft.com/office/drawing/2014/main" id="{B4F075C0-8E66-49C1-8F43-6C4E243BC25C}"/>
              </a:ext>
            </a:extLst>
          </p:cNvPr>
          <p:cNvGraphicFramePr>
            <a:graphicFrameLocks noGrp="1"/>
          </p:cNvGraphicFramePr>
          <p:nvPr>
            <p:ph idx="1"/>
            <p:extLst>
              <p:ext uri="{D42A27DB-BD31-4B8C-83A1-F6EECF244321}">
                <p14:modId xmlns:p14="http://schemas.microsoft.com/office/powerpoint/2010/main" val="2568777680"/>
              </p:ext>
            </p:extLst>
          </p:nvPr>
        </p:nvGraphicFramePr>
        <p:xfrm>
          <a:off x="339726" y="1995488"/>
          <a:ext cx="5036142" cy="1483360"/>
        </p:xfrm>
        <a:graphic>
          <a:graphicData uri="http://schemas.openxmlformats.org/drawingml/2006/table">
            <a:tbl>
              <a:tblPr firstRow="1" bandRow="1">
                <a:tableStyleId>{5C22544A-7EE6-4342-B048-85BDC9FD1C3A}</a:tableStyleId>
              </a:tblPr>
              <a:tblGrid>
                <a:gridCol w="1811507">
                  <a:extLst>
                    <a:ext uri="{9D8B030D-6E8A-4147-A177-3AD203B41FA5}">
                      <a16:colId xmlns:a16="http://schemas.microsoft.com/office/drawing/2014/main" val="1442636845"/>
                    </a:ext>
                  </a:extLst>
                </a:gridCol>
                <a:gridCol w="1270311">
                  <a:extLst>
                    <a:ext uri="{9D8B030D-6E8A-4147-A177-3AD203B41FA5}">
                      <a16:colId xmlns:a16="http://schemas.microsoft.com/office/drawing/2014/main" val="678928258"/>
                    </a:ext>
                  </a:extLst>
                </a:gridCol>
                <a:gridCol w="1954324">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Report</a:t>
                      </a:r>
                    </a:p>
                  </a:txBody>
                  <a:tcPr/>
                </a:tc>
                <a:tc>
                  <a:txBody>
                    <a:bodyPr/>
                    <a:lstStyle/>
                    <a:p>
                      <a:r>
                        <a:rPr lang="en-GB" sz="1400"/>
                        <a:t>Candidate</a:t>
                      </a:r>
                    </a:p>
                  </a:txBody>
                  <a:tcPr/>
                </a:tc>
                <a:extLst>
                  <a:ext uri="{0D108BD9-81ED-4DB2-BD59-A6C34878D82A}">
                    <a16:rowId xmlns:a16="http://schemas.microsoft.com/office/drawing/2014/main" val="1184119921"/>
                  </a:ext>
                </a:extLst>
              </a:tr>
              <a:tr h="370840">
                <a:tc>
                  <a:txBody>
                    <a:bodyPr/>
                    <a:lstStyle/>
                    <a:p>
                      <a:endParaRPr lang="en-GB" sz="1400" dirty="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txBody>
                  <a:tcPr/>
                </a:tc>
                <a:extLst>
                  <a:ext uri="{0D108BD9-81ED-4DB2-BD59-A6C34878D82A}">
                    <a16:rowId xmlns:a16="http://schemas.microsoft.com/office/drawing/2014/main" val="2730088172"/>
                  </a:ext>
                </a:extLst>
              </a:tr>
            </a:tbl>
          </a:graphicData>
        </a:graphic>
      </p:graphicFrame>
      <p:sp>
        <p:nvSpPr>
          <p:cNvPr id="3" name="Text Placeholder 2">
            <a:extLst>
              <a:ext uri="{FF2B5EF4-FFF2-40B4-BE49-F238E27FC236}">
                <a16:creationId xmlns:a16="http://schemas.microsoft.com/office/drawing/2014/main" id="{116BE8F4-4F71-43EE-B32B-FCA39193558D}"/>
              </a:ext>
            </a:extLst>
          </p:cNvPr>
          <p:cNvSpPr>
            <a:spLocks noGrp="1"/>
          </p:cNvSpPr>
          <p:nvPr>
            <p:ph sz="quarter" idx="13"/>
          </p:nvPr>
        </p:nvSpPr>
        <p:spPr/>
        <p:txBody>
          <a:bodyPr/>
          <a:lstStyle/>
          <a:p>
            <a:r>
              <a:rPr lang="en-US"/>
              <a:t>Sample Reports</a:t>
            </a:r>
          </a:p>
        </p:txBody>
      </p:sp>
      <p:graphicFrame>
        <p:nvGraphicFramePr>
          <p:cNvPr id="4" name="Table 8">
            <a:extLst>
              <a:ext uri="{FF2B5EF4-FFF2-40B4-BE49-F238E27FC236}">
                <a16:creationId xmlns:a16="http://schemas.microsoft.com/office/drawing/2014/main" id="{29B90E4E-8973-5754-7707-BF63237FBDB3}"/>
              </a:ext>
            </a:extLst>
          </p:cNvPr>
          <p:cNvGraphicFramePr>
            <a:graphicFrameLocks/>
          </p:cNvGraphicFramePr>
          <p:nvPr>
            <p:extLst>
              <p:ext uri="{D42A27DB-BD31-4B8C-83A1-F6EECF244321}">
                <p14:modId xmlns:p14="http://schemas.microsoft.com/office/powerpoint/2010/main" val="1480351370"/>
              </p:ext>
            </p:extLst>
          </p:nvPr>
        </p:nvGraphicFramePr>
        <p:xfrm>
          <a:off x="6088769" y="1995488"/>
          <a:ext cx="5036142" cy="1483360"/>
        </p:xfrm>
        <a:graphic>
          <a:graphicData uri="http://schemas.openxmlformats.org/drawingml/2006/table">
            <a:tbl>
              <a:tblPr firstRow="1" bandRow="1">
                <a:tableStyleId>{5C22544A-7EE6-4342-B048-85BDC9FD1C3A}</a:tableStyleId>
              </a:tblPr>
              <a:tblGrid>
                <a:gridCol w="1811508">
                  <a:extLst>
                    <a:ext uri="{9D8B030D-6E8A-4147-A177-3AD203B41FA5}">
                      <a16:colId xmlns:a16="http://schemas.microsoft.com/office/drawing/2014/main" val="1442636845"/>
                    </a:ext>
                  </a:extLst>
                </a:gridCol>
                <a:gridCol w="1270311">
                  <a:extLst>
                    <a:ext uri="{9D8B030D-6E8A-4147-A177-3AD203B41FA5}">
                      <a16:colId xmlns:a16="http://schemas.microsoft.com/office/drawing/2014/main" val="678928258"/>
                    </a:ext>
                  </a:extLst>
                </a:gridCol>
                <a:gridCol w="1954323">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Report</a:t>
                      </a:r>
                    </a:p>
                  </a:txBody>
                  <a:tcPr/>
                </a:tc>
                <a:tc>
                  <a:txBody>
                    <a:bodyPr/>
                    <a:lstStyle/>
                    <a:p>
                      <a:r>
                        <a:rPr lang="en-GB" sz="1400"/>
                        <a:t>Candidate</a:t>
                      </a:r>
                    </a:p>
                  </a:txBody>
                  <a:tcPr/>
                </a:tc>
                <a:extLst>
                  <a:ext uri="{0D108BD9-81ED-4DB2-BD59-A6C34878D82A}">
                    <a16:rowId xmlns:a16="http://schemas.microsoft.com/office/drawing/2014/main" val="1184119921"/>
                  </a:ext>
                </a:extLst>
              </a:tr>
              <a:tr h="370840">
                <a:tc>
                  <a:txBody>
                    <a:bodyPr/>
                    <a:lstStyle/>
                    <a:p>
                      <a:pPr marL="0" lvl="0" indent="0" algn="l">
                        <a:lnSpc>
                          <a:spcPct val="100000"/>
                        </a:lnSpc>
                        <a:buNone/>
                      </a:pPr>
                      <a:endParaRPr lang="en-GB" sz="1400" dirty="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634016647"/>
                  </a:ext>
                </a:extLst>
              </a:tr>
              <a:tr h="370840">
                <a:tc>
                  <a:txBody>
                    <a:bodyPr/>
                    <a:lstStyle/>
                    <a:p>
                      <a:endParaRPr lang="en-GB" sz="1400"/>
                    </a:p>
                  </a:txBody>
                  <a:tcPr/>
                </a:tc>
                <a:tc>
                  <a:txBody>
                    <a:bodyPr/>
                    <a:lstStyle/>
                    <a:p>
                      <a:endParaRPr lang="en-GB"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extLst>
                  <a:ext uri="{0D108BD9-81ED-4DB2-BD59-A6C34878D82A}">
                    <a16:rowId xmlns:a16="http://schemas.microsoft.com/office/drawing/2014/main" val="31483893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p>
                  </a:txBody>
                  <a:tcPr/>
                </a:tc>
                <a:tc>
                  <a:txBody>
                    <a:bodyPr/>
                    <a:lstStyle/>
                    <a:p>
                      <a:endParaRPr lang="en-GB" sz="1400"/>
                    </a:p>
                  </a:txBody>
                  <a:tcPr/>
                </a:tc>
                <a:tc>
                  <a:txBody>
                    <a:bodyPr/>
                    <a:lstStyle/>
                    <a:p>
                      <a:pPr marL="0" lvl="0" indent="0" algn="l">
                        <a:lnSpc>
                          <a:spcPct val="100000"/>
                        </a:lnSpc>
                        <a:buNone/>
                      </a:pPr>
                      <a:endParaRPr lang="en-GB" sz="1400" dirty="0"/>
                    </a:p>
                  </a:txBody>
                  <a:tcPr/>
                </a:tc>
                <a:extLst>
                  <a:ext uri="{0D108BD9-81ED-4DB2-BD59-A6C34878D82A}">
                    <a16:rowId xmlns:a16="http://schemas.microsoft.com/office/drawing/2014/main" val="2317054311"/>
                  </a:ext>
                </a:extLst>
              </a:tr>
            </a:tbl>
          </a:graphicData>
        </a:graphic>
      </p:graphicFrame>
    </p:spTree>
    <p:extLst>
      <p:ext uri="{BB962C8B-B14F-4D97-AF65-F5344CB8AC3E}">
        <p14:creationId xmlns:p14="http://schemas.microsoft.com/office/powerpoint/2010/main" val="1362885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853574"/>
          </a:xfrm>
        </p:spPr>
        <p:txBody>
          <a:bodyPr/>
          <a:lstStyle/>
          <a:p>
            <a:r>
              <a:rPr lang="en-GB"/>
              <a:t>Module 6</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Best Practice &amp; Ethics</a:t>
            </a:r>
          </a:p>
        </p:txBody>
      </p:sp>
    </p:spTree>
    <p:extLst>
      <p:ext uri="{BB962C8B-B14F-4D97-AF65-F5344CB8AC3E}">
        <p14:creationId xmlns:p14="http://schemas.microsoft.com/office/powerpoint/2010/main" val="4017804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a:bodyPr>
          <a:lstStyle/>
          <a:p>
            <a:r>
              <a:rPr lang="en-GB"/>
              <a:t>Best Practice: Key Points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8282049" cy="3895580"/>
          </a:xfrm>
        </p:spPr>
        <p:txBody>
          <a:bodyPr>
            <a:normAutofit/>
          </a:bodyPr>
          <a:lstStyle/>
          <a:p>
            <a:pPr>
              <a:spcBef>
                <a:spcPts val="0"/>
              </a:spcBef>
              <a:spcAft>
                <a:spcPts val="1800"/>
              </a:spcAft>
            </a:pPr>
            <a:r>
              <a:rPr lang="en-GB" sz="1600"/>
              <a:t>Promote proper data management</a:t>
            </a:r>
          </a:p>
          <a:p>
            <a:pPr>
              <a:spcBef>
                <a:spcPts val="0"/>
              </a:spcBef>
              <a:spcAft>
                <a:spcPts val="600"/>
              </a:spcAft>
            </a:pPr>
            <a:r>
              <a:rPr lang="en-GB" sz="1600"/>
              <a:t>Ensure fair assessment</a:t>
            </a:r>
          </a:p>
          <a:p>
            <a:pPr lvl="1">
              <a:spcBef>
                <a:spcPts val="0"/>
              </a:spcBef>
              <a:spcAft>
                <a:spcPts val="600"/>
              </a:spcAft>
            </a:pPr>
            <a:r>
              <a:rPr lang="en-GB"/>
              <a:t>Test validity</a:t>
            </a:r>
          </a:p>
          <a:p>
            <a:pPr lvl="1">
              <a:spcBef>
                <a:spcPts val="0"/>
              </a:spcBef>
              <a:spcAft>
                <a:spcPts val="600"/>
              </a:spcAft>
            </a:pPr>
            <a:r>
              <a:rPr lang="en-GB"/>
              <a:t>Preparation materials</a:t>
            </a:r>
          </a:p>
          <a:p>
            <a:pPr lvl="1">
              <a:spcBef>
                <a:spcPts val="0"/>
              </a:spcBef>
              <a:spcAft>
                <a:spcPts val="1800"/>
              </a:spcAft>
            </a:pPr>
            <a:r>
              <a:rPr lang="en-GB"/>
              <a:t>Monitoring differences</a:t>
            </a:r>
          </a:p>
          <a:p>
            <a:pPr>
              <a:spcBef>
                <a:spcPts val="0"/>
              </a:spcBef>
              <a:spcAft>
                <a:spcPts val="1800"/>
              </a:spcAft>
            </a:pPr>
            <a:r>
              <a:rPr lang="en-GB" sz="1600"/>
              <a:t>Consider the candidate’s needs</a:t>
            </a:r>
          </a:p>
          <a:p>
            <a:pPr>
              <a:spcBef>
                <a:spcPts val="0"/>
              </a:spcBef>
              <a:spcAft>
                <a:spcPts val="1800"/>
              </a:spcAft>
            </a:pPr>
            <a:r>
              <a:rPr lang="en-GB" sz="1600"/>
              <a:t>Make accommodations for additional requirements</a:t>
            </a:r>
          </a:p>
          <a:p>
            <a:pPr>
              <a:spcBef>
                <a:spcPts val="0"/>
              </a:spcBef>
              <a:spcAft>
                <a:spcPts val="1800"/>
              </a:spcAft>
            </a:pPr>
            <a:r>
              <a:rPr lang="en-GB" sz="1600"/>
              <a:t>Review your testing policy</a:t>
            </a:r>
          </a:p>
          <a:p>
            <a:pPr>
              <a:spcBef>
                <a:spcPts val="0"/>
              </a:spcBef>
              <a:spcAft>
                <a:spcPts val="1800"/>
              </a:spcAft>
            </a:pPr>
            <a:endParaRPr lang="en-GB" sz="1600"/>
          </a:p>
          <a:p>
            <a:pPr>
              <a:spcBef>
                <a:spcPts val="0"/>
              </a:spcBef>
              <a:spcAft>
                <a:spcPts val="1800"/>
              </a:spcAft>
            </a:pPr>
            <a:endParaRPr lang="en-GB" sz="1600"/>
          </a:p>
          <a:p>
            <a:pPr>
              <a:spcBef>
                <a:spcPts val="0"/>
              </a:spcBef>
              <a:spcAft>
                <a:spcPts val="1800"/>
              </a:spcAft>
            </a:pPr>
            <a:endParaRPr lang="en-GB" sz="1600"/>
          </a:p>
        </p:txBody>
      </p:sp>
    </p:spTree>
    <p:extLst>
      <p:ext uri="{BB962C8B-B14F-4D97-AF65-F5344CB8AC3E}">
        <p14:creationId xmlns:p14="http://schemas.microsoft.com/office/powerpoint/2010/main" val="4090061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4F2E5E-3A9C-044F-FB07-201E365986D0}"/>
              </a:ext>
            </a:extLst>
          </p:cNvPr>
          <p:cNvSpPr>
            <a:spLocks noGrp="1"/>
          </p:cNvSpPr>
          <p:nvPr>
            <p:ph type="title"/>
          </p:nvPr>
        </p:nvSpPr>
        <p:spPr/>
        <p:txBody>
          <a:bodyPr/>
          <a:lstStyle/>
          <a:p>
            <a:r>
              <a:rPr lang="en-GB"/>
              <a:t>Data Implications for Testing</a:t>
            </a:r>
          </a:p>
        </p:txBody>
      </p:sp>
      <p:sp>
        <p:nvSpPr>
          <p:cNvPr id="7" name="Content Placeholder 6">
            <a:extLst>
              <a:ext uri="{FF2B5EF4-FFF2-40B4-BE49-F238E27FC236}">
                <a16:creationId xmlns:a16="http://schemas.microsoft.com/office/drawing/2014/main" id="{99A0B1E0-696B-ACA0-38CE-AE84C515956C}"/>
              </a:ext>
            </a:extLst>
          </p:cNvPr>
          <p:cNvSpPr>
            <a:spLocks noGrp="1"/>
          </p:cNvSpPr>
          <p:nvPr>
            <p:ph sz="quarter" idx="13"/>
          </p:nvPr>
        </p:nvSpPr>
        <p:spPr/>
        <p:txBody>
          <a:bodyPr/>
          <a:lstStyle/>
          <a:p>
            <a:r>
              <a:rPr lang="en-GB"/>
              <a:t>Six principles to ensure that information is handled properly:</a:t>
            </a:r>
          </a:p>
        </p:txBody>
      </p:sp>
      <p:sp>
        <p:nvSpPr>
          <p:cNvPr id="8" name="Rectangle: Diagonal Corners Rounded 7">
            <a:extLst>
              <a:ext uri="{FF2B5EF4-FFF2-40B4-BE49-F238E27FC236}">
                <a16:creationId xmlns:a16="http://schemas.microsoft.com/office/drawing/2014/main" id="{A16B7432-3388-253B-6672-1F2D76F5F420}"/>
              </a:ext>
            </a:extLst>
          </p:cNvPr>
          <p:cNvSpPr/>
          <p:nvPr/>
        </p:nvSpPr>
        <p:spPr>
          <a:xfrm>
            <a:off x="541576" y="1805458"/>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A7D3C477-C777-B287-D83B-7ED6537D53E5}"/>
              </a:ext>
            </a:extLst>
          </p:cNvPr>
          <p:cNvSpPr txBox="1"/>
          <p:nvPr/>
        </p:nvSpPr>
        <p:spPr>
          <a:xfrm>
            <a:off x="743806" y="1974141"/>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1.</a:t>
            </a:r>
          </a:p>
        </p:txBody>
      </p:sp>
      <p:sp>
        <p:nvSpPr>
          <p:cNvPr id="10" name="TextBox 9">
            <a:extLst>
              <a:ext uri="{FF2B5EF4-FFF2-40B4-BE49-F238E27FC236}">
                <a16:creationId xmlns:a16="http://schemas.microsoft.com/office/drawing/2014/main" id="{4EF542CC-24C0-F2F9-E02E-CC31B3B687B7}"/>
              </a:ext>
            </a:extLst>
          </p:cNvPr>
          <p:cNvSpPr txBox="1"/>
          <p:nvPr/>
        </p:nvSpPr>
        <p:spPr>
          <a:xfrm>
            <a:off x="743807" y="2730553"/>
            <a:ext cx="19099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Processed lawfully, fairly and in a transparent manner</a:t>
            </a:r>
          </a:p>
        </p:txBody>
      </p:sp>
      <p:sp>
        <p:nvSpPr>
          <p:cNvPr id="11" name="Rectangle: Diagonal Corners Rounded 10">
            <a:extLst>
              <a:ext uri="{FF2B5EF4-FFF2-40B4-BE49-F238E27FC236}">
                <a16:creationId xmlns:a16="http://schemas.microsoft.com/office/drawing/2014/main" id="{A3F50B63-CD8B-959D-67C6-E32585AC5180}"/>
              </a:ext>
            </a:extLst>
          </p:cNvPr>
          <p:cNvSpPr/>
          <p:nvPr/>
        </p:nvSpPr>
        <p:spPr>
          <a:xfrm>
            <a:off x="3556082" y="1805458"/>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A988304-2D3E-7D2C-C52C-3940A98A2DA8}"/>
              </a:ext>
            </a:extLst>
          </p:cNvPr>
          <p:cNvSpPr txBox="1"/>
          <p:nvPr/>
        </p:nvSpPr>
        <p:spPr>
          <a:xfrm>
            <a:off x="3737334" y="1974141"/>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2.</a:t>
            </a:r>
          </a:p>
        </p:txBody>
      </p:sp>
      <p:sp>
        <p:nvSpPr>
          <p:cNvPr id="13" name="TextBox 12">
            <a:extLst>
              <a:ext uri="{FF2B5EF4-FFF2-40B4-BE49-F238E27FC236}">
                <a16:creationId xmlns:a16="http://schemas.microsoft.com/office/drawing/2014/main" id="{D4C9BDAE-818A-7A56-DB04-1A6225C372A6}"/>
              </a:ext>
            </a:extLst>
          </p:cNvPr>
          <p:cNvSpPr txBox="1"/>
          <p:nvPr/>
        </p:nvSpPr>
        <p:spPr>
          <a:xfrm>
            <a:off x="3737334" y="2407493"/>
            <a:ext cx="19099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Collected for specified, explicit and legitimate purposes and not further processed for an incompatible purpose</a:t>
            </a:r>
          </a:p>
        </p:txBody>
      </p:sp>
      <p:sp>
        <p:nvSpPr>
          <p:cNvPr id="14" name="Rectangle: Diagonal Corners Rounded 13">
            <a:extLst>
              <a:ext uri="{FF2B5EF4-FFF2-40B4-BE49-F238E27FC236}">
                <a16:creationId xmlns:a16="http://schemas.microsoft.com/office/drawing/2014/main" id="{213729AD-3B1F-1C13-145C-B0DAE38CFA54}"/>
              </a:ext>
            </a:extLst>
          </p:cNvPr>
          <p:cNvSpPr/>
          <p:nvPr/>
        </p:nvSpPr>
        <p:spPr>
          <a:xfrm>
            <a:off x="6570588" y="1805458"/>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F03D329E-8E0C-5414-2067-356764A9EF90}"/>
              </a:ext>
            </a:extLst>
          </p:cNvPr>
          <p:cNvSpPr txBox="1"/>
          <p:nvPr/>
        </p:nvSpPr>
        <p:spPr>
          <a:xfrm>
            <a:off x="6756755" y="1974141"/>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3.</a:t>
            </a:r>
          </a:p>
        </p:txBody>
      </p:sp>
      <p:sp>
        <p:nvSpPr>
          <p:cNvPr id="16" name="TextBox 15">
            <a:extLst>
              <a:ext uri="{FF2B5EF4-FFF2-40B4-BE49-F238E27FC236}">
                <a16:creationId xmlns:a16="http://schemas.microsoft.com/office/drawing/2014/main" id="{8D7712F8-CA66-649E-9465-1735B8232A03}"/>
              </a:ext>
            </a:extLst>
          </p:cNvPr>
          <p:cNvSpPr txBox="1"/>
          <p:nvPr/>
        </p:nvSpPr>
        <p:spPr>
          <a:xfrm>
            <a:off x="6756756" y="2575965"/>
            <a:ext cx="19099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Adequate, relevant and limited to what is necessary in relation to the purpose</a:t>
            </a:r>
          </a:p>
        </p:txBody>
      </p:sp>
      <p:sp>
        <p:nvSpPr>
          <p:cNvPr id="17" name="Rectangle: Diagonal Corners Rounded 16">
            <a:extLst>
              <a:ext uri="{FF2B5EF4-FFF2-40B4-BE49-F238E27FC236}">
                <a16:creationId xmlns:a16="http://schemas.microsoft.com/office/drawing/2014/main" id="{D705A289-DDF1-C153-D39F-F337E6709814}"/>
              </a:ext>
            </a:extLst>
          </p:cNvPr>
          <p:cNvSpPr/>
          <p:nvPr/>
        </p:nvSpPr>
        <p:spPr>
          <a:xfrm>
            <a:off x="541576" y="4232080"/>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9EA26ED1-84AB-27FE-A555-21BB57ACD152}"/>
              </a:ext>
            </a:extLst>
          </p:cNvPr>
          <p:cNvSpPr txBox="1"/>
          <p:nvPr/>
        </p:nvSpPr>
        <p:spPr>
          <a:xfrm>
            <a:off x="743806" y="4341091"/>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4.</a:t>
            </a:r>
          </a:p>
        </p:txBody>
      </p:sp>
      <p:sp>
        <p:nvSpPr>
          <p:cNvPr id="19" name="TextBox 18">
            <a:extLst>
              <a:ext uri="{FF2B5EF4-FFF2-40B4-BE49-F238E27FC236}">
                <a16:creationId xmlns:a16="http://schemas.microsoft.com/office/drawing/2014/main" id="{BCE54744-7491-5539-AAA5-2FA45699EF44}"/>
              </a:ext>
            </a:extLst>
          </p:cNvPr>
          <p:cNvSpPr txBox="1"/>
          <p:nvPr/>
        </p:nvSpPr>
        <p:spPr>
          <a:xfrm>
            <a:off x="743807" y="4970847"/>
            <a:ext cx="19099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Accurate and, where necessary, kept up-to-date</a:t>
            </a:r>
          </a:p>
        </p:txBody>
      </p:sp>
      <p:sp>
        <p:nvSpPr>
          <p:cNvPr id="20" name="Rectangle: Diagonal Corners Rounded 19">
            <a:extLst>
              <a:ext uri="{FF2B5EF4-FFF2-40B4-BE49-F238E27FC236}">
                <a16:creationId xmlns:a16="http://schemas.microsoft.com/office/drawing/2014/main" id="{2D1CAB75-89A2-D1AA-6E11-A943695E5F67}"/>
              </a:ext>
            </a:extLst>
          </p:cNvPr>
          <p:cNvSpPr/>
          <p:nvPr/>
        </p:nvSpPr>
        <p:spPr>
          <a:xfrm>
            <a:off x="3556082" y="4232080"/>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421398AD-1D62-467B-DE6E-140E972329DD}"/>
              </a:ext>
            </a:extLst>
          </p:cNvPr>
          <p:cNvSpPr txBox="1"/>
          <p:nvPr/>
        </p:nvSpPr>
        <p:spPr>
          <a:xfrm>
            <a:off x="3737334" y="4324518"/>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5.</a:t>
            </a:r>
          </a:p>
        </p:txBody>
      </p:sp>
      <p:sp>
        <p:nvSpPr>
          <p:cNvPr id="22" name="TextBox 21">
            <a:extLst>
              <a:ext uri="{FF2B5EF4-FFF2-40B4-BE49-F238E27FC236}">
                <a16:creationId xmlns:a16="http://schemas.microsoft.com/office/drawing/2014/main" id="{2BB7FB10-FC68-F2A2-DC59-5840E87F0C1D}"/>
              </a:ext>
            </a:extLst>
          </p:cNvPr>
          <p:cNvSpPr txBox="1"/>
          <p:nvPr/>
        </p:nvSpPr>
        <p:spPr>
          <a:xfrm>
            <a:off x="3737335" y="4819330"/>
            <a:ext cx="19099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Kept in a form which permits identification of data subjects for no longer than is necessary for the purpose</a:t>
            </a:r>
          </a:p>
        </p:txBody>
      </p:sp>
      <p:sp>
        <p:nvSpPr>
          <p:cNvPr id="23" name="Rectangle: Diagonal Corners Rounded 22">
            <a:extLst>
              <a:ext uri="{FF2B5EF4-FFF2-40B4-BE49-F238E27FC236}">
                <a16:creationId xmlns:a16="http://schemas.microsoft.com/office/drawing/2014/main" id="{F06A062D-E43D-7804-0A91-73EB89CCD251}"/>
              </a:ext>
            </a:extLst>
          </p:cNvPr>
          <p:cNvSpPr/>
          <p:nvPr/>
        </p:nvSpPr>
        <p:spPr>
          <a:xfrm>
            <a:off x="6570588" y="4232080"/>
            <a:ext cx="2243245" cy="2103351"/>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D5F567BE-C5C4-DA46-F1AD-6629385D9C65}"/>
              </a:ext>
            </a:extLst>
          </p:cNvPr>
          <p:cNvSpPr txBox="1"/>
          <p:nvPr/>
        </p:nvSpPr>
        <p:spPr>
          <a:xfrm>
            <a:off x="6827875" y="4341091"/>
            <a:ext cx="1909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5D2B1"/>
                </a:solidFill>
                <a:effectLst/>
                <a:uLnTx/>
                <a:uFillTx/>
                <a:latin typeface="Segoe UI"/>
                <a:ea typeface="+mn-ea"/>
                <a:cs typeface="+mn-cs"/>
              </a:rPr>
              <a:t>6.</a:t>
            </a:r>
          </a:p>
        </p:txBody>
      </p:sp>
      <p:sp>
        <p:nvSpPr>
          <p:cNvPr id="25" name="TextBox 24">
            <a:extLst>
              <a:ext uri="{FF2B5EF4-FFF2-40B4-BE49-F238E27FC236}">
                <a16:creationId xmlns:a16="http://schemas.microsoft.com/office/drawing/2014/main" id="{1698AD9A-ABB5-C397-A170-EA3CEA5B026C}"/>
              </a:ext>
            </a:extLst>
          </p:cNvPr>
          <p:cNvSpPr txBox="1"/>
          <p:nvPr/>
        </p:nvSpPr>
        <p:spPr>
          <a:xfrm>
            <a:off x="6827876" y="4970847"/>
            <a:ext cx="19099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Processed in a manner that ensures appropriate security of the personal data</a:t>
            </a:r>
          </a:p>
        </p:txBody>
      </p:sp>
    </p:spTree>
    <p:extLst>
      <p:ext uri="{BB962C8B-B14F-4D97-AF65-F5344CB8AC3E}">
        <p14:creationId xmlns:p14="http://schemas.microsoft.com/office/powerpoint/2010/main" val="1186346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a:bodyPr>
          <a:lstStyle/>
          <a:p>
            <a:r>
              <a:rPr lang="en-GB"/>
              <a:t>Adverse Impact in Testing</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8282049" cy="3895580"/>
          </a:xfrm>
        </p:spPr>
        <p:txBody>
          <a:bodyPr>
            <a:normAutofit/>
          </a:bodyPr>
          <a:lstStyle/>
          <a:p>
            <a:pPr>
              <a:spcBef>
                <a:spcPts val="0"/>
              </a:spcBef>
              <a:spcAft>
                <a:spcPts val="1800"/>
              </a:spcAft>
            </a:pPr>
            <a:r>
              <a:rPr lang="en-GB" sz="1600"/>
              <a:t>Adverse impact is where a substantially different proportion of one group is hired in comparison to another group</a:t>
            </a:r>
          </a:p>
          <a:p>
            <a:pPr lvl="1">
              <a:spcBef>
                <a:spcPts val="0"/>
              </a:spcBef>
              <a:spcAft>
                <a:spcPts val="1800"/>
              </a:spcAft>
            </a:pPr>
            <a:r>
              <a:rPr lang="en-GB" sz="1600"/>
              <a:t>This is likely to occur where there is a difference between groups in terms of their average test score</a:t>
            </a:r>
          </a:p>
          <a:p>
            <a:pPr>
              <a:spcBef>
                <a:spcPts val="0"/>
              </a:spcBef>
              <a:spcAft>
                <a:spcPts val="1800"/>
              </a:spcAft>
            </a:pPr>
            <a:endParaRPr lang="en-GB" sz="1600"/>
          </a:p>
          <a:p>
            <a:pPr>
              <a:spcBef>
                <a:spcPts val="0"/>
              </a:spcBef>
              <a:spcAft>
                <a:spcPts val="1800"/>
              </a:spcAft>
            </a:pPr>
            <a:r>
              <a:rPr lang="en-GB" sz="1600"/>
              <a:t>As group differences exist, justification for using tests and the level of cut-off matters</a:t>
            </a:r>
          </a:p>
          <a:p>
            <a:pPr lvl="1">
              <a:spcBef>
                <a:spcPts val="0"/>
              </a:spcBef>
              <a:spcAft>
                <a:spcPts val="1800"/>
              </a:spcAft>
            </a:pPr>
            <a:r>
              <a:rPr lang="en-GB" sz="1600"/>
              <a:t>A high cut-off of, for example, the 90th percentile is likely to reduce the relative percentage of Black candidates compared to White or Chinese candidates and it is likely to require strong justification to show that this level of aptitude is required</a:t>
            </a:r>
          </a:p>
          <a:p>
            <a:pPr>
              <a:spcBef>
                <a:spcPts val="0"/>
              </a:spcBef>
              <a:spcAft>
                <a:spcPts val="1800"/>
              </a:spcAft>
            </a:pPr>
            <a:endParaRPr lang="en-GB" sz="1600"/>
          </a:p>
          <a:p>
            <a:pPr>
              <a:spcBef>
                <a:spcPts val="0"/>
              </a:spcBef>
              <a:spcAft>
                <a:spcPts val="1800"/>
              </a:spcAft>
            </a:pPr>
            <a:endParaRPr lang="en-GB" sz="1600"/>
          </a:p>
          <a:p>
            <a:pPr>
              <a:spcBef>
                <a:spcPts val="0"/>
              </a:spcBef>
              <a:spcAft>
                <a:spcPts val="1800"/>
              </a:spcAft>
            </a:pPr>
            <a:endParaRPr lang="en-GB" sz="1600"/>
          </a:p>
        </p:txBody>
      </p:sp>
    </p:spTree>
    <p:extLst>
      <p:ext uri="{BB962C8B-B14F-4D97-AF65-F5344CB8AC3E}">
        <p14:creationId xmlns:p14="http://schemas.microsoft.com/office/powerpoint/2010/main" val="72484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4F2E5E-3A9C-044F-FB07-201E365986D0}"/>
              </a:ext>
            </a:extLst>
          </p:cNvPr>
          <p:cNvSpPr>
            <a:spLocks noGrp="1"/>
          </p:cNvSpPr>
          <p:nvPr>
            <p:ph type="title"/>
          </p:nvPr>
        </p:nvSpPr>
        <p:spPr/>
        <p:txBody>
          <a:bodyPr/>
          <a:lstStyle/>
          <a:p>
            <a:r>
              <a:rPr lang="en-GB"/>
              <a:t>The Four-Fifths Rule</a:t>
            </a:r>
          </a:p>
        </p:txBody>
      </p:sp>
      <p:sp>
        <p:nvSpPr>
          <p:cNvPr id="4" name="Content Placeholder 3">
            <a:extLst>
              <a:ext uri="{FF2B5EF4-FFF2-40B4-BE49-F238E27FC236}">
                <a16:creationId xmlns:a16="http://schemas.microsoft.com/office/drawing/2014/main" id="{553CEC96-2D04-2688-4816-CFC8BA9516CB}"/>
              </a:ext>
            </a:extLst>
          </p:cNvPr>
          <p:cNvSpPr txBox="1">
            <a:spLocks/>
          </p:cNvSpPr>
          <p:nvPr/>
        </p:nvSpPr>
        <p:spPr>
          <a:xfrm>
            <a:off x="547697" y="1216369"/>
            <a:ext cx="8229600" cy="88480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35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mn-ea"/>
                <a:cs typeface="+mn-cs"/>
              </a:rPr>
              <a:t>A selection rate for any protected group which is less than four-fifths (or 80%) of the rate for the group with the highest rate of selection is seen as adverse impact</a:t>
            </a:r>
          </a:p>
          <a:p>
            <a:pPr marL="285750" marR="0" lvl="0" indent="-285750" algn="l" defTabSz="914400" rtl="0" eaLnBrk="1" fontAlgn="auto" latinLnBrk="0" hangingPunct="1">
              <a:lnSpc>
                <a:spcPct val="100000"/>
              </a:lnSpc>
              <a:spcBef>
                <a:spcPts val="0"/>
              </a:spcBef>
              <a:spcAft>
                <a:spcPts val="350"/>
              </a:spcAft>
              <a:buClr>
                <a:srgbClr val="409E85"/>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Arial"/>
                <a:ea typeface="+mn-ea"/>
                <a:cs typeface="+mn-cs"/>
              </a:rPr>
              <a:t>This affects where we need to set cut-off scores in assessment</a:t>
            </a:r>
          </a:p>
          <a:p>
            <a:pPr marL="285750" marR="0" lvl="0" indent="-285750" algn="l" defTabSz="914400" rtl="0" eaLnBrk="1" fontAlgn="auto" latinLnBrk="0" hangingPunct="1">
              <a:lnSpc>
                <a:spcPct val="100000"/>
              </a:lnSpc>
              <a:spcBef>
                <a:spcPts val="0"/>
              </a:spcBef>
              <a:spcAft>
                <a:spcPts val="350"/>
              </a:spcAft>
              <a:buClr>
                <a:srgbClr val="409E8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350"/>
              </a:spcAft>
              <a:buClr>
                <a:srgbClr val="409E85"/>
              </a:buClr>
              <a:buSzTx/>
              <a:buFont typeface="Arial" panose="020B0604020202020204" pitchFamily="34" charset="0"/>
              <a:buChar char="•"/>
              <a:tabLst/>
              <a:defRPr/>
            </a:pPr>
            <a:endParaRPr kumimoji="0" lang="en-GB" sz="1600" b="0" i="0" u="none" strike="noStrike" kern="1200" cap="none" spc="0" normalizeH="0" baseline="0" noProof="0">
              <a:ln>
                <a:noFill/>
              </a:ln>
              <a:solidFill>
                <a:srgbClr val="242424"/>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960F7-3F27-B2B5-D936-E6E037BBDE4F}"/>
              </a:ext>
            </a:extLst>
          </p:cNvPr>
          <p:cNvGrpSpPr/>
          <p:nvPr/>
        </p:nvGrpSpPr>
        <p:grpSpPr>
          <a:xfrm>
            <a:off x="904915" y="2471215"/>
            <a:ext cx="10045240" cy="3856062"/>
            <a:chOff x="-90345" y="2363887"/>
            <a:chExt cx="10045240" cy="3856062"/>
          </a:xfrm>
        </p:grpSpPr>
        <p:pic>
          <p:nvPicPr>
            <p:cNvPr id="27" name="Picture 26">
              <a:extLst>
                <a:ext uri="{FF2B5EF4-FFF2-40B4-BE49-F238E27FC236}">
                  <a16:creationId xmlns:a16="http://schemas.microsoft.com/office/drawing/2014/main" id="{C243EF4C-FD5F-ABB8-21A3-5C3706CA7BCF}"/>
                </a:ext>
              </a:extLst>
            </p:cNvPr>
            <p:cNvPicPr>
              <a:picLocks noChangeAspect="1"/>
            </p:cNvPicPr>
            <p:nvPr/>
          </p:nvPicPr>
          <p:blipFill>
            <a:blip r:embed="rId2"/>
            <a:stretch>
              <a:fillRect/>
            </a:stretch>
          </p:blipFill>
          <p:spPr>
            <a:xfrm>
              <a:off x="920533" y="2545430"/>
              <a:ext cx="3187343" cy="3674519"/>
            </a:xfrm>
            <a:prstGeom prst="rect">
              <a:avLst/>
            </a:prstGeom>
          </p:spPr>
        </p:pic>
        <p:pic>
          <p:nvPicPr>
            <p:cNvPr id="28" name="Picture 27">
              <a:extLst>
                <a:ext uri="{FF2B5EF4-FFF2-40B4-BE49-F238E27FC236}">
                  <a16:creationId xmlns:a16="http://schemas.microsoft.com/office/drawing/2014/main" id="{3A7C960D-B7BA-545A-D8F2-DAC417B80CAA}"/>
                </a:ext>
              </a:extLst>
            </p:cNvPr>
            <p:cNvPicPr>
              <a:picLocks noChangeAspect="1"/>
            </p:cNvPicPr>
            <p:nvPr/>
          </p:nvPicPr>
          <p:blipFill>
            <a:blip r:embed="rId3"/>
            <a:stretch>
              <a:fillRect/>
            </a:stretch>
          </p:blipFill>
          <p:spPr>
            <a:xfrm>
              <a:off x="4693660" y="2363887"/>
              <a:ext cx="3187343" cy="3681112"/>
            </a:xfrm>
            <a:prstGeom prst="rect">
              <a:avLst/>
            </a:prstGeom>
          </p:spPr>
        </p:pic>
        <p:sp>
          <p:nvSpPr>
            <p:cNvPr id="29" name="TextBox 28">
              <a:extLst>
                <a:ext uri="{FF2B5EF4-FFF2-40B4-BE49-F238E27FC236}">
                  <a16:creationId xmlns:a16="http://schemas.microsoft.com/office/drawing/2014/main" id="{0DD014FB-0FCB-506F-ED3F-36E884A9DE3F}"/>
                </a:ext>
              </a:extLst>
            </p:cNvPr>
            <p:cNvSpPr txBox="1"/>
            <p:nvPr/>
          </p:nvSpPr>
          <p:spPr>
            <a:xfrm>
              <a:off x="-90345" y="408782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244A"/>
                  </a:solidFill>
                  <a:effectLst/>
                  <a:uLnTx/>
                  <a:uFillTx/>
                  <a:latin typeface="Arial"/>
                  <a:ea typeface="+mn-ea"/>
                  <a:cs typeface="+mn-cs"/>
                </a:rPr>
                <a:t>Blue group 50%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9E85"/>
                  </a:solidFill>
                  <a:effectLst/>
                  <a:uLnTx/>
                  <a:uFillTx/>
                  <a:latin typeface="Arial"/>
                  <a:ea typeface="+mn-ea"/>
                  <a:cs typeface="+mn-cs"/>
                </a:rPr>
                <a:t>Unacceptable Adverse Impact</a:t>
              </a:r>
              <a:endParaRPr kumimoji="0" lang="en-GB" sz="1800" b="1" i="0" u="none" strike="noStrike" kern="1200" cap="none" spc="0" normalizeH="0" baseline="0" noProof="0">
                <a:ln>
                  <a:noFill/>
                </a:ln>
                <a:solidFill>
                  <a:srgbClr val="409E85"/>
                </a:solidFill>
                <a:effectLst/>
                <a:uLnTx/>
                <a:uFillTx/>
                <a:latin typeface="Arial"/>
                <a:ea typeface="+mn-ea"/>
                <a:cs typeface="+mn-cs"/>
              </a:endParaRPr>
            </a:p>
          </p:txBody>
        </p:sp>
        <p:sp>
          <p:nvSpPr>
            <p:cNvPr id="30" name="TextBox 29">
              <a:extLst>
                <a:ext uri="{FF2B5EF4-FFF2-40B4-BE49-F238E27FC236}">
                  <a16:creationId xmlns:a16="http://schemas.microsoft.com/office/drawing/2014/main" id="{30CE042D-FC15-700C-B124-50F5236EDA3A}"/>
                </a:ext>
              </a:extLst>
            </p:cNvPr>
            <p:cNvSpPr txBox="1"/>
            <p:nvPr/>
          </p:nvSpPr>
          <p:spPr>
            <a:xfrm>
              <a:off x="8179258" y="350552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244A"/>
                  </a:solidFill>
                  <a:effectLst/>
                  <a:uLnTx/>
                  <a:uFillTx/>
                  <a:latin typeface="Arial"/>
                  <a:ea typeface="+mn-ea"/>
                  <a:cs typeface="+mn-cs"/>
                </a:rPr>
                <a:t>Blue group 88%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9E85"/>
                  </a:solidFill>
                  <a:effectLst/>
                  <a:uLnTx/>
                  <a:uFillTx/>
                  <a:latin typeface="Arial"/>
                  <a:ea typeface="+mn-ea"/>
                  <a:cs typeface="+mn-cs"/>
                </a:rPr>
                <a:t>Acceptable Adverse Impact</a:t>
              </a:r>
              <a:endParaRPr kumimoji="0" lang="en-GB" sz="1800" b="1" i="0" u="none" strike="noStrike" kern="1200" cap="none" spc="0" normalizeH="0" baseline="0" noProof="0">
                <a:ln>
                  <a:noFill/>
                </a:ln>
                <a:solidFill>
                  <a:srgbClr val="409E85"/>
                </a:solidFill>
                <a:effectLst/>
                <a:uLnTx/>
                <a:uFillTx/>
                <a:latin typeface="Arial"/>
                <a:ea typeface="+mn-ea"/>
                <a:cs typeface="+mn-cs"/>
              </a:endParaRPr>
            </a:p>
          </p:txBody>
        </p:sp>
      </p:grpSp>
    </p:spTree>
    <p:extLst>
      <p:ext uri="{BB962C8B-B14F-4D97-AF65-F5344CB8AC3E}">
        <p14:creationId xmlns:p14="http://schemas.microsoft.com/office/powerpoint/2010/main" val="148030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C8BD8C7A-2A75-5288-0582-F029EE3EFF68}"/>
              </a:ext>
            </a:extLst>
          </p:cNvPr>
          <p:cNvSpPr>
            <a:spLocks noGrp="1"/>
          </p:cNvSpPr>
          <p:nvPr>
            <p:ph type="body" sz="quarter" idx="10"/>
          </p:nvPr>
        </p:nvSpPr>
        <p:spPr>
          <a:xfrm>
            <a:off x="1037247" y="1265611"/>
            <a:ext cx="5447289" cy="1229706"/>
          </a:xfrm>
        </p:spPr>
        <p:txBody>
          <a:bodyPr/>
          <a:lstStyle/>
          <a:p>
            <a:r>
              <a:rPr lang="en-GB"/>
              <a:t>Module 1</a:t>
            </a:r>
          </a:p>
        </p:txBody>
      </p:sp>
      <p:sp>
        <p:nvSpPr>
          <p:cNvPr id="2" name="Content Placeholder 11">
            <a:extLst>
              <a:ext uri="{FF2B5EF4-FFF2-40B4-BE49-F238E27FC236}">
                <a16:creationId xmlns:a16="http://schemas.microsoft.com/office/drawing/2014/main" id="{4C01664E-7CC6-7FF0-117E-CC449B21ECF4}"/>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Introduction to Testing </a:t>
            </a:r>
          </a:p>
        </p:txBody>
      </p:sp>
    </p:spTree>
    <p:extLst>
      <p:ext uri="{BB962C8B-B14F-4D97-AF65-F5344CB8AC3E}">
        <p14:creationId xmlns:p14="http://schemas.microsoft.com/office/powerpoint/2010/main" val="20843181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a:bodyPr>
          <a:lstStyle/>
          <a:p>
            <a:r>
              <a:rPr lang="en-GB"/>
              <a:t>Setting Cut-Offs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995055"/>
            <a:ext cx="8282049" cy="3895580"/>
          </a:xfrm>
        </p:spPr>
        <p:txBody>
          <a:bodyPr>
            <a:normAutofit/>
          </a:bodyPr>
          <a:lstStyle/>
          <a:p>
            <a:pPr>
              <a:spcBef>
                <a:spcPts val="0"/>
              </a:spcBef>
              <a:spcAft>
                <a:spcPts val="1800"/>
              </a:spcAft>
            </a:pPr>
            <a:r>
              <a:rPr lang="en-GB" sz="1600"/>
              <a:t>Lower cut-offs are often effectively applied at early screening stages of volume recruitment (e.g. 30th%ile)</a:t>
            </a:r>
          </a:p>
          <a:p>
            <a:pPr lvl="1">
              <a:spcBef>
                <a:spcPts val="0"/>
              </a:spcBef>
              <a:spcAft>
                <a:spcPts val="1800"/>
              </a:spcAft>
            </a:pPr>
            <a:r>
              <a:rPr lang="en-GB" sz="1600"/>
              <a:t>Still need link to job performance (job analysis and/or criterion-related validity)</a:t>
            </a:r>
          </a:p>
          <a:p>
            <a:pPr marL="0" indent="0">
              <a:spcBef>
                <a:spcPts val="0"/>
              </a:spcBef>
              <a:spcAft>
                <a:spcPts val="1800"/>
              </a:spcAft>
              <a:buNone/>
            </a:pPr>
            <a:endParaRPr lang="en-GB" sz="1600"/>
          </a:p>
          <a:p>
            <a:pPr>
              <a:spcBef>
                <a:spcPts val="0"/>
              </a:spcBef>
              <a:spcAft>
                <a:spcPts val="1800"/>
              </a:spcAft>
            </a:pPr>
            <a:r>
              <a:rPr lang="en-GB" sz="1600"/>
              <a:t>Higher cut-offs can give even greater return on investment but require more justification (i.e. evidence the job is difficult or that there is strong validity)</a:t>
            </a:r>
          </a:p>
          <a:p>
            <a:pPr lvl="1">
              <a:spcBef>
                <a:spcPts val="0"/>
              </a:spcBef>
              <a:spcAft>
                <a:spcPts val="1800"/>
              </a:spcAft>
            </a:pPr>
            <a:r>
              <a:rPr lang="en-GB" sz="1600"/>
              <a:t>Higher cut-offs can result in lower proportions of potentially disadvantaged groups being selected</a:t>
            </a:r>
          </a:p>
          <a:p>
            <a:pPr lvl="1">
              <a:spcBef>
                <a:spcPts val="0"/>
              </a:spcBef>
              <a:spcAft>
                <a:spcPts val="1800"/>
              </a:spcAft>
            </a:pPr>
            <a:r>
              <a:rPr lang="en-GB" sz="1600"/>
              <a:t>Particular care should be taken when using top-down selection</a:t>
            </a:r>
          </a:p>
          <a:p>
            <a:pPr>
              <a:spcBef>
                <a:spcPts val="0"/>
              </a:spcBef>
              <a:spcAft>
                <a:spcPts val="1800"/>
              </a:spcAft>
            </a:pPr>
            <a:endParaRPr lang="en-GB" sz="1600"/>
          </a:p>
          <a:p>
            <a:pPr>
              <a:spcBef>
                <a:spcPts val="0"/>
              </a:spcBef>
              <a:spcAft>
                <a:spcPts val="1800"/>
              </a:spcAft>
            </a:pPr>
            <a:endParaRPr lang="en-GB" sz="1600"/>
          </a:p>
        </p:txBody>
      </p:sp>
    </p:spTree>
    <p:extLst>
      <p:ext uri="{BB962C8B-B14F-4D97-AF65-F5344CB8AC3E}">
        <p14:creationId xmlns:p14="http://schemas.microsoft.com/office/powerpoint/2010/main" val="3908865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4F2E5E-3A9C-044F-FB07-201E365986D0}"/>
              </a:ext>
            </a:extLst>
          </p:cNvPr>
          <p:cNvSpPr>
            <a:spLocks noGrp="1"/>
          </p:cNvSpPr>
          <p:nvPr>
            <p:ph type="title"/>
          </p:nvPr>
        </p:nvSpPr>
        <p:spPr/>
        <p:txBody>
          <a:bodyPr/>
          <a:lstStyle/>
          <a:p>
            <a:r>
              <a:rPr lang="en-GB"/>
              <a:t>Best Practice: </a:t>
            </a:r>
          </a:p>
        </p:txBody>
      </p:sp>
      <p:sp>
        <p:nvSpPr>
          <p:cNvPr id="7" name="Content Placeholder 6">
            <a:extLst>
              <a:ext uri="{FF2B5EF4-FFF2-40B4-BE49-F238E27FC236}">
                <a16:creationId xmlns:a16="http://schemas.microsoft.com/office/drawing/2014/main" id="{99A0B1E0-696B-ACA0-38CE-AE84C515956C}"/>
              </a:ext>
            </a:extLst>
          </p:cNvPr>
          <p:cNvSpPr>
            <a:spLocks noGrp="1"/>
          </p:cNvSpPr>
          <p:nvPr>
            <p:ph sz="quarter" idx="13"/>
          </p:nvPr>
        </p:nvSpPr>
        <p:spPr/>
        <p:txBody>
          <a:bodyPr/>
          <a:lstStyle/>
          <a:p>
            <a:r>
              <a:rPr lang="en-GB"/>
              <a:t>Consider the Candidate</a:t>
            </a:r>
          </a:p>
        </p:txBody>
      </p:sp>
      <p:sp>
        <p:nvSpPr>
          <p:cNvPr id="8" name="Rectangle: Diagonal Corners Rounded 7">
            <a:extLst>
              <a:ext uri="{FF2B5EF4-FFF2-40B4-BE49-F238E27FC236}">
                <a16:creationId xmlns:a16="http://schemas.microsoft.com/office/drawing/2014/main" id="{A16B7432-3388-253B-6672-1F2D76F5F420}"/>
              </a:ext>
            </a:extLst>
          </p:cNvPr>
          <p:cNvSpPr/>
          <p:nvPr/>
        </p:nvSpPr>
        <p:spPr>
          <a:xfrm>
            <a:off x="439976" y="2132318"/>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4EF542CC-24C0-F2F9-E02E-CC31B3B687B7}"/>
              </a:ext>
            </a:extLst>
          </p:cNvPr>
          <p:cNvSpPr txBox="1"/>
          <p:nvPr/>
        </p:nvSpPr>
        <p:spPr>
          <a:xfrm>
            <a:off x="561898" y="2456365"/>
            <a:ext cx="24556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Explain the assessment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Important for procedural justice</a:t>
            </a:r>
          </a:p>
        </p:txBody>
      </p:sp>
      <p:sp>
        <p:nvSpPr>
          <p:cNvPr id="34" name="Rectangle: Diagonal Corners Rounded 33">
            <a:extLst>
              <a:ext uri="{FF2B5EF4-FFF2-40B4-BE49-F238E27FC236}">
                <a16:creationId xmlns:a16="http://schemas.microsoft.com/office/drawing/2014/main" id="{82167F69-2C2C-F534-4B3C-3960C69CFC65}"/>
              </a:ext>
            </a:extLst>
          </p:cNvPr>
          <p:cNvSpPr/>
          <p:nvPr/>
        </p:nvSpPr>
        <p:spPr>
          <a:xfrm>
            <a:off x="3261362" y="2132318"/>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7C4C2B1D-AC10-3034-3398-2A1F72E57A9E}"/>
              </a:ext>
            </a:extLst>
          </p:cNvPr>
          <p:cNvSpPr txBox="1"/>
          <p:nvPr/>
        </p:nvSpPr>
        <p:spPr>
          <a:xfrm>
            <a:off x="3383284" y="2548698"/>
            <a:ext cx="24556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Provide practice/preparation material</a:t>
            </a:r>
          </a:p>
        </p:txBody>
      </p:sp>
      <p:sp>
        <p:nvSpPr>
          <p:cNvPr id="36" name="Rectangle: Diagonal Corners Rounded 35">
            <a:extLst>
              <a:ext uri="{FF2B5EF4-FFF2-40B4-BE49-F238E27FC236}">
                <a16:creationId xmlns:a16="http://schemas.microsoft.com/office/drawing/2014/main" id="{8A995ADC-2AEF-493E-C6E1-EF0DA4F64613}"/>
              </a:ext>
            </a:extLst>
          </p:cNvPr>
          <p:cNvSpPr/>
          <p:nvPr/>
        </p:nvSpPr>
        <p:spPr>
          <a:xfrm>
            <a:off x="6082748" y="2132318"/>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EAE9FACE-6C24-ACF0-B4FE-3C5FE5C0A8FD}"/>
              </a:ext>
            </a:extLst>
          </p:cNvPr>
          <p:cNvSpPr txBox="1"/>
          <p:nvPr/>
        </p:nvSpPr>
        <p:spPr>
          <a:xfrm>
            <a:off x="6204670" y="2671809"/>
            <a:ext cx="24556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Establish informed consent</a:t>
            </a:r>
          </a:p>
        </p:txBody>
      </p:sp>
      <p:sp>
        <p:nvSpPr>
          <p:cNvPr id="38" name="Rectangle: Diagonal Corners Rounded 37">
            <a:extLst>
              <a:ext uri="{FF2B5EF4-FFF2-40B4-BE49-F238E27FC236}">
                <a16:creationId xmlns:a16="http://schemas.microsoft.com/office/drawing/2014/main" id="{73C59F66-A1E6-7D8A-A456-385DE8EE45E0}"/>
              </a:ext>
            </a:extLst>
          </p:cNvPr>
          <p:cNvSpPr/>
          <p:nvPr/>
        </p:nvSpPr>
        <p:spPr>
          <a:xfrm>
            <a:off x="8904134" y="2132318"/>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91F2129D-BD1C-6E39-2F1B-D035C96EC999}"/>
              </a:ext>
            </a:extLst>
          </p:cNvPr>
          <p:cNvSpPr txBox="1"/>
          <p:nvPr/>
        </p:nvSpPr>
        <p:spPr>
          <a:xfrm>
            <a:off x="9026056" y="2671809"/>
            <a:ext cx="24556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Provide opportunities for right of reply</a:t>
            </a:r>
          </a:p>
        </p:txBody>
      </p:sp>
      <p:sp>
        <p:nvSpPr>
          <p:cNvPr id="40" name="Rectangle: Diagonal Corners Rounded 39">
            <a:extLst>
              <a:ext uri="{FF2B5EF4-FFF2-40B4-BE49-F238E27FC236}">
                <a16:creationId xmlns:a16="http://schemas.microsoft.com/office/drawing/2014/main" id="{BBC139ED-77AC-33C0-55C8-BABD7B6B3A46}"/>
              </a:ext>
            </a:extLst>
          </p:cNvPr>
          <p:cNvSpPr/>
          <p:nvPr/>
        </p:nvSpPr>
        <p:spPr>
          <a:xfrm>
            <a:off x="439976" y="4039697"/>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A3C61E0C-D8AF-F5F2-90EE-B60A3DB7B871}"/>
              </a:ext>
            </a:extLst>
          </p:cNvPr>
          <p:cNvSpPr txBox="1"/>
          <p:nvPr/>
        </p:nvSpPr>
        <p:spPr>
          <a:xfrm>
            <a:off x="561898" y="4581789"/>
            <a:ext cx="24556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Establish feedback process</a:t>
            </a:r>
          </a:p>
        </p:txBody>
      </p:sp>
      <p:sp>
        <p:nvSpPr>
          <p:cNvPr id="42" name="Rectangle: Diagonal Corners Rounded 41">
            <a:extLst>
              <a:ext uri="{FF2B5EF4-FFF2-40B4-BE49-F238E27FC236}">
                <a16:creationId xmlns:a16="http://schemas.microsoft.com/office/drawing/2014/main" id="{9346E98D-F1AF-3CC0-9C7E-7E7AE73653F9}"/>
              </a:ext>
            </a:extLst>
          </p:cNvPr>
          <p:cNvSpPr/>
          <p:nvPr/>
        </p:nvSpPr>
        <p:spPr>
          <a:xfrm>
            <a:off x="3261362" y="4039697"/>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TextBox 42">
            <a:extLst>
              <a:ext uri="{FF2B5EF4-FFF2-40B4-BE49-F238E27FC236}">
                <a16:creationId xmlns:a16="http://schemas.microsoft.com/office/drawing/2014/main" id="{37207AFB-186C-FBF1-AFCB-2DD693803C50}"/>
              </a:ext>
            </a:extLst>
          </p:cNvPr>
          <p:cNvSpPr txBox="1"/>
          <p:nvPr/>
        </p:nvSpPr>
        <p:spPr>
          <a:xfrm>
            <a:off x="3383284" y="4335567"/>
            <a:ext cx="24556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Promote consistency and fairness for all candidates throughout the process</a:t>
            </a:r>
          </a:p>
        </p:txBody>
      </p:sp>
      <p:sp>
        <p:nvSpPr>
          <p:cNvPr id="44" name="Rectangle: Diagonal Corners Rounded 43">
            <a:extLst>
              <a:ext uri="{FF2B5EF4-FFF2-40B4-BE49-F238E27FC236}">
                <a16:creationId xmlns:a16="http://schemas.microsoft.com/office/drawing/2014/main" id="{21713D57-EF26-9BD9-32F0-63B6CDAD9F7F}"/>
              </a:ext>
            </a:extLst>
          </p:cNvPr>
          <p:cNvSpPr/>
          <p:nvPr/>
        </p:nvSpPr>
        <p:spPr>
          <a:xfrm>
            <a:off x="6082748" y="4039697"/>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F1EA9EC3-0AC1-F053-2929-AD4FF3B06B4D}"/>
              </a:ext>
            </a:extLst>
          </p:cNvPr>
          <p:cNvSpPr txBox="1"/>
          <p:nvPr/>
        </p:nvSpPr>
        <p:spPr>
          <a:xfrm>
            <a:off x="6204670" y="4335567"/>
            <a:ext cx="24556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Test in the most appropriate language (normally first language)</a:t>
            </a:r>
          </a:p>
        </p:txBody>
      </p:sp>
      <p:sp>
        <p:nvSpPr>
          <p:cNvPr id="46" name="Rectangle: Diagonal Corners Rounded 45">
            <a:extLst>
              <a:ext uri="{FF2B5EF4-FFF2-40B4-BE49-F238E27FC236}">
                <a16:creationId xmlns:a16="http://schemas.microsoft.com/office/drawing/2014/main" id="{7D7500E2-6263-76CC-B3E3-51DDEEEBBEA4}"/>
              </a:ext>
            </a:extLst>
          </p:cNvPr>
          <p:cNvSpPr/>
          <p:nvPr/>
        </p:nvSpPr>
        <p:spPr>
          <a:xfrm>
            <a:off x="8904134" y="4039697"/>
            <a:ext cx="2699464" cy="1663759"/>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TextBox 46">
            <a:extLst>
              <a:ext uri="{FF2B5EF4-FFF2-40B4-BE49-F238E27FC236}">
                <a16:creationId xmlns:a16="http://schemas.microsoft.com/office/drawing/2014/main" id="{40F1F5C8-3102-93D0-E7C7-9E366D7D8297}"/>
              </a:ext>
            </a:extLst>
          </p:cNvPr>
          <p:cNvSpPr txBox="1"/>
          <p:nvPr/>
        </p:nvSpPr>
        <p:spPr>
          <a:xfrm>
            <a:off x="9026056" y="4212457"/>
            <a:ext cx="24556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Enquire about additional requirements/accommodations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(e.g. disabilities)</a:t>
            </a:r>
          </a:p>
        </p:txBody>
      </p:sp>
    </p:spTree>
    <p:extLst>
      <p:ext uri="{BB962C8B-B14F-4D97-AF65-F5344CB8AC3E}">
        <p14:creationId xmlns:p14="http://schemas.microsoft.com/office/powerpoint/2010/main" val="30673756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C87-7B4F-D4F2-DB7D-9FA38299C7B8}"/>
              </a:ext>
            </a:extLst>
          </p:cNvPr>
          <p:cNvSpPr>
            <a:spLocks noGrp="1"/>
          </p:cNvSpPr>
          <p:nvPr>
            <p:ph type="title"/>
          </p:nvPr>
        </p:nvSpPr>
        <p:spPr/>
        <p:txBody>
          <a:bodyPr>
            <a:normAutofit fontScale="90000"/>
          </a:bodyPr>
          <a:lstStyle/>
          <a:p>
            <a:r>
              <a:rPr lang="en-GB"/>
              <a:t>Testing Candidates with Additional Requirements</a:t>
            </a:r>
          </a:p>
        </p:txBody>
      </p:sp>
      <p:sp>
        <p:nvSpPr>
          <p:cNvPr id="3" name="Content Placeholder 2">
            <a:extLst>
              <a:ext uri="{FF2B5EF4-FFF2-40B4-BE49-F238E27FC236}">
                <a16:creationId xmlns:a16="http://schemas.microsoft.com/office/drawing/2014/main" id="{DEA36AEB-4944-37F9-1F36-588E7BF14582}"/>
              </a:ext>
            </a:extLst>
          </p:cNvPr>
          <p:cNvSpPr>
            <a:spLocks noGrp="1"/>
          </p:cNvSpPr>
          <p:nvPr>
            <p:ph idx="1"/>
          </p:nvPr>
        </p:nvSpPr>
        <p:spPr>
          <a:xfrm>
            <a:off x="339437" y="1666240"/>
            <a:ext cx="8550563" cy="4937760"/>
          </a:xfrm>
        </p:spPr>
        <p:txBody>
          <a:bodyPr>
            <a:normAutofit/>
          </a:bodyPr>
          <a:lstStyle/>
          <a:p>
            <a:pPr>
              <a:spcBef>
                <a:spcPts val="0"/>
              </a:spcBef>
              <a:spcAft>
                <a:spcPts val="1800"/>
              </a:spcAft>
            </a:pPr>
            <a:r>
              <a:rPr lang="en-GB" sz="1600"/>
              <a:t>You are responsible for deciding upon an appropriate accommodation/adjustment and will need to:</a:t>
            </a:r>
          </a:p>
          <a:p>
            <a:pPr lvl="1">
              <a:lnSpc>
                <a:spcPct val="120000"/>
              </a:lnSpc>
              <a:spcBef>
                <a:spcPts val="0"/>
              </a:spcBef>
              <a:spcAft>
                <a:spcPts val="600"/>
              </a:spcAft>
            </a:pPr>
            <a:r>
              <a:rPr lang="en-GB" sz="1600"/>
              <a:t>Understand the disability</a:t>
            </a:r>
          </a:p>
          <a:p>
            <a:pPr lvl="1">
              <a:spcBef>
                <a:spcPts val="0"/>
              </a:spcBef>
              <a:spcAft>
                <a:spcPts val="600"/>
              </a:spcAft>
            </a:pPr>
            <a:r>
              <a:rPr lang="en-GB" sz="1600"/>
              <a:t>Seek test publisher advice as to what different accommodation options are available</a:t>
            </a:r>
          </a:p>
          <a:p>
            <a:pPr lvl="1">
              <a:spcBef>
                <a:spcPts val="0"/>
              </a:spcBef>
              <a:spcAft>
                <a:spcPts val="600"/>
              </a:spcAft>
            </a:pPr>
            <a:r>
              <a:rPr lang="en-GB" sz="1600"/>
              <a:t>Seek expert advice on the candidate’s disability where appropriate </a:t>
            </a:r>
          </a:p>
          <a:p>
            <a:pPr lvl="1">
              <a:spcBef>
                <a:spcPts val="0"/>
              </a:spcBef>
              <a:spcAft>
                <a:spcPts val="1800"/>
              </a:spcAft>
            </a:pPr>
            <a:r>
              <a:rPr lang="en-GB" sz="1600"/>
              <a:t>Decide how to accommodate, test as standard, or not test at all</a:t>
            </a:r>
          </a:p>
          <a:p>
            <a:pPr>
              <a:spcBef>
                <a:spcPts val="0"/>
              </a:spcBef>
              <a:spcAft>
                <a:spcPts val="1800"/>
              </a:spcAft>
            </a:pPr>
            <a:r>
              <a:rPr lang="en-GB" sz="1600"/>
              <a:t>Typical accommodations include: time adjustment, screen reader technology, large screen/print version, braille, response assistance (sighted reader or person to record responses)</a:t>
            </a:r>
          </a:p>
          <a:p>
            <a:pPr>
              <a:spcBef>
                <a:spcPts val="0"/>
              </a:spcBef>
              <a:spcAft>
                <a:spcPts val="1800"/>
              </a:spcAft>
            </a:pPr>
            <a:r>
              <a:rPr lang="en-GB" sz="1600"/>
              <a:t>Conversations may be required with the disabled candidate, the assessment provider and even a suitably qualified professional for that disability</a:t>
            </a:r>
          </a:p>
          <a:p>
            <a:pPr>
              <a:spcBef>
                <a:spcPts val="0"/>
              </a:spcBef>
              <a:spcAft>
                <a:spcPts val="1800"/>
              </a:spcAft>
            </a:pPr>
            <a:r>
              <a:rPr lang="en-GB" sz="1600"/>
              <a:t>Volume testers will generally have policies in place regarding common accommodations, e.g. particular time adjustments for dyslexia upon presentation of an appropriate certificate</a:t>
            </a:r>
          </a:p>
          <a:p>
            <a:pPr>
              <a:spcBef>
                <a:spcPts val="0"/>
              </a:spcBef>
              <a:spcAft>
                <a:spcPts val="1800"/>
              </a:spcAft>
            </a:pPr>
            <a:r>
              <a:rPr lang="en-GB" sz="1600"/>
              <a:t>A larger band of error should be applied to adjusted test scores</a:t>
            </a:r>
          </a:p>
        </p:txBody>
      </p:sp>
    </p:spTree>
    <p:extLst>
      <p:ext uri="{BB962C8B-B14F-4D97-AF65-F5344CB8AC3E}">
        <p14:creationId xmlns:p14="http://schemas.microsoft.com/office/powerpoint/2010/main" val="16540213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265611"/>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Module 7</a:t>
            </a:r>
          </a:p>
        </p:txBody>
      </p:sp>
      <p:sp>
        <p:nvSpPr>
          <p:cNvPr id="7" name="Content Placeholder 11">
            <a:extLst>
              <a:ext uri="{FF2B5EF4-FFF2-40B4-BE49-F238E27FC236}">
                <a16:creationId xmlns:a16="http://schemas.microsoft.com/office/drawing/2014/main" id="{D56A377A-F1A4-F861-FFBA-6002CF343107}"/>
              </a:ext>
            </a:extLst>
          </p:cNvPr>
          <p:cNvSpPr txBox="1">
            <a:spLocks/>
          </p:cNvSpPr>
          <p:nvPr/>
        </p:nvSpPr>
        <p:spPr>
          <a:xfrm>
            <a:off x="1033061" y="2119185"/>
            <a:ext cx="5056240" cy="45619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Segoe UI Semilight" panose="020B0402040204020203" pitchFamily="34" charset="0"/>
                <a:cs typeface="Segoe UI Semilight" panose="020B0402040204020203" pitchFamily="34" charset="0"/>
              </a:rPr>
              <a:t>Reliability &amp; Validity</a:t>
            </a:r>
          </a:p>
        </p:txBody>
      </p:sp>
    </p:spTree>
    <p:extLst>
      <p:ext uri="{BB962C8B-B14F-4D97-AF65-F5344CB8AC3E}">
        <p14:creationId xmlns:p14="http://schemas.microsoft.com/office/powerpoint/2010/main" val="1878115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05CF0-7747-CF09-76FF-2015590BDFC8}"/>
              </a:ext>
            </a:extLst>
          </p:cNvPr>
          <p:cNvSpPr>
            <a:spLocks noGrp="1"/>
          </p:cNvSpPr>
          <p:nvPr>
            <p:ph type="title"/>
          </p:nvPr>
        </p:nvSpPr>
        <p:spPr/>
        <p:txBody>
          <a:bodyPr/>
          <a:lstStyle/>
          <a:p>
            <a:r>
              <a:rPr lang="en-GB"/>
              <a:t>Reliability and Validity </a:t>
            </a:r>
          </a:p>
        </p:txBody>
      </p:sp>
      <p:sp>
        <p:nvSpPr>
          <p:cNvPr id="5" name="Content Placeholder 4">
            <a:extLst>
              <a:ext uri="{FF2B5EF4-FFF2-40B4-BE49-F238E27FC236}">
                <a16:creationId xmlns:a16="http://schemas.microsoft.com/office/drawing/2014/main" id="{98A183D4-3E4C-C8EA-C988-AC059F91C51D}"/>
              </a:ext>
            </a:extLst>
          </p:cNvPr>
          <p:cNvSpPr>
            <a:spLocks noGrp="1"/>
          </p:cNvSpPr>
          <p:nvPr>
            <p:ph sz="quarter" idx="13"/>
          </p:nvPr>
        </p:nvSpPr>
        <p:spPr/>
        <p:txBody>
          <a:bodyPr/>
          <a:lstStyle/>
          <a:p>
            <a:r>
              <a:rPr lang="en-GB" dirty="0"/>
              <a:t>Workbook page 59</a:t>
            </a:r>
          </a:p>
          <a:p>
            <a:endParaRPr lang="en-GB" dirty="0"/>
          </a:p>
        </p:txBody>
      </p:sp>
      <p:sp>
        <p:nvSpPr>
          <p:cNvPr id="10" name="TextBox 9">
            <a:extLst>
              <a:ext uri="{FF2B5EF4-FFF2-40B4-BE49-F238E27FC236}">
                <a16:creationId xmlns:a16="http://schemas.microsoft.com/office/drawing/2014/main" id="{19CB22DF-3300-6AB5-73EC-A91010169107}"/>
              </a:ext>
            </a:extLst>
          </p:cNvPr>
          <p:cNvSpPr txBox="1"/>
          <p:nvPr/>
        </p:nvSpPr>
        <p:spPr>
          <a:xfrm>
            <a:off x="1479902" y="3429000"/>
            <a:ext cx="36339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US" sz="1800" b="1" i="0" u="none" strike="noStrike" kern="1200" cap="none" spc="0" normalizeH="0" baseline="0" noProof="0">
                <a:ln>
                  <a:noFill/>
                </a:ln>
                <a:solidFill>
                  <a:srgbClr val="242424"/>
                </a:solidFill>
                <a:effectLst/>
                <a:uLnTx/>
                <a:uFillTx/>
                <a:latin typeface="Arial"/>
                <a:ea typeface="+mn-ea"/>
                <a:cs typeface="+mn-cs"/>
              </a:rPr>
              <a:t>TEST RIGHT </a:t>
            </a:r>
            <a:r>
              <a:rPr kumimoji="0" lang="en-US" sz="1800" b="0" i="0" u="none" strike="noStrike" kern="1200" cap="none" spc="0" normalizeH="0" baseline="0" noProof="0">
                <a:ln>
                  <a:noFill/>
                </a:ln>
                <a:solidFill>
                  <a:srgbClr val="242424"/>
                </a:solidFill>
                <a:effectLst/>
                <a:uLnTx/>
                <a:uFillTx/>
                <a:latin typeface="Arial"/>
                <a:ea typeface="+mn-ea"/>
                <a:cs typeface="+mn-cs"/>
              </a:rPr>
              <a:t>– consistent and precise</a:t>
            </a:r>
            <a:endParaRPr kumimoji="0" lang="en-GB" sz="1800" b="0" i="0" u="none" strike="noStrike" kern="1200" cap="none" spc="0" normalizeH="0" baseline="0" noProof="0">
              <a:ln>
                <a:noFill/>
              </a:ln>
              <a:solidFill>
                <a:srgbClr val="242424"/>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7BC934BF-3997-F997-A23F-94EBBDDA9BCD}"/>
              </a:ext>
            </a:extLst>
          </p:cNvPr>
          <p:cNvSpPr txBox="1">
            <a:spLocks/>
          </p:cNvSpPr>
          <p:nvPr/>
        </p:nvSpPr>
        <p:spPr>
          <a:xfrm>
            <a:off x="1479904"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Reliability</a:t>
            </a:r>
          </a:p>
        </p:txBody>
      </p:sp>
      <p:sp>
        <p:nvSpPr>
          <p:cNvPr id="7" name="TextBox 6">
            <a:extLst>
              <a:ext uri="{FF2B5EF4-FFF2-40B4-BE49-F238E27FC236}">
                <a16:creationId xmlns:a16="http://schemas.microsoft.com/office/drawing/2014/main" id="{EEBF0BB4-34E1-8B5C-47E0-3C41A5B03767}"/>
              </a:ext>
            </a:extLst>
          </p:cNvPr>
          <p:cNvSpPr txBox="1"/>
          <p:nvPr/>
        </p:nvSpPr>
        <p:spPr>
          <a:xfrm>
            <a:off x="6729236" y="3429000"/>
            <a:ext cx="35888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2424"/>
                </a:solidFill>
                <a:effectLst/>
                <a:uLnTx/>
                <a:uFillTx/>
                <a:latin typeface="Arial"/>
                <a:ea typeface="+mn-ea"/>
                <a:cs typeface="+mn-cs"/>
              </a:rPr>
              <a:t>is about getting the </a:t>
            </a:r>
            <a:r>
              <a:rPr kumimoji="0" lang="en-GB" sz="1800" b="1" i="0" u="none" strike="noStrike" kern="1200" cap="none" spc="0" normalizeH="0" baseline="0" noProof="0">
                <a:ln>
                  <a:noFill/>
                </a:ln>
                <a:solidFill>
                  <a:srgbClr val="242424"/>
                </a:solidFill>
                <a:effectLst/>
                <a:uLnTx/>
                <a:uFillTx/>
                <a:latin typeface="Arial"/>
                <a:ea typeface="+mn-ea"/>
                <a:cs typeface="+mn-cs"/>
              </a:rPr>
              <a:t>RIGHT TEST </a:t>
            </a:r>
            <a:r>
              <a:rPr kumimoji="0" lang="en-GB" sz="1800" b="0" i="0" u="none" strike="noStrike" kern="1200" cap="none" spc="0" normalizeH="0" baseline="0" noProof="0">
                <a:ln>
                  <a:noFill/>
                </a:ln>
                <a:solidFill>
                  <a:srgbClr val="242424"/>
                </a:solidFill>
                <a:effectLst/>
                <a:uLnTx/>
                <a:uFillTx/>
                <a:latin typeface="Arial"/>
                <a:ea typeface="+mn-ea"/>
                <a:cs typeface="+mn-cs"/>
              </a:rPr>
              <a:t>– related to its intended purpose</a:t>
            </a:r>
          </a:p>
        </p:txBody>
      </p:sp>
      <p:sp>
        <p:nvSpPr>
          <p:cNvPr id="8" name="Content Placeholder 5">
            <a:extLst>
              <a:ext uri="{FF2B5EF4-FFF2-40B4-BE49-F238E27FC236}">
                <a16:creationId xmlns:a16="http://schemas.microsoft.com/office/drawing/2014/main" id="{831783E8-4FDD-DA82-9CFD-521953B9B747}"/>
              </a:ext>
            </a:extLst>
          </p:cNvPr>
          <p:cNvSpPr txBox="1">
            <a:spLocks/>
          </p:cNvSpPr>
          <p:nvPr/>
        </p:nvSpPr>
        <p:spPr>
          <a:xfrm>
            <a:off x="6729237" y="2905780"/>
            <a:ext cx="3261431" cy="5232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2400" kern="1200" dirty="0" smtClean="0">
                <a:solidFill>
                  <a:srgbClr val="409E85"/>
                </a:solidFill>
                <a:latin typeface="Segoe UI Semilight" panose="020B0402040204020203" pitchFamily="34" charset="0"/>
                <a:ea typeface="Calibri" panose="020F0502020204030204" pitchFamily="34" charset="0"/>
                <a:cs typeface="Segoe UI Semilight" panose="020B04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2400" b="0" i="0" u="none" strike="noStrike" kern="1200" cap="none" spc="0" normalizeH="0" baseline="0" noProof="0">
                <a:ln>
                  <a:noFill/>
                </a:ln>
                <a:solidFill>
                  <a:srgbClr val="409E85"/>
                </a:solidFill>
                <a:effectLst/>
                <a:uLnTx/>
                <a:uFillTx/>
                <a:latin typeface="Segoe UI Semilight" panose="020B0402040204020203" pitchFamily="34" charset="0"/>
                <a:ea typeface="Calibri" panose="020F0502020204030204" pitchFamily="34" charset="0"/>
                <a:cs typeface="Segoe UI Semilight" panose="020B0402040204020203" pitchFamily="34" charset="0"/>
              </a:rPr>
              <a:t>Validity</a:t>
            </a:r>
          </a:p>
        </p:txBody>
      </p:sp>
      <p:cxnSp>
        <p:nvCxnSpPr>
          <p:cNvPr id="13" name="Straight Connector 12">
            <a:extLst>
              <a:ext uri="{FF2B5EF4-FFF2-40B4-BE49-F238E27FC236}">
                <a16:creationId xmlns:a16="http://schemas.microsoft.com/office/drawing/2014/main" id="{BF8FF809-AF34-7F7D-D293-3713120DD462}"/>
              </a:ext>
            </a:extLst>
          </p:cNvPr>
          <p:cNvCxnSpPr/>
          <p:nvPr/>
        </p:nvCxnSpPr>
        <p:spPr>
          <a:xfrm>
            <a:off x="5779911" y="2281972"/>
            <a:ext cx="0" cy="263031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7090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AFB6-310B-08AA-EF59-3A4991C7F2D7}"/>
              </a:ext>
            </a:extLst>
          </p:cNvPr>
          <p:cNvSpPr>
            <a:spLocks noGrp="1"/>
          </p:cNvSpPr>
          <p:nvPr>
            <p:ph type="title"/>
          </p:nvPr>
        </p:nvSpPr>
        <p:spPr>
          <a:xfrm>
            <a:off x="3950856" y="1093014"/>
            <a:ext cx="7197435" cy="720291"/>
          </a:xfrm>
        </p:spPr>
        <p:txBody>
          <a:bodyPr/>
          <a:lstStyle/>
          <a:p>
            <a:r>
              <a:rPr lang="en-GB"/>
              <a:t>Reliability</a:t>
            </a:r>
          </a:p>
        </p:txBody>
      </p:sp>
      <p:sp>
        <p:nvSpPr>
          <p:cNvPr id="3" name="Content Placeholder 2">
            <a:extLst>
              <a:ext uri="{FF2B5EF4-FFF2-40B4-BE49-F238E27FC236}">
                <a16:creationId xmlns:a16="http://schemas.microsoft.com/office/drawing/2014/main" id="{2EE28876-2485-BCE4-2454-FEE8FE1C7FE4}"/>
              </a:ext>
            </a:extLst>
          </p:cNvPr>
          <p:cNvSpPr>
            <a:spLocks noGrp="1"/>
          </p:cNvSpPr>
          <p:nvPr>
            <p:ph idx="1"/>
          </p:nvPr>
        </p:nvSpPr>
        <p:spPr>
          <a:xfrm>
            <a:off x="3950856" y="2290023"/>
            <a:ext cx="7197181" cy="3895580"/>
          </a:xfrm>
        </p:spPr>
        <p:txBody>
          <a:bodyPr>
            <a:normAutofit/>
          </a:bodyPr>
          <a:lstStyle/>
          <a:p>
            <a:pPr>
              <a:spcAft>
                <a:spcPts val="1200"/>
              </a:spcAft>
            </a:pPr>
            <a:r>
              <a:rPr lang="en-GB" sz="1800"/>
              <a:t>Nothing can be measured with absolute accuracy</a:t>
            </a:r>
          </a:p>
          <a:p>
            <a:pPr>
              <a:spcAft>
                <a:spcPts val="1200"/>
              </a:spcAft>
            </a:pPr>
            <a:r>
              <a:rPr lang="en-GB" sz="1800"/>
              <a:t>A test’s reliability concerns the precision and consistency of measurement</a:t>
            </a:r>
          </a:p>
          <a:p>
            <a:pPr>
              <a:spcAft>
                <a:spcPts val="1200"/>
              </a:spcAft>
            </a:pPr>
            <a:r>
              <a:rPr lang="en-GB" sz="1800"/>
              <a:t>The more error in test scores the lower the reliability</a:t>
            </a:r>
          </a:p>
          <a:p>
            <a:pPr>
              <a:spcAft>
                <a:spcPts val="1200"/>
              </a:spcAft>
            </a:pPr>
            <a:r>
              <a:rPr lang="en-GB" sz="1800"/>
              <a:t>Generally, the longer the test the greater the reliability</a:t>
            </a:r>
          </a:p>
          <a:p>
            <a:pPr lvl="1">
              <a:spcAft>
                <a:spcPts val="1200"/>
              </a:spcAft>
            </a:pPr>
            <a:r>
              <a:rPr lang="en-GB" sz="1800"/>
              <a:t>NB: Use total scores on Swift tests for decision making</a:t>
            </a:r>
          </a:p>
          <a:p>
            <a:pPr>
              <a:spcAft>
                <a:spcPts val="1200"/>
              </a:spcAft>
            </a:pPr>
            <a:r>
              <a:rPr lang="en-GB" sz="1800"/>
              <a:t>Reliability is a prerequisite for Validity</a:t>
            </a:r>
          </a:p>
        </p:txBody>
      </p:sp>
    </p:spTree>
    <p:extLst>
      <p:ext uri="{BB962C8B-B14F-4D97-AF65-F5344CB8AC3E}">
        <p14:creationId xmlns:p14="http://schemas.microsoft.com/office/powerpoint/2010/main" val="1111417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E462CE-2E1F-132B-D772-8F0038CD5655}"/>
              </a:ext>
            </a:extLst>
          </p:cNvPr>
          <p:cNvSpPr>
            <a:spLocks noGrp="1"/>
          </p:cNvSpPr>
          <p:nvPr>
            <p:ph type="title"/>
          </p:nvPr>
        </p:nvSpPr>
        <p:spPr>
          <a:xfrm>
            <a:off x="838200" y="434253"/>
            <a:ext cx="10515600" cy="720291"/>
          </a:xfrm>
        </p:spPr>
        <p:txBody>
          <a:bodyPr/>
          <a:lstStyle/>
          <a:p>
            <a:pPr algn="ctr"/>
            <a:r>
              <a:rPr lang="en-GB"/>
              <a:t>Potential Sources of Error in Self-Report </a:t>
            </a:r>
          </a:p>
        </p:txBody>
      </p:sp>
      <p:pic>
        <p:nvPicPr>
          <p:cNvPr id="8" name="Content Placeholder 6">
            <a:extLst>
              <a:ext uri="{FF2B5EF4-FFF2-40B4-BE49-F238E27FC236}">
                <a16:creationId xmlns:a16="http://schemas.microsoft.com/office/drawing/2014/main" id="{CFAD6599-CF5B-A950-9A67-18E2162B0C33}"/>
              </a:ext>
            </a:extLst>
          </p:cNvPr>
          <p:cNvPicPr>
            <a:picLocks noChangeAspect="1"/>
          </p:cNvPicPr>
          <p:nvPr/>
        </p:nvPicPr>
        <p:blipFill rotWithShape="1">
          <a:blip r:embed="rId2"/>
          <a:srcRect l="39574"/>
          <a:stretch/>
        </p:blipFill>
        <p:spPr>
          <a:xfrm>
            <a:off x="5387222" y="1816374"/>
            <a:ext cx="4972794" cy="3799469"/>
          </a:xfrm>
          <a:prstGeom prst="rect">
            <a:avLst/>
          </a:prstGeom>
        </p:spPr>
      </p:pic>
      <p:sp>
        <p:nvSpPr>
          <p:cNvPr id="15" name="Oval 14">
            <a:extLst>
              <a:ext uri="{FF2B5EF4-FFF2-40B4-BE49-F238E27FC236}">
                <a16:creationId xmlns:a16="http://schemas.microsoft.com/office/drawing/2014/main" id="{CEAA8BFA-F4B0-E06F-F55A-1ABC808DDE3F}"/>
              </a:ext>
            </a:extLst>
          </p:cNvPr>
          <p:cNvSpPr/>
          <p:nvPr/>
        </p:nvSpPr>
        <p:spPr>
          <a:xfrm>
            <a:off x="5715061" y="2152229"/>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B477AA8-5FE5-A089-F8C7-F52898BF169A}"/>
              </a:ext>
            </a:extLst>
          </p:cNvPr>
          <p:cNvSpPr/>
          <p:nvPr/>
        </p:nvSpPr>
        <p:spPr>
          <a:xfrm>
            <a:off x="5715061" y="236084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96B7FEE-EE48-7328-6BF5-7AC8B294BE84}"/>
              </a:ext>
            </a:extLst>
          </p:cNvPr>
          <p:cNvSpPr/>
          <p:nvPr/>
        </p:nvSpPr>
        <p:spPr>
          <a:xfrm>
            <a:off x="5715061" y="2567560"/>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EC90AAB-AC9A-95ED-DB18-F497DFF36ED9}"/>
              </a:ext>
            </a:extLst>
          </p:cNvPr>
          <p:cNvSpPr/>
          <p:nvPr/>
        </p:nvSpPr>
        <p:spPr>
          <a:xfrm>
            <a:off x="5715061" y="3468705"/>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A1E9AE4-B786-AC2D-CCAD-CF45AA69F141}"/>
              </a:ext>
            </a:extLst>
          </p:cNvPr>
          <p:cNvSpPr/>
          <p:nvPr/>
        </p:nvSpPr>
        <p:spPr>
          <a:xfrm>
            <a:off x="5715061" y="3677323"/>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9C2C22A-B978-D28C-A998-062D51F4DA9D}"/>
              </a:ext>
            </a:extLst>
          </p:cNvPr>
          <p:cNvSpPr/>
          <p:nvPr/>
        </p:nvSpPr>
        <p:spPr>
          <a:xfrm>
            <a:off x="5715061" y="388403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F6EFFFD-4CB1-6EEA-D68E-412291114711}"/>
              </a:ext>
            </a:extLst>
          </p:cNvPr>
          <p:cNvSpPr/>
          <p:nvPr/>
        </p:nvSpPr>
        <p:spPr>
          <a:xfrm>
            <a:off x="5715061" y="4776856"/>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D0528CE-48AF-4C76-1D09-7BDA887E3AA1}"/>
              </a:ext>
            </a:extLst>
          </p:cNvPr>
          <p:cNvSpPr/>
          <p:nvPr/>
        </p:nvSpPr>
        <p:spPr>
          <a:xfrm>
            <a:off x="5715061" y="4985474"/>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BE896DA-A4A8-6424-7889-4CFF43D35729}"/>
              </a:ext>
            </a:extLst>
          </p:cNvPr>
          <p:cNvSpPr/>
          <p:nvPr/>
        </p:nvSpPr>
        <p:spPr>
          <a:xfrm>
            <a:off x="5715061" y="5192187"/>
            <a:ext cx="58994" cy="5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C62A4D0-181A-C99C-1E01-1844248FE2EB}"/>
              </a:ext>
            </a:extLst>
          </p:cNvPr>
          <p:cNvSpPr/>
          <p:nvPr/>
        </p:nvSpPr>
        <p:spPr>
          <a:xfrm>
            <a:off x="5439998" y="1833418"/>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97382EB-060F-D1AD-4613-802708061206}"/>
              </a:ext>
            </a:extLst>
          </p:cNvPr>
          <p:cNvSpPr/>
          <p:nvPr/>
        </p:nvSpPr>
        <p:spPr>
          <a:xfrm>
            <a:off x="5439997" y="4452167"/>
            <a:ext cx="4858603" cy="1121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325A901-A224-1370-D5A0-368CB9872BA1}"/>
              </a:ext>
            </a:extLst>
          </p:cNvPr>
          <p:cNvSpPr/>
          <p:nvPr/>
        </p:nvSpPr>
        <p:spPr>
          <a:xfrm>
            <a:off x="5439997" y="3142793"/>
            <a:ext cx="4858603" cy="1121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4ACC0A2-6DCA-EEB2-0133-02CF81786063}"/>
              </a:ext>
            </a:extLst>
          </p:cNvPr>
          <p:cNvSpPr/>
          <p:nvPr/>
        </p:nvSpPr>
        <p:spPr bwMode="auto">
          <a:xfrm>
            <a:off x="2178303" y="1833419"/>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2"/>
                </a:solidFill>
                <a:effectLst/>
                <a:uLnTx/>
                <a:uFillTx/>
                <a:latin typeface="Arial" panose="020B0604020202020204"/>
                <a:ea typeface="Roboto" panose="02000000000000000000" pitchFamily="2" charset="0"/>
                <a:cs typeface="Roboto" panose="02000000000000000000" pitchFamily="2" charset="0"/>
              </a:rPr>
              <a:t>Individual</a:t>
            </a:r>
          </a:p>
        </p:txBody>
      </p:sp>
      <p:sp>
        <p:nvSpPr>
          <p:cNvPr id="13" name="Rectangle 12">
            <a:extLst>
              <a:ext uri="{FF2B5EF4-FFF2-40B4-BE49-F238E27FC236}">
                <a16:creationId xmlns:a16="http://schemas.microsoft.com/office/drawing/2014/main" id="{4CEB7DB0-D8C4-1C55-8989-B6EB7A8795AE}"/>
              </a:ext>
            </a:extLst>
          </p:cNvPr>
          <p:cNvSpPr/>
          <p:nvPr/>
        </p:nvSpPr>
        <p:spPr bwMode="auto">
          <a:xfrm>
            <a:off x="2178302" y="3163896"/>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defRPr/>
            </a:pPr>
            <a:r>
              <a:rPr lang="en-GB" b="1">
                <a:solidFill>
                  <a:schemeClr val="tx2"/>
                </a:solidFill>
                <a:latin typeface="Arial" panose="020B0604020202020204"/>
                <a:ea typeface="Roboto" panose="02000000000000000000" pitchFamily="2" charset="0"/>
                <a:cs typeface="Roboto" panose="02000000000000000000" pitchFamily="2" charset="0"/>
              </a:rPr>
              <a:t>Administrator</a:t>
            </a:r>
          </a:p>
        </p:txBody>
      </p:sp>
      <p:sp>
        <p:nvSpPr>
          <p:cNvPr id="14" name="Rectangle 13">
            <a:extLst>
              <a:ext uri="{FF2B5EF4-FFF2-40B4-BE49-F238E27FC236}">
                <a16:creationId xmlns:a16="http://schemas.microsoft.com/office/drawing/2014/main" id="{45D64460-916B-92A2-E9F6-02E0C93D26BC}"/>
              </a:ext>
            </a:extLst>
          </p:cNvPr>
          <p:cNvSpPr/>
          <p:nvPr/>
        </p:nvSpPr>
        <p:spPr bwMode="auto">
          <a:xfrm>
            <a:off x="2178302" y="4494373"/>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defRPr/>
            </a:pPr>
            <a:r>
              <a:rPr lang="en-GB" b="1">
                <a:solidFill>
                  <a:schemeClr val="tx2"/>
                </a:solidFill>
                <a:latin typeface="Arial" panose="020B0604020202020204"/>
                <a:ea typeface="Roboto" panose="02000000000000000000" pitchFamily="2" charset="0"/>
                <a:cs typeface="Roboto" panose="02000000000000000000" pitchFamily="2" charset="0"/>
              </a:rPr>
              <a:t>Test Developer</a:t>
            </a:r>
          </a:p>
        </p:txBody>
      </p:sp>
    </p:spTree>
    <p:extLst>
      <p:ext uri="{BB962C8B-B14F-4D97-AF65-F5344CB8AC3E}">
        <p14:creationId xmlns:p14="http://schemas.microsoft.com/office/powerpoint/2010/main" val="29045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Methods of Assessing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061143"/>
            <a:ext cx="2948473" cy="923330"/>
          </a:xfrm>
          <a:prstGeom prst="rect">
            <a:avLst/>
          </a:prstGeom>
          <a:noFill/>
        </p:spPr>
        <p:txBody>
          <a:bodyPr wrap="square" rtlCol="0">
            <a:spAutoFit/>
          </a:bodyPr>
          <a:lstStyle/>
          <a:p>
            <a:r>
              <a:rPr lang="en-GB" b="1">
                <a:solidFill>
                  <a:schemeClr val="accent1"/>
                </a:solidFill>
                <a:latin typeface="+mj-lt"/>
              </a:rPr>
              <a:t>Test-Retest – administering the same test twice </a:t>
            </a:r>
          </a:p>
        </p:txBody>
      </p:sp>
      <p:sp>
        <p:nvSpPr>
          <p:cNvPr id="14" name="TextBox 13">
            <a:extLst>
              <a:ext uri="{FF2B5EF4-FFF2-40B4-BE49-F238E27FC236}">
                <a16:creationId xmlns:a16="http://schemas.microsoft.com/office/drawing/2014/main" id="{B4E15207-7CA8-D2EB-220C-FA5206644BE3}"/>
              </a:ext>
            </a:extLst>
          </p:cNvPr>
          <p:cNvSpPr txBox="1"/>
          <p:nvPr/>
        </p:nvSpPr>
        <p:spPr>
          <a:xfrm>
            <a:off x="743327" y="3066356"/>
            <a:ext cx="2948473" cy="1815882"/>
          </a:xfrm>
          <a:prstGeom prst="rect">
            <a:avLst/>
          </a:prstGeom>
          <a:noFill/>
        </p:spPr>
        <p:txBody>
          <a:bodyPr wrap="square" rtlCol="0">
            <a:spAutoFit/>
          </a:bodyPr>
          <a:lstStyle/>
          <a:p>
            <a:r>
              <a:rPr lang="en-GB" sz="2000">
                <a:solidFill>
                  <a:schemeClr val="bg1"/>
                </a:solidFill>
              </a:rPr>
              <a:t>+</a:t>
            </a:r>
            <a:r>
              <a:rPr lang="en-GB" sz="2800">
                <a:solidFill>
                  <a:schemeClr val="bg1"/>
                </a:solidFill>
              </a:rPr>
              <a:t> </a:t>
            </a:r>
          </a:p>
          <a:p>
            <a:r>
              <a:rPr lang="en-GB" sz="1400">
                <a:solidFill>
                  <a:schemeClr val="bg1"/>
                </a:solidFill>
              </a:rPr>
              <a:t>Gives indication that attribute is stable</a:t>
            </a:r>
          </a:p>
          <a:p>
            <a:endParaRPr lang="en-GB" sz="1400">
              <a:solidFill>
                <a:schemeClr val="bg1"/>
              </a:solidFill>
            </a:endParaRPr>
          </a:p>
          <a:p>
            <a:r>
              <a:rPr lang="en-GB" sz="2800">
                <a:solidFill>
                  <a:schemeClr val="bg1"/>
                </a:solidFill>
              </a:rPr>
              <a:t>- </a:t>
            </a:r>
          </a:p>
          <a:p>
            <a:r>
              <a:rPr lang="en-GB" sz="1400">
                <a:solidFill>
                  <a:schemeClr val="bg1"/>
                </a:solidFill>
              </a:rPr>
              <a:t>Candidates not willing to do it twice</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9C054AD-BD23-81A2-01B6-2EF98F9F5714}"/>
              </a:ext>
            </a:extLst>
          </p:cNvPr>
          <p:cNvSpPr txBox="1"/>
          <p:nvPr/>
        </p:nvSpPr>
        <p:spPr>
          <a:xfrm>
            <a:off x="4463660" y="2061143"/>
            <a:ext cx="2948473" cy="923330"/>
          </a:xfrm>
          <a:prstGeom prst="rect">
            <a:avLst/>
          </a:prstGeom>
          <a:noFill/>
        </p:spPr>
        <p:txBody>
          <a:bodyPr wrap="square" rtlCol="0">
            <a:spAutoFit/>
          </a:bodyPr>
          <a:lstStyle/>
          <a:p>
            <a:r>
              <a:rPr lang="en-GB" b="1">
                <a:solidFill>
                  <a:schemeClr val="accent1"/>
                </a:solidFill>
                <a:latin typeface="+mj-lt"/>
              </a:rPr>
              <a:t>Alternate Form – administering two parallel forms </a:t>
            </a:r>
          </a:p>
        </p:txBody>
      </p:sp>
      <p:sp>
        <p:nvSpPr>
          <p:cNvPr id="17" name="TextBox 16">
            <a:extLst>
              <a:ext uri="{FF2B5EF4-FFF2-40B4-BE49-F238E27FC236}">
                <a16:creationId xmlns:a16="http://schemas.microsoft.com/office/drawing/2014/main" id="{50CD94AE-0C2B-F7A5-74D4-33E77F24B59F}"/>
              </a:ext>
            </a:extLst>
          </p:cNvPr>
          <p:cNvSpPr txBox="1"/>
          <p:nvPr/>
        </p:nvSpPr>
        <p:spPr>
          <a:xfrm>
            <a:off x="4463660" y="3066356"/>
            <a:ext cx="2948473" cy="2031325"/>
          </a:xfrm>
          <a:prstGeom prst="rect">
            <a:avLst/>
          </a:prstGeom>
          <a:noFill/>
        </p:spPr>
        <p:txBody>
          <a:bodyPr wrap="square" rtlCol="0">
            <a:spAutoFit/>
          </a:bodyPr>
          <a:lstStyle/>
          <a:p>
            <a:r>
              <a:rPr lang="en-GB" sz="2000">
                <a:solidFill>
                  <a:schemeClr val="bg1"/>
                </a:solidFill>
              </a:rPr>
              <a:t>+</a:t>
            </a:r>
            <a:r>
              <a:rPr lang="en-GB" sz="2800">
                <a:solidFill>
                  <a:schemeClr val="bg1"/>
                </a:solidFill>
              </a:rPr>
              <a:t> </a:t>
            </a:r>
          </a:p>
          <a:p>
            <a:r>
              <a:rPr lang="en-GB" sz="1400">
                <a:solidFill>
                  <a:schemeClr val="bg1"/>
                </a:solidFill>
              </a:rPr>
              <a:t>Shows developer is clear/consistent on what is measured </a:t>
            </a:r>
          </a:p>
          <a:p>
            <a:r>
              <a:rPr lang="en-GB" sz="2800">
                <a:solidFill>
                  <a:schemeClr val="bg1"/>
                </a:solidFill>
              </a:rPr>
              <a:t>- </a:t>
            </a:r>
          </a:p>
          <a:p>
            <a:r>
              <a:rPr lang="en-GB" sz="1400">
                <a:solidFill>
                  <a:schemeClr val="bg1"/>
                </a:solidFill>
              </a:rPr>
              <a:t>Has the expense of developing two forms</a:t>
            </a:r>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9BC5B09-6858-982B-8D18-FAEE0DFB3B27}"/>
              </a:ext>
            </a:extLst>
          </p:cNvPr>
          <p:cNvSpPr txBox="1"/>
          <p:nvPr/>
        </p:nvSpPr>
        <p:spPr>
          <a:xfrm>
            <a:off x="8183993" y="2061143"/>
            <a:ext cx="2948473" cy="923330"/>
          </a:xfrm>
          <a:prstGeom prst="rect">
            <a:avLst/>
          </a:prstGeom>
          <a:noFill/>
        </p:spPr>
        <p:txBody>
          <a:bodyPr wrap="square" rtlCol="0">
            <a:spAutoFit/>
          </a:bodyPr>
          <a:lstStyle/>
          <a:p>
            <a:r>
              <a:rPr lang="en-GB" b="1">
                <a:solidFill>
                  <a:schemeClr val="accent1"/>
                </a:solidFill>
                <a:latin typeface="+mj-lt"/>
              </a:rPr>
              <a:t>Internal Consistency – administering only 1 test once</a:t>
            </a:r>
          </a:p>
        </p:txBody>
      </p:sp>
      <p:sp>
        <p:nvSpPr>
          <p:cNvPr id="20" name="TextBox 19">
            <a:extLst>
              <a:ext uri="{FF2B5EF4-FFF2-40B4-BE49-F238E27FC236}">
                <a16:creationId xmlns:a16="http://schemas.microsoft.com/office/drawing/2014/main" id="{D8D380FC-118B-986A-5184-689914AF26FA}"/>
              </a:ext>
            </a:extLst>
          </p:cNvPr>
          <p:cNvSpPr txBox="1"/>
          <p:nvPr/>
        </p:nvSpPr>
        <p:spPr>
          <a:xfrm>
            <a:off x="8183993" y="3066356"/>
            <a:ext cx="2948473" cy="2031325"/>
          </a:xfrm>
          <a:prstGeom prst="rect">
            <a:avLst/>
          </a:prstGeom>
          <a:noFill/>
        </p:spPr>
        <p:txBody>
          <a:bodyPr wrap="square" rtlCol="0">
            <a:spAutoFit/>
          </a:bodyPr>
          <a:lstStyle/>
          <a:p>
            <a:r>
              <a:rPr lang="en-GB" sz="2000">
                <a:solidFill>
                  <a:schemeClr val="bg1"/>
                </a:solidFill>
              </a:rPr>
              <a:t>+</a:t>
            </a:r>
            <a:r>
              <a:rPr lang="en-GB" sz="2800">
                <a:solidFill>
                  <a:schemeClr val="bg1"/>
                </a:solidFill>
              </a:rPr>
              <a:t> </a:t>
            </a:r>
          </a:p>
          <a:p>
            <a:r>
              <a:rPr lang="en-GB" sz="1400">
                <a:solidFill>
                  <a:schemeClr val="bg1"/>
                </a:solidFill>
              </a:rPr>
              <a:t>Easy to do as only requires one test on one occasion</a:t>
            </a:r>
          </a:p>
          <a:p>
            <a:endParaRPr lang="en-GB" sz="1400">
              <a:solidFill>
                <a:schemeClr val="bg1"/>
              </a:solidFill>
            </a:endParaRPr>
          </a:p>
          <a:p>
            <a:r>
              <a:rPr lang="en-GB" sz="2800">
                <a:solidFill>
                  <a:schemeClr val="bg1"/>
                </a:solidFill>
              </a:rPr>
              <a:t>- </a:t>
            </a:r>
          </a:p>
          <a:p>
            <a:r>
              <a:rPr lang="en-GB" sz="1400">
                <a:solidFill>
                  <a:schemeClr val="bg1"/>
                </a:solidFill>
              </a:rPr>
              <a:t>Can be misleadingly high with repetitive item content</a:t>
            </a:r>
          </a:p>
        </p:txBody>
      </p:sp>
    </p:spTree>
    <p:extLst>
      <p:ext uri="{BB962C8B-B14F-4D97-AF65-F5344CB8AC3E}">
        <p14:creationId xmlns:p14="http://schemas.microsoft.com/office/powerpoint/2010/main" val="42343016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6752C9-3FC0-1F11-4454-1291F9DE17B4}"/>
              </a:ext>
            </a:extLst>
          </p:cNvPr>
          <p:cNvSpPr>
            <a:spLocks noGrp="1"/>
          </p:cNvSpPr>
          <p:nvPr>
            <p:ph type="title"/>
          </p:nvPr>
        </p:nvSpPr>
        <p:spPr/>
        <p:txBody>
          <a:bodyPr/>
          <a:lstStyle/>
          <a:p>
            <a:r>
              <a:rPr lang="en-GB"/>
              <a:t>Wave Professional Styles Reliability</a:t>
            </a:r>
          </a:p>
        </p:txBody>
      </p:sp>
      <p:sp>
        <p:nvSpPr>
          <p:cNvPr id="12" name="Rectangle: Diagonal Corners Rounded 11">
            <a:extLst>
              <a:ext uri="{FF2B5EF4-FFF2-40B4-BE49-F238E27FC236}">
                <a16:creationId xmlns:a16="http://schemas.microsoft.com/office/drawing/2014/main" id="{7D270759-E044-5CC0-A849-926ED78AB528}"/>
              </a:ext>
            </a:extLst>
          </p:cNvPr>
          <p:cNvSpPr/>
          <p:nvPr/>
        </p:nvSpPr>
        <p:spPr>
          <a:xfrm>
            <a:off x="486040"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3BC74A5-672E-E2E4-B6D5-FCFE1331C5FA}"/>
              </a:ext>
            </a:extLst>
          </p:cNvPr>
          <p:cNvSpPr txBox="1"/>
          <p:nvPr/>
        </p:nvSpPr>
        <p:spPr>
          <a:xfrm>
            <a:off x="743327"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Test-Retest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Dimension mean .75 (range from .58 to .85)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N = 100</a:t>
            </a:r>
          </a:p>
        </p:txBody>
      </p:sp>
      <p:sp>
        <p:nvSpPr>
          <p:cNvPr id="15" name="Rectangle: Diagonal Corners Rounded 14">
            <a:extLst>
              <a:ext uri="{FF2B5EF4-FFF2-40B4-BE49-F238E27FC236}">
                <a16:creationId xmlns:a16="http://schemas.microsoft.com/office/drawing/2014/main" id="{5DA65F87-4D7E-C999-EA85-5957585A577C}"/>
              </a:ext>
            </a:extLst>
          </p:cNvPr>
          <p:cNvSpPr/>
          <p:nvPr/>
        </p:nvSpPr>
        <p:spPr>
          <a:xfrm>
            <a:off x="4206373"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Diagonal Corners Rounded 17">
            <a:extLst>
              <a:ext uri="{FF2B5EF4-FFF2-40B4-BE49-F238E27FC236}">
                <a16:creationId xmlns:a16="http://schemas.microsoft.com/office/drawing/2014/main" id="{F82F941C-2663-EA52-4239-3DF6D13C5B2F}"/>
              </a:ext>
            </a:extLst>
          </p:cNvPr>
          <p:cNvSpPr/>
          <p:nvPr/>
        </p:nvSpPr>
        <p:spPr>
          <a:xfrm>
            <a:off x="7926706" y="1737873"/>
            <a:ext cx="3463046" cy="3591212"/>
          </a:xfrm>
          <a:prstGeom prst="round2DiagRect">
            <a:avLst>
              <a:gd name="adj1" fmla="val 0"/>
              <a:gd name="adj2" fmla="val 608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0028324-3EE4-C160-64D3-DAD13F004F3A}"/>
              </a:ext>
            </a:extLst>
          </p:cNvPr>
          <p:cNvSpPr txBox="1"/>
          <p:nvPr/>
        </p:nvSpPr>
        <p:spPr>
          <a:xfrm>
            <a:off x="4463659" y="2321004"/>
            <a:ext cx="294847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Alternate Form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Dimension mean .86 (range from .78 to .93)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N = 1,153</a:t>
            </a:r>
          </a:p>
        </p:txBody>
      </p:sp>
      <p:sp>
        <p:nvSpPr>
          <p:cNvPr id="6" name="TextBox 5">
            <a:extLst>
              <a:ext uri="{FF2B5EF4-FFF2-40B4-BE49-F238E27FC236}">
                <a16:creationId xmlns:a16="http://schemas.microsoft.com/office/drawing/2014/main" id="{3837727B-61D4-CC56-0DBB-58CD03C66534}"/>
              </a:ext>
            </a:extLst>
          </p:cNvPr>
          <p:cNvSpPr txBox="1"/>
          <p:nvPr/>
        </p:nvSpPr>
        <p:spPr>
          <a:xfrm>
            <a:off x="8183992" y="2240817"/>
            <a:ext cx="294847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Internal Consistency Reliability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Dimension mean .74 (range from .58 to .86)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Arial" panose="020B0604020202020204"/>
                <a:ea typeface="Roboto" panose="02000000000000000000" pitchFamily="2" charset="0"/>
                <a:cs typeface="Roboto" panose="02000000000000000000" pitchFamily="2" charset="0"/>
              </a:rPr>
              <a:t>N = 1,153</a:t>
            </a:r>
          </a:p>
        </p:txBody>
      </p:sp>
    </p:spTree>
    <p:extLst>
      <p:ext uri="{BB962C8B-B14F-4D97-AF65-F5344CB8AC3E}">
        <p14:creationId xmlns:p14="http://schemas.microsoft.com/office/powerpoint/2010/main" val="29478297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27EA-F48F-2AF6-7808-E5C25BDBECEE}"/>
              </a:ext>
            </a:extLst>
          </p:cNvPr>
          <p:cNvSpPr>
            <a:spLocks noGrp="1"/>
          </p:cNvSpPr>
          <p:nvPr>
            <p:ph type="title"/>
          </p:nvPr>
        </p:nvSpPr>
        <p:spPr/>
        <p:txBody>
          <a:bodyPr/>
          <a:lstStyle/>
          <a:p>
            <a:r>
              <a:rPr lang="en-GB"/>
              <a:t>Aspects of Validity in Self-Report </a:t>
            </a:r>
          </a:p>
        </p:txBody>
      </p:sp>
      <p:sp>
        <p:nvSpPr>
          <p:cNvPr id="4" name="Content Placeholder 3">
            <a:extLst>
              <a:ext uri="{FF2B5EF4-FFF2-40B4-BE49-F238E27FC236}">
                <a16:creationId xmlns:a16="http://schemas.microsoft.com/office/drawing/2014/main" id="{ABC62BD2-A6EC-5FD4-2513-C61C401AE8A9}"/>
              </a:ext>
            </a:extLst>
          </p:cNvPr>
          <p:cNvSpPr>
            <a:spLocks noGrp="1"/>
          </p:cNvSpPr>
          <p:nvPr>
            <p:ph sz="quarter" idx="13"/>
          </p:nvPr>
        </p:nvSpPr>
        <p:spPr/>
        <p:txBody>
          <a:bodyPr/>
          <a:lstStyle/>
          <a:p>
            <a:r>
              <a:rPr lang="en-GB" dirty="0"/>
              <a:t>Workbook page 61</a:t>
            </a:r>
          </a:p>
        </p:txBody>
      </p:sp>
      <p:graphicFrame>
        <p:nvGraphicFramePr>
          <p:cNvPr id="3" name="Table 8">
            <a:extLst>
              <a:ext uri="{FF2B5EF4-FFF2-40B4-BE49-F238E27FC236}">
                <a16:creationId xmlns:a16="http://schemas.microsoft.com/office/drawing/2014/main" id="{AEFEFCC2-8B7B-2105-1742-2C35112AEE59}"/>
              </a:ext>
            </a:extLst>
          </p:cNvPr>
          <p:cNvGraphicFramePr>
            <a:graphicFrameLocks noGrp="1"/>
          </p:cNvGraphicFramePr>
          <p:nvPr/>
        </p:nvGraphicFramePr>
        <p:xfrm>
          <a:off x="2053840" y="2022318"/>
          <a:ext cx="8084320" cy="3975360"/>
        </p:xfrm>
        <a:graphic>
          <a:graphicData uri="http://schemas.openxmlformats.org/drawingml/2006/table">
            <a:tbl>
              <a:tblPr firstRow="1" bandRow="1">
                <a:tableStyleId>{5C22544A-7EE6-4342-B048-85BDC9FD1C3A}</a:tableStyleId>
              </a:tblPr>
              <a:tblGrid>
                <a:gridCol w="2119403">
                  <a:extLst>
                    <a:ext uri="{9D8B030D-6E8A-4147-A177-3AD203B41FA5}">
                      <a16:colId xmlns:a16="http://schemas.microsoft.com/office/drawing/2014/main" val="3932920422"/>
                    </a:ext>
                  </a:extLst>
                </a:gridCol>
                <a:gridCol w="5964917">
                  <a:extLst>
                    <a:ext uri="{9D8B030D-6E8A-4147-A177-3AD203B41FA5}">
                      <a16:colId xmlns:a16="http://schemas.microsoft.com/office/drawing/2014/main" val="2126900234"/>
                    </a:ext>
                  </a:extLst>
                </a:gridCol>
              </a:tblGrid>
              <a:tr h="662560">
                <a:tc>
                  <a:txBody>
                    <a:bodyPr/>
                    <a:lstStyle/>
                    <a:p>
                      <a:pPr marL="0" algn="l" defTabSz="914400" rtl="0" eaLnBrk="1" latinLnBrk="0" hangingPunct="1"/>
                      <a:r>
                        <a:rPr lang="en-GB" sz="1400" b="1" kern="1200">
                          <a:solidFill>
                            <a:schemeClr val="dk1"/>
                          </a:solidFill>
                          <a:latin typeface="+mn-lt"/>
                          <a:ea typeface="+mn-ea"/>
                          <a:cs typeface="+mn-cs"/>
                        </a:rPr>
                        <a:t>Face Validity: </a:t>
                      </a:r>
                    </a:p>
                  </a:txBody>
                  <a:tcPr anchor="ctr">
                    <a:solidFill>
                      <a:srgbClr val="E9F7F2"/>
                    </a:solidFill>
                  </a:tcPr>
                </a:tc>
                <a:tc>
                  <a:txBody>
                    <a:bodyPr/>
                    <a:lstStyle/>
                    <a:p>
                      <a:pPr marL="0" marR="0" lvl="0" indent="0" algn="l" defTabSz="914400" rtl="0" eaLnBrk="1" fontAlgn="auto" latinLnBrk="0" hangingPunct="1">
                        <a:lnSpc>
                          <a:spcPct val="100000"/>
                        </a:lnSpc>
                        <a:spcBef>
                          <a:spcPts val="0"/>
                        </a:spcBef>
                        <a:spcAft>
                          <a:spcPts val="0"/>
                        </a:spcAft>
                        <a:buFontTx/>
                        <a:buNone/>
                      </a:pPr>
                      <a:r>
                        <a:rPr lang="en-GB" sz="1400" b="1" kern="1200">
                          <a:solidFill>
                            <a:schemeClr val="dk1"/>
                          </a:solidFill>
                          <a:latin typeface="+mn-lt"/>
                          <a:ea typeface="+mn-ea"/>
                          <a:cs typeface="+mn-cs"/>
                        </a:rPr>
                        <a:t>do the questions ‘look right’ i.e. appear to be appropriate/job-relevant? And do the reports ‘look right’? </a:t>
                      </a:r>
                    </a:p>
                  </a:txBody>
                  <a:tcPr anchor="ctr">
                    <a:solidFill>
                      <a:srgbClr val="E9F7F2"/>
                    </a:solidFill>
                  </a:tcPr>
                </a:tc>
                <a:extLst>
                  <a:ext uri="{0D108BD9-81ED-4DB2-BD59-A6C34878D82A}">
                    <a16:rowId xmlns:a16="http://schemas.microsoft.com/office/drawing/2014/main" val="3619853906"/>
                  </a:ext>
                </a:extLst>
              </a:tr>
              <a:tr h="662560">
                <a:tc>
                  <a:txBody>
                    <a:bodyPr/>
                    <a:lstStyle/>
                    <a:p>
                      <a:r>
                        <a:rPr lang="en-GB" sz="1400" b="1"/>
                        <a:t>Content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extent to which the questions are actually focused on job-relevant content. </a:t>
                      </a:r>
                    </a:p>
                  </a:txBody>
                  <a:tcPr anchor="ctr"/>
                </a:tc>
                <a:extLst>
                  <a:ext uri="{0D108BD9-81ED-4DB2-BD59-A6C34878D82A}">
                    <a16:rowId xmlns:a16="http://schemas.microsoft.com/office/drawing/2014/main" val="361713038"/>
                  </a:ext>
                </a:extLst>
              </a:tr>
              <a:tr h="662560">
                <a:tc>
                  <a:txBody>
                    <a:bodyPr/>
                    <a:lstStyle/>
                    <a:p>
                      <a:r>
                        <a:rPr lang="en-GB" sz="1400" b="1"/>
                        <a:t>Consequential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the intended and unintended consequences of using a questionnaire. </a:t>
                      </a:r>
                    </a:p>
                  </a:txBody>
                  <a:tcPr anchor="ctr"/>
                </a:tc>
                <a:extLst>
                  <a:ext uri="{0D108BD9-81ED-4DB2-BD59-A6C34878D82A}">
                    <a16:rowId xmlns:a16="http://schemas.microsoft.com/office/drawing/2014/main" val="526059979"/>
                  </a:ext>
                </a:extLst>
              </a:tr>
              <a:tr h="662560">
                <a:tc>
                  <a:txBody>
                    <a:bodyPr/>
                    <a:lstStyle/>
                    <a:p>
                      <a:r>
                        <a:rPr lang="en-GB" sz="1400" b="1"/>
                        <a:t>Construct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different forms of evidence that demonstrates a questionnaire measures the expected underlying construct, trait or theory. </a:t>
                      </a:r>
                    </a:p>
                  </a:txBody>
                  <a:tcPr anchor="ctr"/>
                </a:tc>
                <a:extLst>
                  <a:ext uri="{0D108BD9-81ED-4DB2-BD59-A6C34878D82A}">
                    <a16:rowId xmlns:a16="http://schemas.microsoft.com/office/drawing/2014/main" val="910567545"/>
                  </a:ext>
                </a:extLst>
              </a:tr>
              <a:tr h="662560">
                <a:tc>
                  <a:txBody>
                    <a:bodyPr/>
                    <a:lstStyle/>
                    <a:p>
                      <a:r>
                        <a:rPr lang="en-GB" sz="1400" b="1"/>
                        <a:t>Faith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a:t>an unfounded belief that a questionnaire is appropriate, i.e. in the absence of evidence. </a:t>
                      </a:r>
                    </a:p>
                  </a:txBody>
                  <a:tcPr anchor="ctr"/>
                </a:tc>
                <a:extLst>
                  <a:ext uri="{0D108BD9-81ED-4DB2-BD59-A6C34878D82A}">
                    <a16:rowId xmlns:a16="http://schemas.microsoft.com/office/drawing/2014/main" val="2775926624"/>
                  </a:ext>
                </a:extLst>
              </a:tr>
              <a:tr h="662560">
                <a:tc>
                  <a:txBody>
                    <a:bodyPr/>
                    <a:lstStyle/>
                    <a:p>
                      <a:r>
                        <a:rPr lang="en-GB" sz="1400" b="1"/>
                        <a:t>Criterion-related Validity: </a:t>
                      </a:r>
                    </a:p>
                  </a:txBody>
                  <a:tcPr anchor="ctr"/>
                </a:tc>
                <a:tc>
                  <a:txBody>
                    <a:bodyPr/>
                    <a:lstStyle/>
                    <a:p>
                      <a:pPr marL="0" marR="0" lvl="0" indent="0" algn="l" rtl="0" eaLnBrk="1" fontAlgn="auto" latinLnBrk="0" hangingPunct="1">
                        <a:lnSpc>
                          <a:spcPct val="100000"/>
                        </a:lnSpc>
                        <a:spcBef>
                          <a:spcPts val="0"/>
                        </a:spcBef>
                        <a:spcAft>
                          <a:spcPts val="0"/>
                        </a:spcAft>
                        <a:buFontTx/>
                        <a:buNone/>
                      </a:pPr>
                      <a:r>
                        <a:rPr lang="en-GB" sz="1400" b="0" dirty="0"/>
                        <a:t>evidence that the questionnaire predicts relevant criteria (e.g. skills potential). </a:t>
                      </a:r>
                    </a:p>
                  </a:txBody>
                  <a:tcPr anchor="ctr"/>
                </a:tc>
                <a:extLst>
                  <a:ext uri="{0D108BD9-81ED-4DB2-BD59-A6C34878D82A}">
                    <a16:rowId xmlns:a16="http://schemas.microsoft.com/office/drawing/2014/main" val="3455530565"/>
                  </a:ext>
                </a:extLst>
              </a:tr>
            </a:tbl>
          </a:graphicData>
        </a:graphic>
      </p:graphicFrame>
      <p:sp>
        <p:nvSpPr>
          <p:cNvPr id="12" name="Rectangle 11">
            <a:extLst>
              <a:ext uri="{FF2B5EF4-FFF2-40B4-BE49-F238E27FC236}">
                <a16:creationId xmlns:a16="http://schemas.microsoft.com/office/drawing/2014/main" id="{60ABE4C9-9726-2802-61F0-B57193F50D8A}"/>
              </a:ext>
            </a:extLst>
          </p:cNvPr>
          <p:cNvSpPr/>
          <p:nvPr/>
        </p:nvSpPr>
        <p:spPr>
          <a:xfrm>
            <a:off x="4173196" y="2040251"/>
            <a:ext cx="5964964" cy="673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C064C874-EDBB-C0D6-E563-FAA8E7FB39B5}"/>
              </a:ext>
            </a:extLst>
          </p:cNvPr>
          <p:cNvSpPr/>
          <p:nvPr/>
        </p:nvSpPr>
        <p:spPr>
          <a:xfrm>
            <a:off x="4173196" y="2714232"/>
            <a:ext cx="5964964" cy="628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6BF3C8CE-377C-A30D-A002-F022E4557182}"/>
              </a:ext>
            </a:extLst>
          </p:cNvPr>
          <p:cNvSpPr/>
          <p:nvPr/>
        </p:nvSpPr>
        <p:spPr>
          <a:xfrm>
            <a:off x="4173196" y="3342819"/>
            <a:ext cx="5964964" cy="667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CC802352-C049-6CAC-7D26-603808CF0C8F}"/>
              </a:ext>
            </a:extLst>
          </p:cNvPr>
          <p:cNvSpPr/>
          <p:nvPr/>
        </p:nvSpPr>
        <p:spPr>
          <a:xfrm>
            <a:off x="4173196" y="4009895"/>
            <a:ext cx="5964964" cy="6280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FDC68508-8A1E-152F-2FDA-8E53639DADF0}"/>
              </a:ext>
            </a:extLst>
          </p:cNvPr>
          <p:cNvSpPr/>
          <p:nvPr/>
        </p:nvSpPr>
        <p:spPr>
          <a:xfrm>
            <a:off x="4173196" y="4637989"/>
            <a:ext cx="5964964" cy="720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77F5176D-8103-FF60-317D-3E0F205644A8}"/>
              </a:ext>
            </a:extLst>
          </p:cNvPr>
          <p:cNvSpPr/>
          <p:nvPr/>
        </p:nvSpPr>
        <p:spPr>
          <a:xfrm>
            <a:off x="4173196" y="5352872"/>
            <a:ext cx="5964964" cy="639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07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9BA29-AB18-D066-0BBB-430199EDD51F}"/>
              </a:ext>
            </a:extLst>
          </p:cNvPr>
          <p:cNvSpPr>
            <a:spLocks noGrp="1"/>
          </p:cNvSpPr>
          <p:nvPr>
            <p:ph type="title"/>
          </p:nvPr>
        </p:nvSpPr>
        <p:spPr/>
        <p:txBody>
          <a:bodyPr/>
          <a:lstStyle/>
          <a:p>
            <a:r>
              <a:rPr lang="en-GB"/>
              <a:t>Talent Trends and Challenges</a:t>
            </a:r>
          </a:p>
        </p:txBody>
      </p:sp>
      <p:sp>
        <p:nvSpPr>
          <p:cNvPr id="2" name="Content Placeholder 3">
            <a:extLst>
              <a:ext uri="{FF2B5EF4-FFF2-40B4-BE49-F238E27FC236}">
                <a16:creationId xmlns:a16="http://schemas.microsoft.com/office/drawing/2014/main" id="{35F5E82E-09C1-1C93-92DA-1388332FD2C4}"/>
              </a:ext>
            </a:extLst>
          </p:cNvPr>
          <p:cNvSpPr txBox="1">
            <a:spLocks/>
          </p:cNvSpPr>
          <p:nvPr/>
        </p:nvSpPr>
        <p:spPr>
          <a:xfrm>
            <a:off x="433586" y="1774538"/>
            <a:ext cx="10972800" cy="3882684"/>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800"/>
              </a:spcAft>
              <a:buClr>
                <a:schemeClr val="accent2"/>
              </a:buClr>
              <a:buFont typeface="Arial" panose="020B0604020202020204" pitchFamily="34" charset="0"/>
              <a:buChar char="•"/>
            </a:pPr>
            <a:r>
              <a:rPr lang="en-US">
                <a:latin typeface="Arial" charset="0"/>
              </a:rPr>
              <a:t>Talent is global</a:t>
            </a:r>
          </a:p>
          <a:p>
            <a:pPr marL="285750" indent="-285750">
              <a:spcAft>
                <a:spcPts val="1800"/>
              </a:spcAft>
              <a:buClr>
                <a:schemeClr val="accent2"/>
              </a:buClr>
              <a:buFont typeface="Arial" panose="020B0604020202020204" pitchFamily="34" charset="0"/>
              <a:buChar char="•"/>
            </a:pPr>
            <a:r>
              <a:rPr lang="en-US">
                <a:latin typeface="Arial" charset="0"/>
              </a:rPr>
              <a:t>Applicant numbers per role are increasing</a:t>
            </a:r>
          </a:p>
          <a:p>
            <a:pPr marL="285750" indent="-285750">
              <a:spcAft>
                <a:spcPts val="1800"/>
              </a:spcAft>
              <a:buClr>
                <a:schemeClr val="accent2"/>
              </a:buClr>
              <a:buFont typeface="Arial" panose="020B0604020202020204" pitchFamily="34" charset="0"/>
              <a:buChar char="•"/>
            </a:pPr>
            <a:r>
              <a:rPr lang="en-US">
                <a:latin typeface="Arial" charset="0"/>
              </a:rPr>
              <a:t>Organizations are assessing behaviors,  cultural fit, values</a:t>
            </a:r>
          </a:p>
          <a:p>
            <a:pPr marL="285750" indent="-285750">
              <a:spcAft>
                <a:spcPts val="1800"/>
              </a:spcAft>
              <a:buClr>
                <a:schemeClr val="accent2"/>
              </a:buClr>
              <a:buFont typeface="Arial" panose="020B0604020202020204" pitchFamily="34" charset="0"/>
              <a:buChar char="•"/>
            </a:pPr>
            <a:r>
              <a:rPr lang="en-US">
                <a:latin typeface="Arial" charset="0"/>
              </a:rPr>
              <a:t>Emphasis on employer brand</a:t>
            </a:r>
          </a:p>
          <a:p>
            <a:pPr marL="285750" indent="-285750">
              <a:spcAft>
                <a:spcPts val="1800"/>
              </a:spcAft>
              <a:buClr>
                <a:schemeClr val="accent2"/>
              </a:buClr>
              <a:buFont typeface="Arial" panose="020B0604020202020204" pitchFamily="34" charset="0"/>
              <a:buChar char="•"/>
            </a:pPr>
            <a:r>
              <a:rPr lang="en-US">
                <a:latin typeface="Arial" charset="0"/>
              </a:rPr>
              <a:t>Candidate experience is critical</a:t>
            </a:r>
          </a:p>
          <a:p>
            <a:pPr marL="285750" indent="-285750">
              <a:spcAft>
                <a:spcPts val="1800"/>
              </a:spcAft>
              <a:buClr>
                <a:schemeClr val="accent2"/>
              </a:buClr>
              <a:buFont typeface="Arial" panose="020B0604020202020204" pitchFamily="34" charset="0"/>
              <a:buChar char="•"/>
            </a:pPr>
            <a:r>
              <a:rPr lang="en-US">
                <a:latin typeface="Arial" charset="0"/>
              </a:rPr>
              <a:t>Recruitment processes are speeding up </a:t>
            </a:r>
          </a:p>
          <a:p>
            <a:pPr marL="285750" indent="-285750">
              <a:spcAft>
                <a:spcPts val="1800"/>
              </a:spcAft>
              <a:buClr>
                <a:schemeClr val="accent2"/>
              </a:buClr>
              <a:buFont typeface="Arial" panose="020B0604020202020204" pitchFamily="34" charset="0"/>
              <a:buChar char="•"/>
            </a:pPr>
            <a:r>
              <a:rPr lang="en-US">
                <a:latin typeface="Arial" charset="0"/>
              </a:rPr>
              <a:t>Online, mobile and remote assessment is the norm</a:t>
            </a:r>
          </a:p>
          <a:p>
            <a:pPr marL="285750" indent="-285750">
              <a:spcAft>
                <a:spcPts val="1800"/>
              </a:spcAft>
              <a:buClr>
                <a:schemeClr val="accent2"/>
              </a:buClr>
              <a:buFont typeface="Arial" panose="020B0604020202020204" pitchFamily="34" charset="0"/>
              <a:buChar char="•"/>
            </a:pPr>
            <a:r>
              <a:rPr lang="en-US">
                <a:latin typeface="Arial" charset="0"/>
              </a:rPr>
              <a:t>Security of assessment materials is still a risk</a:t>
            </a:r>
          </a:p>
          <a:p>
            <a:pPr marL="285750" indent="-285750">
              <a:spcAft>
                <a:spcPts val="1800"/>
              </a:spcAft>
              <a:buClr>
                <a:schemeClr val="accent2"/>
              </a:buClr>
              <a:buFont typeface="Arial" panose="020B0604020202020204" pitchFamily="34" charset="0"/>
              <a:buChar char="•"/>
            </a:pPr>
            <a:r>
              <a:rPr lang="en-US">
                <a:latin typeface="Arial" charset="0"/>
              </a:rPr>
              <a:t>Social media has implications</a:t>
            </a:r>
          </a:p>
          <a:p>
            <a:pPr marL="285750" indent="-285750">
              <a:spcAft>
                <a:spcPts val="1800"/>
              </a:spcAft>
              <a:buClr>
                <a:schemeClr val="accent2"/>
              </a:buClr>
              <a:buFont typeface="Arial" panose="020B0604020202020204" pitchFamily="34" charset="0"/>
              <a:buChar char="•"/>
            </a:pPr>
            <a:r>
              <a:rPr lang="en-US">
                <a:latin typeface="Arial" charset="0"/>
              </a:rPr>
              <a:t>Selection data is increasingly used for onboarding or employability</a:t>
            </a:r>
          </a:p>
          <a:p>
            <a:pPr marL="285750" indent="-285750">
              <a:spcAft>
                <a:spcPts val="1800"/>
              </a:spcAft>
              <a:buClr>
                <a:schemeClr val="accent2"/>
              </a:buClr>
              <a:buFont typeface="Arial" panose="020B0604020202020204" pitchFamily="34" charset="0"/>
              <a:buChar char="•"/>
            </a:pPr>
            <a:r>
              <a:rPr lang="en-US">
                <a:latin typeface="Arial" charset="0"/>
              </a:rPr>
              <a:t>Responsibility for development is devolved to line managers</a:t>
            </a:r>
          </a:p>
          <a:p>
            <a:pPr marL="285750" indent="-285750">
              <a:spcAft>
                <a:spcPts val="1800"/>
              </a:spcAft>
              <a:buClr>
                <a:schemeClr val="accent2"/>
              </a:buClr>
              <a:buFont typeface="Arial" panose="020B0604020202020204" pitchFamily="34" charset="0"/>
              <a:buChar char="•"/>
            </a:pPr>
            <a:r>
              <a:rPr lang="en-US">
                <a:latin typeface="Arial" charset="0"/>
              </a:rPr>
              <a:t>Increasing expectation that career management is self-led</a:t>
            </a:r>
          </a:p>
          <a:p>
            <a:pPr marL="285750" indent="-285750">
              <a:spcAft>
                <a:spcPts val="1800"/>
              </a:spcAft>
              <a:buClr>
                <a:schemeClr val="accent2"/>
              </a:buClr>
              <a:buFont typeface="Arial" panose="020B0604020202020204" pitchFamily="34" charset="0"/>
              <a:buChar char="•"/>
            </a:pPr>
            <a:r>
              <a:rPr lang="en-US">
                <a:latin typeface="Arial" charset="0"/>
              </a:rPr>
              <a:t>The ‘gig’ economy is emerging</a:t>
            </a:r>
          </a:p>
          <a:p>
            <a:pPr marL="285750" indent="-285750">
              <a:spcAft>
                <a:spcPts val="1800"/>
              </a:spcAft>
              <a:buClr>
                <a:schemeClr val="accent2"/>
              </a:buClr>
              <a:buFont typeface="Arial" panose="020B0604020202020204" pitchFamily="34" charset="0"/>
              <a:buChar char="•"/>
            </a:pPr>
            <a:r>
              <a:rPr lang="en-US">
                <a:latin typeface="Arial" charset="0"/>
              </a:rPr>
              <a:t>Everyone’s talking about Big Data</a:t>
            </a:r>
          </a:p>
        </p:txBody>
      </p:sp>
    </p:spTree>
    <p:extLst>
      <p:ext uri="{BB962C8B-B14F-4D97-AF65-F5344CB8AC3E}">
        <p14:creationId xmlns:p14="http://schemas.microsoft.com/office/powerpoint/2010/main" val="2149151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5735-D55B-EA47-CE49-74F86ABE2607}"/>
              </a:ext>
            </a:extLst>
          </p:cNvPr>
          <p:cNvSpPr>
            <a:spLocks noGrp="1"/>
          </p:cNvSpPr>
          <p:nvPr>
            <p:ph type="title"/>
          </p:nvPr>
        </p:nvSpPr>
        <p:spPr/>
        <p:txBody>
          <a:bodyPr/>
          <a:lstStyle/>
          <a:p>
            <a:r>
              <a:rPr lang="en-GB"/>
              <a:t>The Wave Model: Validity</a:t>
            </a:r>
          </a:p>
        </p:txBody>
      </p:sp>
      <p:sp>
        <p:nvSpPr>
          <p:cNvPr id="5" name="Rectangle: Diagonal Corners Rounded 4">
            <a:extLst>
              <a:ext uri="{FF2B5EF4-FFF2-40B4-BE49-F238E27FC236}">
                <a16:creationId xmlns:a16="http://schemas.microsoft.com/office/drawing/2014/main" id="{19D85751-BEF4-5145-BAC9-C872C1F64AD0}"/>
              </a:ext>
            </a:extLst>
          </p:cNvPr>
          <p:cNvSpPr/>
          <p:nvPr/>
        </p:nvSpPr>
        <p:spPr>
          <a:xfrm>
            <a:off x="486040"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367A8E6-1247-27BD-CFA5-C5C3327DA99F}"/>
              </a:ext>
            </a:extLst>
          </p:cNvPr>
          <p:cNvSpPr txBox="1"/>
          <p:nvPr/>
        </p:nvSpPr>
        <p:spPr>
          <a:xfrm>
            <a:off x="743327" y="1674153"/>
            <a:ext cx="3802547" cy="369332"/>
          </a:xfrm>
          <a:prstGeom prst="rect">
            <a:avLst/>
          </a:prstGeom>
          <a:noFill/>
        </p:spPr>
        <p:txBody>
          <a:bodyPr wrap="square" rtlCol="0">
            <a:spAutoFit/>
          </a:bodyPr>
          <a:lstStyle/>
          <a:p>
            <a:r>
              <a:rPr lang="en-GB" b="1">
                <a:solidFill>
                  <a:schemeClr val="accent1"/>
                </a:solidFill>
                <a:latin typeface="+mj-lt"/>
              </a:rPr>
              <a:t>Performance Driven </a:t>
            </a:r>
          </a:p>
        </p:txBody>
      </p:sp>
      <p:sp>
        <p:nvSpPr>
          <p:cNvPr id="7" name="TextBox 6">
            <a:extLst>
              <a:ext uri="{FF2B5EF4-FFF2-40B4-BE49-F238E27FC236}">
                <a16:creationId xmlns:a16="http://schemas.microsoft.com/office/drawing/2014/main" id="{62986948-C0D8-68B5-ABE8-C359AF1DA420}"/>
              </a:ext>
            </a:extLst>
          </p:cNvPr>
          <p:cNvSpPr txBox="1"/>
          <p:nvPr/>
        </p:nvSpPr>
        <p:spPr>
          <a:xfrm>
            <a:off x="743327" y="2232217"/>
            <a:ext cx="3802547" cy="1077218"/>
          </a:xfrm>
          <a:prstGeom prst="rect">
            <a:avLst/>
          </a:prstGeom>
          <a:noFill/>
        </p:spPr>
        <p:txBody>
          <a:bodyPr wrap="square" rtlCol="0">
            <a:spAutoFit/>
          </a:bodyPr>
          <a:lstStyle/>
          <a:p>
            <a:r>
              <a:rPr lang="en-GB" sz="1600">
                <a:solidFill>
                  <a:schemeClr val="bg1"/>
                </a:solidFill>
              </a:rPr>
              <a:t>Questions were selected on the basis of how well each facet (motive and talent) correlated with overall performance and potential. </a:t>
            </a:r>
          </a:p>
        </p:txBody>
      </p:sp>
      <p:sp>
        <p:nvSpPr>
          <p:cNvPr id="12" name="Rectangle: Diagonal Corners Rounded 11">
            <a:extLst>
              <a:ext uri="{FF2B5EF4-FFF2-40B4-BE49-F238E27FC236}">
                <a16:creationId xmlns:a16="http://schemas.microsoft.com/office/drawing/2014/main" id="{A09E6EE5-0BC8-0042-AF96-1A6DE7C487B0}"/>
              </a:ext>
            </a:extLst>
          </p:cNvPr>
          <p:cNvSpPr/>
          <p:nvPr/>
        </p:nvSpPr>
        <p:spPr>
          <a:xfrm>
            <a:off x="5165542" y="1385176"/>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B758916-D167-DEF6-7002-79EFF2F7A6C2}"/>
              </a:ext>
            </a:extLst>
          </p:cNvPr>
          <p:cNvSpPr txBox="1"/>
          <p:nvPr/>
        </p:nvSpPr>
        <p:spPr>
          <a:xfrm>
            <a:off x="5422829" y="1674153"/>
            <a:ext cx="3802547" cy="369332"/>
          </a:xfrm>
          <a:prstGeom prst="rect">
            <a:avLst/>
          </a:prstGeom>
          <a:noFill/>
        </p:spPr>
        <p:txBody>
          <a:bodyPr wrap="square" rtlCol="0">
            <a:spAutoFit/>
          </a:bodyPr>
          <a:lstStyle/>
          <a:p>
            <a:r>
              <a:rPr lang="en-GB" b="1">
                <a:solidFill>
                  <a:schemeClr val="accent1"/>
                </a:solidFill>
                <a:latin typeface="+mj-lt"/>
              </a:rPr>
              <a:t>Dynamic Rating Format </a:t>
            </a:r>
          </a:p>
        </p:txBody>
      </p:sp>
      <p:sp>
        <p:nvSpPr>
          <p:cNvPr id="14" name="TextBox 13">
            <a:extLst>
              <a:ext uri="{FF2B5EF4-FFF2-40B4-BE49-F238E27FC236}">
                <a16:creationId xmlns:a16="http://schemas.microsoft.com/office/drawing/2014/main" id="{E2277090-E36A-560E-04B9-3DA22B503DB3}"/>
              </a:ext>
            </a:extLst>
          </p:cNvPr>
          <p:cNvSpPr txBox="1"/>
          <p:nvPr/>
        </p:nvSpPr>
        <p:spPr>
          <a:xfrm>
            <a:off x="5422829" y="2231038"/>
            <a:ext cx="3802547" cy="830997"/>
          </a:xfrm>
          <a:prstGeom prst="rect">
            <a:avLst/>
          </a:prstGeom>
          <a:noFill/>
        </p:spPr>
        <p:txBody>
          <a:bodyPr wrap="square" rtlCol="0">
            <a:spAutoFit/>
          </a:bodyPr>
          <a:lstStyle/>
          <a:p>
            <a:r>
              <a:rPr lang="en-GB" sz="1600">
                <a:solidFill>
                  <a:schemeClr val="bg1"/>
                </a:solidFill>
              </a:rPr>
              <a:t>By enabling a dual dynamic rating format (‘</a:t>
            </a:r>
            <a:r>
              <a:rPr lang="en-GB" sz="1600" err="1">
                <a:solidFill>
                  <a:schemeClr val="bg1"/>
                </a:solidFill>
              </a:rPr>
              <a:t>ra-ra</a:t>
            </a:r>
            <a:r>
              <a:rPr lang="en-GB" sz="1600">
                <a:solidFill>
                  <a:schemeClr val="bg1"/>
                </a:solidFill>
              </a:rPr>
              <a:t>’) it is possible to further improve the validity. </a:t>
            </a:r>
          </a:p>
        </p:txBody>
      </p:sp>
      <p:sp>
        <p:nvSpPr>
          <p:cNvPr id="15" name="Rectangle: Diagonal Corners Rounded 14">
            <a:extLst>
              <a:ext uri="{FF2B5EF4-FFF2-40B4-BE49-F238E27FC236}">
                <a16:creationId xmlns:a16="http://schemas.microsoft.com/office/drawing/2014/main" id="{B8056D78-C4D7-00FB-EC2B-DE7A80578171}"/>
              </a:ext>
            </a:extLst>
          </p:cNvPr>
          <p:cNvSpPr/>
          <p:nvPr/>
        </p:nvSpPr>
        <p:spPr>
          <a:xfrm>
            <a:off x="486040"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654BADE-BDFD-D336-6D38-249D43342030}"/>
              </a:ext>
            </a:extLst>
          </p:cNvPr>
          <p:cNvSpPr txBox="1"/>
          <p:nvPr/>
        </p:nvSpPr>
        <p:spPr>
          <a:xfrm>
            <a:off x="743327" y="4294775"/>
            <a:ext cx="3802547" cy="369332"/>
          </a:xfrm>
          <a:prstGeom prst="rect">
            <a:avLst/>
          </a:prstGeom>
          <a:noFill/>
        </p:spPr>
        <p:txBody>
          <a:bodyPr wrap="square" rtlCol="0">
            <a:spAutoFit/>
          </a:bodyPr>
          <a:lstStyle/>
          <a:p>
            <a:r>
              <a:rPr lang="en-GB" b="1" dirty="0">
                <a:solidFill>
                  <a:schemeClr val="accent1"/>
                </a:solidFill>
                <a:latin typeface="+mj-lt"/>
              </a:rPr>
              <a:t>Predictive Skills Potential </a:t>
            </a:r>
          </a:p>
        </p:txBody>
      </p:sp>
      <p:sp>
        <p:nvSpPr>
          <p:cNvPr id="17" name="TextBox 16">
            <a:extLst>
              <a:ext uri="{FF2B5EF4-FFF2-40B4-BE49-F238E27FC236}">
                <a16:creationId xmlns:a16="http://schemas.microsoft.com/office/drawing/2014/main" id="{3AFACBBF-60AA-26F9-8AFF-567BFC358529}"/>
              </a:ext>
            </a:extLst>
          </p:cNvPr>
          <p:cNvSpPr txBox="1"/>
          <p:nvPr/>
        </p:nvSpPr>
        <p:spPr>
          <a:xfrm>
            <a:off x="743327" y="4888548"/>
            <a:ext cx="3802547" cy="830997"/>
          </a:xfrm>
          <a:prstGeom prst="rect">
            <a:avLst/>
          </a:prstGeom>
          <a:noFill/>
        </p:spPr>
        <p:txBody>
          <a:bodyPr wrap="square" rtlCol="0">
            <a:spAutoFit/>
          </a:bodyPr>
          <a:lstStyle/>
          <a:p>
            <a:r>
              <a:rPr lang="en-GB" sz="1600" dirty="0">
                <a:solidFill>
                  <a:schemeClr val="bg1"/>
                </a:solidFill>
              </a:rPr>
              <a:t>Skills Potential and self-report questions which were less correlated with overall performance were dropped. </a:t>
            </a:r>
          </a:p>
        </p:txBody>
      </p:sp>
      <p:sp>
        <p:nvSpPr>
          <p:cNvPr id="18" name="Rectangle: Diagonal Corners Rounded 17">
            <a:extLst>
              <a:ext uri="{FF2B5EF4-FFF2-40B4-BE49-F238E27FC236}">
                <a16:creationId xmlns:a16="http://schemas.microsoft.com/office/drawing/2014/main" id="{AC235D8B-3947-9670-CB9A-1A368177CFAE}"/>
              </a:ext>
            </a:extLst>
          </p:cNvPr>
          <p:cNvSpPr/>
          <p:nvPr/>
        </p:nvSpPr>
        <p:spPr>
          <a:xfrm>
            <a:off x="5165542" y="4005798"/>
            <a:ext cx="4360280" cy="2389990"/>
          </a:xfrm>
          <a:prstGeom prst="round2DiagRect">
            <a:avLst>
              <a:gd name="adj1" fmla="val 0"/>
              <a:gd name="adj2" fmla="val 60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EE649145-908D-3FED-E622-49D6B205DE8F}"/>
              </a:ext>
            </a:extLst>
          </p:cNvPr>
          <p:cNvSpPr txBox="1"/>
          <p:nvPr/>
        </p:nvSpPr>
        <p:spPr>
          <a:xfrm>
            <a:off x="5422829" y="4294775"/>
            <a:ext cx="3802547" cy="369332"/>
          </a:xfrm>
          <a:prstGeom prst="rect">
            <a:avLst/>
          </a:prstGeom>
          <a:noFill/>
        </p:spPr>
        <p:txBody>
          <a:bodyPr wrap="square" rtlCol="0">
            <a:spAutoFit/>
          </a:bodyPr>
          <a:lstStyle/>
          <a:p>
            <a:r>
              <a:rPr lang="en-GB" b="1">
                <a:solidFill>
                  <a:schemeClr val="accent1"/>
                </a:solidFill>
                <a:latin typeface="+mj-lt"/>
              </a:rPr>
              <a:t>Project Epsom </a:t>
            </a:r>
          </a:p>
        </p:txBody>
      </p:sp>
      <p:sp>
        <p:nvSpPr>
          <p:cNvPr id="20" name="TextBox 19">
            <a:extLst>
              <a:ext uri="{FF2B5EF4-FFF2-40B4-BE49-F238E27FC236}">
                <a16:creationId xmlns:a16="http://schemas.microsoft.com/office/drawing/2014/main" id="{3E2731B2-E2DB-53CA-EB2A-E3999095D2B8}"/>
              </a:ext>
            </a:extLst>
          </p:cNvPr>
          <p:cNvSpPr txBox="1"/>
          <p:nvPr/>
        </p:nvSpPr>
        <p:spPr>
          <a:xfrm>
            <a:off x="5422829" y="4888548"/>
            <a:ext cx="3802547" cy="1077218"/>
          </a:xfrm>
          <a:prstGeom prst="rect">
            <a:avLst/>
          </a:prstGeom>
          <a:noFill/>
        </p:spPr>
        <p:txBody>
          <a:bodyPr wrap="square" rtlCol="0">
            <a:spAutoFit/>
          </a:bodyPr>
          <a:lstStyle/>
          <a:p>
            <a:r>
              <a:rPr lang="en-GB" sz="1600">
                <a:solidFill>
                  <a:schemeClr val="bg1"/>
                </a:solidFill>
              </a:rPr>
              <a:t>A large sample of participants (N=308) validated the Wave model, alongside other popular personality questionnaires.</a:t>
            </a:r>
          </a:p>
        </p:txBody>
      </p:sp>
    </p:spTree>
    <p:extLst>
      <p:ext uri="{BB962C8B-B14F-4D97-AF65-F5344CB8AC3E}">
        <p14:creationId xmlns:p14="http://schemas.microsoft.com/office/powerpoint/2010/main" val="32798952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Validity of Different Selection Techniques</a:t>
            </a:r>
          </a:p>
        </p:txBody>
      </p:sp>
      <p:pic>
        <p:nvPicPr>
          <p:cNvPr id="7" name="Picture 6">
            <a:extLst>
              <a:ext uri="{FF2B5EF4-FFF2-40B4-BE49-F238E27FC236}">
                <a16:creationId xmlns:a16="http://schemas.microsoft.com/office/drawing/2014/main" id="{C318909D-E641-C4D9-43DC-590D4351D319}"/>
              </a:ext>
            </a:extLst>
          </p:cNvPr>
          <p:cNvPicPr>
            <a:picLocks noChangeAspect="1"/>
          </p:cNvPicPr>
          <p:nvPr/>
        </p:nvPicPr>
        <p:blipFill>
          <a:blip r:embed="rId3"/>
          <a:stretch>
            <a:fillRect/>
          </a:stretch>
        </p:blipFill>
        <p:spPr>
          <a:xfrm>
            <a:off x="2064717" y="1268361"/>
            <a:ext cx="8062565" cy="5469193"/>
          </a:xfrm>
          <a:prstGeom prst="rect">
            <a:avLst/>
          </a:prstGeom>
        </p:spPr>
      </p:pic>
    </p:spTree>
    <p:extLst>
      <p:ext uri="{BB962C8B-B14F-4D97-AF65-F5344CB8AC3E}">
        <p14:creationId xmlns:p14="http://schemas.microsoft.com/office/powerpoint/2010/main" val="1312447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1DD9-C7BF-2B88-7798-6DE334607232}"/>
              </a:ext>
            </a:extLst>
          </p:cNvPr>
          <p:cNvSpPr>
            <a:spLocks noGrp="1"/>
          </p:cNvSpPr>
          <p:nvPr>
            <p:ph type="title"/>
          </p:nvPr>
        </p:nvSpPr>
        <p:spPr/>
        <p:txBody>
          <a:bodyPr/>
          <a:lstStyle/>
          <a:p>
            <a:r>
              <a:rPr lang="en-GB"/>
              <a:t>The Wave Model</a:t>
            </a:r>
          </a:p>
        </p:txBody>
      </p:sp>
      <p:sp>
        <p:nvSpPr>
          <p:cNvPr id="4" name="Content Placeholder 3">
            <a:extLst>
              <a:ext uri="{FF2B5EF4-FFF2-40B4-BE49-F238E27FC236}">
                <a16:creationId xmlns:a16="http://schemas.microsoft.com/office/drawing/2014/main" id="{ABADA92C-992D-1F68-471F-7F2D3EDFF2E7}"/>
              </a:ext>
            </a:extLst>
          </p:cNvPr>
          <p:cNvSpPr>
            <a:spLocks noGrp="1"/>
          </p:cNvSpPr>
          <p:nvPr>
            <p:ph sz="quarter" idx="13"/>
          </p:nvPr>
        </p:nvSpPr>
        <p:spPr/>
        <p:txBody>
          <a:bodyPr/>
          <a:lstStyle/>
          <a:p>
            <a:r>
              <a:rPr lang="en-GB"/>
              <a:t>Validity </a:t>
            </a:r>
          </a:p>
        </p:txBody>
      </p:sp>
      <p:pic>
        <p:nvPicPr>
          <p:cNvPr id="7" name="Picture 6" descr="A screenshot of a computer screen&#10;&#10;Description automatically generated">
            <a:extLst>
              <a:ext uri="{FF2B5EF4-FFF2-40B4-BE49-F238E27FC236}">
                <a16:creationId xmlns:a16="http://schemas.microsoft.com/office/drawing/2014/main" id="{571705C8-2FB5-1A01-E1E3-DC8D40EE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46" y="1772096"/>
            <a:ext cx="7712108" cy="4651651"/>
          </a:xfrm>
          <a:prstGeom prst="rect">
            <a:avLst/>
          </a:prstGeom>
        </p:spPr>
      </p:pic>
    </p:spTree>
    <p:extLst>
      <p:ext uri="{BB962C8B-B14F-4D97-AF65-F5344CB8AC3E}">
        <p14:creationId xmlns:p14="http://schemas.microsoft.com/office/powerpoint/2010/main" val="6183432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normAutofit/>
          </a:bodyPr>
          <a:lstStyle/>
          <a:p>
            <a:r>
              <a:rPr lang="en-US"/>
              <a:t>Validity? So What?</a:t>
            </a:r>
            <a:endParaRPr lang="en-GB"/>
          </a:p>
        </p:txBody>
      </p:sp>
      <p:sp>
        <p:nvSpPr>
          <p:cNvPr id="9" name="Content Placeholder 8">
            <a:extLst>
              <a:ext uri="{FF2B5EF4-FFF2-40B4-BE49-F238E27FC236}">
                <a16:creationId xmlns:a16="http://schemas.microsoft.com/office/drawing/2014/main" id="{F40C0C88-10A1-2ED4-5506-9571E9BF4045}"/>
              </a:ext>
            </a:extLst>
          </p:cNvPr>
          <p:cNvSpPr>
            <a:spLocks noGrp="1"/>
          </p:cNvSpPr>
          <p:nvPr>
            <p:ph idx="1"/>
          </p:nvPr>
        </p:nvSpPr>
        <p:spPr>
          <a:xfrm>
            <a:off x="352878" y="2434048"/>
            <a:ext cx="4466885" cy="2919642"/>
          </a:xfrm>
        </p:spPr>
        <p:txBody>
          <a:bodyPr>
            <a:normAutofit lnSpcReduction="10000"/>
          </a:bodyPr>
          <a:lstStyle/>
          <a:p>
            <a:pPr marL="285750" indent="-285750">
              <a:spcAft>
                <a:spcPts val="1200"/>
              </a:spcAft>
              <a:buClr>
                <a:srgbClr val="46917D"/>
              </a:buClr>
              <a:buFont typeface="Arial" panose="020B0604020202020204" pitchFamily="34" charset="0"/>
              <a:buChar char="•"/>
            </a:pPr>
            <a:r>
              <a:rPr lang="en-US" sz="1600"/>
              <a:t>Questionnaires with the highest validity increase the chance of selecting the best performers at work and considerably reduce selection errors </a:t>
            </a:r>
          </a:p>
          <a:p>
            <a:pPr marL="285750" indent="-285750">
              <a:spcAft>
                <a:spcPts val="1200"/>
              </a:spcAft>
              <a:buClr>
                <a:srgbClr val="46917D"/>
              </a:buClr>
              <a:buFont typeface="Arial" panose="020B0604020202020204" pitchFamily="34" charset="0"/>
              <a:buChar char="•"/>
            </a:pPr>
            <a:r>
              <a:rPr lang="en-US" sz="1600"/>
              <a:t>Moving from recruiting using a questionnaire with a validity of +0.3 to using a questionnaire with a validity of +0.6 can double the cost benefit to an organization </a:t>
            </a:r>
          </a:p>
          <a:p>
            <a:pPr marL="742950" lvl="3" indent="-285750">
              <a:spcAft>
                <a:spcPts val="1200"/>
              </a:spcAft>
              <a:buClr>
                <a:srgbClr val="46917D"/>
              </a:buClr>
            </a:pPr>
            <a:r>
              <a:rPr lang="en-US" sz="1600"/>
              <a:t>This can also reduce the number of serious selection errors five-fold </a:t>
            </a:r>
          </a:p>
          <a:p>
            <a:pPr marL="285750" indent="-285750">
              <a:spcAft>
                <a:spcPts val="1200"/>
              </a:spcAft>
              <a:buClr>
                <a:srgbClr val="46917D"/>
              </a:buClr>
              <a:buFont typeface="Arial" panose="020B0604020202020204" pitchFamily="34" charset="0"/>
              <a:buChar char="•"/>
            </a:pPr>
            <a:endParaRPr lang="en-GB" sz="1600"/>
          </a:p>
        </p:txBody>
      </p:sp>
      <p:grpSp>
        <p:nvGrpSpPr>
          <p:cNvPr id="378" name="Group 377">
            <a:extLst>
              <a:ext uri="{FF2B5EF4-FFF2-40B4-BE49-F238E27FC236}">
                <a16:creationId xmlns:a16="http://schemas.microsoft.com/office/drawing/2014/main" id="{BF733E26-8ABF-F36D-923F-90F3C0D4750B}"/>
              </a:ext>
            </a:extLst>
          </p:cNvPr>
          <p:cNvGrpSpPr/>
          <p:nvPr/>
        </p:nvGrpSpPr>
        <p:grpSpPr>
          <a:xfrm>
            <a:off x="7116153" y="4214720"/>
            <a:ext cx="3586565" cy="1967361"/>
            <a:chOff x="6945866" y="2795742"/>
            <a:chExt cx="3586565" cy="1967361"/>
          </a:xfrm>
        </p:grpSpPr>
        <p:grpSp>
          <p:nvGrpSpPr>
            <p:cNvPr id="197" name="Group 196">
              <a:extLst>
                <a:ext uri="{FF2B5EF4-FFF2-40B4-BE49-F238E27FC236}">
                  <a16:creationId xmlns:a16="http://schemas.microsoft.com/office/drawing/2014/main" id="{29664246-4EA9-F4A5-D1ED-9CECB4EAA874}"/>
                </a:ext>
              </a:extLst>
            </p:cNvPr>
            <p:cNvGrpSpPr/>
            <p:nvPr/>
          </p:nvGrpSpPr>
          <p:grpSpPr>
            <a:xfrm flipH="1">
              <a:off x="7340857" y="2829026"/>
              <a:ext cx="262965" cy="262965"/>
              <a:chOff x="3208972" y="2377029"/>
              <a:chExt cx="971357" cy="971357"/>
            </a:xfrm>
            <a:noFill/>
          </p:grpSpPr>
          <p:sp>
            <p:nvSpPr>
              <p:cNvPr id="345" name="Oval 344">
                <a:extLst>
                  <a:ext uri="{FF2B5EF4-FFF2-40B4-BE49-F238E27FC236}">
                    <a16:creationId xmlns:a16="http://schemas.microsoft.com/office/drawing/2014/main" id="{76DBD021-F883-09AE-2D79-42277C68EB5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6" name="Graphic 345">
                <a:extLst>
                  <a:ext uri="{FF2B5EF4-FFF2-40B4-BE49-F238E27FC236}">
                    <a16:creationId xmlns:a16="http://schemas.microsoft.com/office/drawing/2014/main" id="{372D8456-BC5F-E60D-50D5-E309FC0F4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8" name="Group 197">
              <a:extLst>
                <a:ext uri="{FF2B5EF4-FFF2-40B4-BE49-F238E27FC236}">
                  <a16:creationId xmlns:a16="http://schemas.microsoft.com/office/drawing/2014/main" id="{FB1D6CE1-4019-C69F-4D19-439FBC3AF359}"/>
                </a:ext>
              </a:extLst>
            </p:cNvPr>
            <p:cNvGrpSpPr/>
            <p:nvPr/>
          </p:nvGrpSpPr>
          <p:grpSpPr>
            <a:xfrm flipH="1">
              <a:off x="7707920" y="2829026"/>
              <a:ext cx="262965" cy="262965"/>
              <a:chOff x="3208972" y="2377029"/>
              <a:chExt cx="971357" cy="971357"/>
            </a:xfrm>
            <a:noFill/>
          </p:grpSpPr>
          <p:sp>
            <p:nvSpPr>
              <p:cNvPr id="343" name="Oval 342">
                <a:extLst>
                  <a:ext uri="{FF2B5EF4-FFF2-40B4-BE49-F238E27FC236}">
                    <a16:creationId xmlns:a16="http://schemas.microsoft.com/office/drawing/2014/main" id="{A6C4524C-1475-2108-57B6-92978BF2FA3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4" name="Graphic 343">
                <a:extLst>
                  <a:ext uri="{FF2B5EF4-FFF2-40B4-BE49-F238E27FC236}">
                    <a16:creationId xmlns:a16="http://schemas.microsoft.com/office/drawing/2014/main" id="{EF186E6B-E573-8101-0461-2A161CE32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9" name="Group 198">
              <a:extLst>
                <a:ext uri="{FF2B5EF4-FFF2-40B4-BE49-F238E27FC236}">
                  <a16:creationId xmlns:a16="http://schemas.microsoft.com/office/drawing/2014/main" id="{D7E6252B-2CB1-481A-F917-A20441A792C1}"/>
                </a:ext>
              </a:extLst>
            </p:cNvPr>
            <p:cNvGrpSpPr/>
            <p:nvPr/>
          </p:nvGrpSpPr>
          <p:grpSpPr>
            <a:xfrm flipH="1">
              <a:off x="8073324" y="2829026"/>
              <a:ext cx="262965" cy="262965"/>
              <a:chOff x="3208972" y="2377029"/>
              <a:chExt cx="971357" cy="971357"/>
            </a:xfrm>
            <a:noFill/>
          </p:grpSpPr>
          <p:sp>
            <p:nvSpPr>
              <p:cNvPr id="341" name="Oval 340">
                <a:extLst>
                  <a:ext uri="{FF2B5EF4-FFF2-40B4-BE49-F238E27FC236}">
                    <a16:creationId xmlns:a16="http://schemas.microsoft.com/office/drawing/2014/main" id="{A3F52D62-5D85-5505-BC62-553BDD3010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2" name="Graphic 341">
                <a:extLst>
                  <a:ext uri="{FF2B5EF4-FFF2-40B4-BE49-F238E27FC236}">
                    <a16:creationId xmlns:a16="http://schemas.microsoft.com/office/drawing/2014/main" id="{62374A4A-BB2E-9241-DA6D-34F7253E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0" name="Group 199">
              <a:extLst>
                <a:ext uri="{FF2B5EF4-FFF2-40B4-BE49-F238E27FC236}">
                  <a16:creationId xmlns:a16="http://schemas.microsoft.com/office/drawing/2014/main" id="{85EB0FBB-5367-2D10-3073-EE8F48DD01DA}"/>
                </a:ext>
              </a:extLst>
            </p:cNvPr>
            <p:cNvGrpSpPr/>
            <p:nvPr/>
          </p:nvGrpSpPr>
          <p:grpSpPr>
            <a:xfrm flipH="1">
              <a:off x="8440945" y="2829026"/>
              <a:ext cx="262965" cy="262965"/>
              <a:chOff x="3208972" y="2377029"/>
              <a:chExt cx="971357" cy="971357"/>
            </a:xfrm>
            <a:noFill/>
          </p:grpSpPr>
          <p:sp>
            <p:nvSpPr>
              <p:cNvPr id="339" name="Oval 338">
                <a:extLst>
                  <a:ext uri="{FF2B5EF4-FFF2-40B4-BE49-F238E27FC236}">
                    <a16:creationId xmlns:a16="http://schemas.microsoft.com/office/drawing/2014/main" id="{65E4CF72-A5B5-236F-7574-A72D5D2B8C5A}"/>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0" name="Graphic 339">
                <a:extLst>
                  <a:ext uri="{FF2B5EF4-FFF2-40B4-BE49-F238E27FC236}">
                    <a16:creationId xmlns:a16="http://schemas.microsoft.com/office/drawing/2014/main" id="{A71AD0C2-80DD-346C-6C40-86DAF7407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1" name="Group 200">
              <a:extLst>
                <a:ext uri="{FF2B5EF4-FFF2-40B4-BE49-F238E27FC236}">
                  <a16:creationId xmlns:a16="http://schemas.microsoft.com/office/drawing/2014/main" id="{D1567C17-775E-D004-DC0A-85EB7216C01B}"/>
                </a:ext>
              </a:extLst>
            </p:cNvPr>
            <p:cNvGrpSpPr/>
            <p:nvPr/>
          </p:nvGrpSpPr>
          <p:grpSpPr>
            <a:xfrm flipH="1">
              <a:off x="8808008" y="2829026"/>
              <a:ext cx="262965" cy="262965"/>
              <a:chOff x="3208972" y="2377029"/>
              <a:chExt cx="971357" cy="971357"/>
            </a:xfrm>
            <a:noFill/>
          </p:grpSpPr>
          <p:sp>
            <p:nvSpPr>
              <p:cNvPr id="337" name="Oval 336">
                <a:extLst>
                  <a:ext uri="{FF2B5EF4-FFF2-40B4-BE49-F238E27FC236}">
                    <a16:creationId xmlns:a16="http://schemas.microsoft.com/office/drawing/2014/main" id="{FC9B0650-0E17-3167-7A74-575B9EA05D8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8" name="Graphic 337">
                <a:extLst>
                  <a:ext uri="{FF2B5EF4-FFF2-40B4-BE49-F238E27FC236}">
                    <a16:creationId xmlns:a16="http://schemas.microsoft.com/office/drawing/2014/main" id="{7A26646D-43CB-86BB-B6CA-00B07F98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2" name="Group 201">
              <a:extLst>
                <a:ext uri="{FF2B5EF4-FFF2-40B4-BE49-F238E27FC236}">
                  <a16:creationId xmlns:a16="http://schemas.microsoft.com/office/drawing/2014/main" id="{1BC5E06A-717A-57BB-78E8-B030A61E0A20}"/>
                </a:ext>
              </a:extLst>
            </p:cNvPr>
            <p:cNvGrpSpPr/>
            <p:nvPr/>
          </p:nvGrpSpPr>
          <p:grpSpPr>
            <a:xfrm flipH="1">
              <a:off x="9169378" y="2829026"/>
              <a:ext cx="262965" cy="262965"/>
              <a:chOff x="3208972" y="2377029"/>
              <a:chExt cx="971357" cy="971357"/>
            </a:xfrm>
            <a:noFill/>
          </p:grpSpPr>
          <p:sp>
            <p:nvSpPr>
              <p:cNvPr id="335" name="Oval 334">
                <a:extLst>
                  <a:ext uri="{FF2B5EF4-FFF2-40B4-BE49-F238E27FC236}">
                    <a16:creationId xmlns:a16="http://schemas.microsoft.com/office/drawing/2014/main" id="{5B6A6429-3824-C970-BABA-D584C23EE33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6" name="Graphic 335">
                <a:extLst>
                  <a:ext uri="{FF2B5EF4-FFF2-40B4-BE49-F238E27FC236}">
                    <a16:creationId xmlns:a16="http://schemas.microsoft.com/office/drawing/2014/main" id="{7E86D607-BD14-A9D6-5523-4AB53BBA8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3" name="Group 202">
              <a:extLst>
                <a:ext uri="{FF2B5EF4-FFF2-40B4-BE49-F238E27FC236}">
                  <a16:creationId xmlns:a16="http://schemas.microsoft.com/office/drawing/2014/main" id="{2CE6E997-3813-E477-647C-EA772D86DD50}"/>
                </a:ext>
              </a:extLst>
            </p:cNvPr>
            <p:cNvGrpSpPr/>
            <p:nvPr/>
          </p:nvGrpSpPr>
          <p:grpSpPr>
            <a:xfrm flipH="1">
              <a:off x="9534782" y="2829026"/>
              <a:ext cx="262965" cy="262965"/>
              <a:chOff x="3208972" y="2377029"/>
              <a:chExt cx="971357" cy="971357"/>
            </a:xfrm>
            <a:noFill/>
          </p:grpSpPr>
          <p:sp>
            <p:nvSpPr>
              <p:cNvPr id="333" name="Oval 332">
                <a:extLst>
                  <a:ext uri="{FF2B5EF4-FFF2-40B4-BE49-F238E27FC236}">
                    <a16:creationId xmlns:a16="http://schemas.microsoft.com/office/drawing/2014/main" id="{50E99BDB-3B59-32A5-C0D8-73946C3B06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7C6E953F-E5EA-5590-534D-A538E22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4" name="Group 203">
              <a:extLst>
                <a:ext uri="{FF2B5EF4-FFF2-40B4-BE49-F238E27FC236}">
                  <a16:creationId xmlns:a16="http://schemas.microsoft.com/office/drawing/2014/main" id="{94A3561E-661E-CDE1-8CB0-B07C6DB808C9}"/>
                </a:ext>
              </a:extLst>
            </p:cNvPr>
            <p:cNvGrpSpPr/>
            <p:nvPr/>
          </p:nvGrpSpPr>
          <p:grpSpPr>
            <a:xfrm flipH="1">
              <a:off x="9902403" y="2829026"/>
              <a:ext cx="262965" cy="262965"/>
              <a:chOff x="3208972" y="2377029"/>
              <a:chExt cx="971357" cy="971357"/>
            </a:xfrm>
            <a:noFill/>
          </p:grpSpPr>
          <p:sp>
            <p:nvSpPr>
              <p:cNvPr id="331" name="Oval 330">
                <a:extLst>
                  <a:ext uri="{FF2B5EF4-FFF2-40B4-BE49-F238E27FC236}">
                    <a16:creationId xmlns:a16="http://schemas.microsoft.com/office/drawing/2014/main" id="{81C902D3-5E31-92D0-8B4F-94C1FD06F38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2" name="Graphic 331">
                <a:extLst>
                  <a:ext uri="{FF2B5EF4-FFF2-40B4-BE49-F238E27FC236}">
                    <a16:creationId xmlns:a16="http://schemas.microsoft.com/office/drawing/2014/main" id="{7817AEA4-F970-E9D3-9304-00B3627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5" name="Group 204">
              <a:extLst>
                <a:ext uri="{FF2B5EF4-FFF2-40B4-BE49-F238E27FC236}">
                  <a16:creationId xmlns:a16="http://schemas.microsoft.com/office/drawing/2014/main" id="{4EFAD439-8B0C-6393-70A7-DC2398CBA190}"/>
                </a:ext>
              </a:extLst>
            </p:cNvPr>
            <p:cNvGrpSpPr/>
            <p:nvPr/>
          </p:nvGrpSpPr>
          <p:grpSpPr>
            <a:xfrm flipH="1">
              <a:off x="10269466" y="2829026"/>
              <a:ext cx="262965" cy="262965"/>
              <a:chOff x="3208972" y="2377029"/>
              <a:chExt cx="971357" cy="971357"/>
            </a:xfrm>
            <a:noFill/>
          </p:grpSpPr>
          <p:sp>
            <p:nvSpPr>
              <p:cNvPr id="329" name="Oval 328">
                <a:extLst>
                  <a:ext uri="{FF2B5EF4-FFF2-40B4-BE49-F238E27FC236}">
                    <a16:creationId xmlns:a16="http://schemas.microsoft.com/office/drawing/2014/main" id="{7445E4FD-D60D-1413-FDC9-5AF39CD2A79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0" name="Graphic 329">
                <a:extLst>
                  <a:ext uri="{FF2B5EF4-FFF2-40B4-BE49-F238E27FC236}">
                    <a16:creationId xmlns:a16="http://schemas.microsoft.com/office/drawing/2014/main" id="{386F9EB0-B556-2F7D-84A5-ADB78D6C4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6" name="Group 205">
              <a:extLst>
                <a:ext uri="{FF2B5EF4-FFF2-40B4-BE49-F238E27FC236}">
                  <a16:creationId xmlns:a16="http://schemas.microsoft.com/office/drawing/2014/main" id="{AB8F560C-03AF-A74B-C1C9-81AB6E11CDCB}"/>
                </a:ext>
              </a:extLst>
            </p:cNvPr>
            <p:cNvGrpSpPr/>
            <p:nvPr/>
          </p:nvGrpSpPr>
          <p:grpSpPr>
            <a:xfrm flipH="1">
              <a:off x="6973236" y="3261571"/>
              <a:ext cx="262965" cy="262965"/>
              <a:chOff x="3208972" y="2377029"/>
              <a:chExt cx="971357" cy="971357"/>
            </a:xfrm>
            <a:noFill/>
          </p:grpSpPr>
          <p:sp>
            <p:nvSpPr>
              <p:cNvPr id="327" name="Oval 326">
                <a:extLst>
                  <a:ext uri="{FF2B5EF4-FFF2-40B4-BE49-F238E27FC236}">
                    <a16:creationId xmlns:a16="http://schemas.microsoft.com/office/drawing/2014/main" id="{182420DE-069E-8D3D-2ADE-C6FBAE29F0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8" name="Graphic 327">
                <a:extLst>
                  <a:ext uri="{FF2B5EF4-FFF2-40B4-BE49-F238E27FC236}">
                    <a16:creationId xmlns:a16="http://schemas.microsoft.com/office/drawing/2014/main" id="{DF81B380-5896-ADD2-C09F-70E007A5C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7" name="Group 206">
              <a:extLst>
                <a:ext uri="{FF2B5EF4-FFF2-40B4-BE49-F238E27FC236}">
                  <a16:creationId xmlns:a16="http://schemas.microsoft.com/office/drawing/2014/main" id="{C650694D-A266-51FA-8ECB-FFF403B813D8}"/>
                </a:ext>
              </a:extLst>
            </p:cNvPr>
            <p:cNvGrpSpPr/>
            <p:nvPr/>
          </p:nvGrpSpPr>
          <p:grpSpPr>
            <a:xfrm flipH="1">
              <a:off x="7340857" y="3261571"/>
              <a:ext cx="262965" cy="262965"/>
              <a:chOff x="3208972" y="2377029"/>
              <a:chExt cx="971357" cy="971357"/>
            </a:xfrm>
            <a:noFill/>
          </p:grpSpPr>
          <p:sp>
            <p:nvSpPr>
              <p:cNvPr id="325" name="Oval 324">
                <a:extLst>
                  <a:ext uri="{FF2B5EF4-FFF2-40B4-BE49-F238E27FC236}">
                    <a16:creationId xmlns:a16="http://schemas.microsoft.com/office/drawing/2014/main" id="{03FB7D23-71E6-0E39-4A1E-4754C9C5697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6" name="Graphic 325">
                <a:extLst>
                  <a:ext uri="{FF2B5EF4-FFF2-40B4-BE49-F238E27FC236}">
                    <a16:creationId xmlns:a16="http://schemas.microsoft.com/office/drawing/2014/main" id="{B807C70C-5697-33A0-3E54-DF05BB20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8" name="Group 207">
              <a:extLst>
                <a:ext uri="{FF2B5EF4-FFF2-40B4-BE49-F238E27FC236}">
                  <a16:creationId xmlns:a16="http://schemas.microsoft.com/office/drawing/2014/main" id="{EC05B29B-2F57-B40F-AE85-11DDCA696470}"/>
                </a:ext>
              </a:extLst>
            </p:cNvPr>
            <p:cNvGrpSpPr/>
            <p:nvPr/>
          </p:nvGrpSpPr>
          <p:grpSpPr>
            <a:xfrm flipH="1">
              <a:off x="7707920" y="3261571"/>
              <a:ext cx="262965" cy="262965"/>
              <a:chOff x="3208972" y="2377029"/>
              <a:chExt cx="971357" cy="971357"/>
            </a:xfrm>
            <a:noFill/>
          </p:grpSpPr>
          <p:sp>
            <p:nvSpPr>
              <p:cNvPr id="323" name="Oval 322">
                <a:extLst>
                  <a:ext uri="{FF2B5EF4-FFF2-40B4-BE49-F238E27FC236}">
                    <a16:creationId xmlns:a16="http://schemas.microsoft.com/office/drawing/2014/main" id="{E9AE34B3-948F-8884-5DEA-1A7329F6B81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4" name="Graphic 323">
                <a:extLst>
                  <a:ext uri="{FF2B5EF4-FFF2-40B4-BE49-F238E27FC236}">
                    <a16:creationId xmlns:a16="http://schemas.microsoft.com/office/drawing/2014/main" id="{1D27E698-4303-1E7B-A97A-BF7DB7D14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9" name="Group 208">
              <a:extLst>
                <a:ext uri="{FF2B5EF4-FFF2-40B4-BE49-F238E27FC236}">
                  <a16:creationId xmlns:a16="http://schemas.microsoft.com/office/drawing/2014/main" id="{332C3E8B-E021-F9C1-7B81-DB484154FFF9}"/>
                </a:ext>
              </a:extLst>
            </p:cNvPr>
            <p:cNvGrpSpPr/>
            <p:nvPr/>
          </p:nvGrpSpPr>
          <p:grpSpPr>
            <a:xfrm flipH="1">
              <a:off x="8073324" y="3261571"/>
              <a:ext cx="262965" cy="262965"/>
              <a:chOff x="3208972" y="2377029"/>
              <a:chExt cx="971357" cy="971357"/>
            </a:xfrm>
            <a:noFill/>
          </p:grpSpPr>
          <p:sp>
            <p:nvSpPr>
              <p:cNvPr id="321" name="Oval 320">
                <a:extLst>
                  <a:ext uri="{FF2B5EF4-FFF2-40B4-BE49-F238E27FC236}">
                    <a16:creationId xmlns:a16="http://schemas.microsoft.com/office/drawing/2014/main" id="{AD4B5F79-6576-5477-AE61-99048DCED2A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2" name="Graphic 321">
                <a:extLst>
                  <a:ext uri="{FF2B5EF4-FFF2-40B4-BE49-F238E27FC236}">
                    <a16:creationId xmlns:a16="http://schemas.microsoft.com/office/drawing/2014/main" id="{BFEC0746-B63A-2881-488C-C15A38265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0" name="Group 209">
              <a:extLst>
                <a:ext uri="{FF2B5EF4-FFF2-40B4-BE49-F238E27FC236}">
                  <a16:creationId xmlns:a16="http://schemas.microsoft.com/office/drawing/2014/main" id="{E737E887-A6A5-F9F6-DF1B-767CB7C0A65C}"/>
                </a:ext>
              </a:extLst>
            </p:cNvPr>
            <p:cNvGrpSpPr/>
            <p:nvPr/>
          </p:nvGrpSpPr>
          <p:grpSpPr>
            <a:xfrm flipH="1">
              <a:off x="8440945" y="3261571"/>
              <a:ext cx="262965" cy="262965"/>
              <a:chOff x="3208972" y="2377029"/>
              <a:chExt cx="971357" cy="971357"/>
            </a:xfrm>
            <a:noFill/>
          </p:grpSpPr>
          <p:sp>
            <p:nvSpPr>
              <p:cNvPr id="319" name="Oval 318">
                <a:extLst>
                  <a:ext uri="{FF2B5EF4-FFF2-40B4-BE49-F238E27FC236}">
                    <a16:creationId xmlns:a16="http://schemas.microsoft.com/office/drawing/2014/main" id="{F4388554-00BE-7EF6-70FD-42C4F54A05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Graphic 319">
                <a:extLst>
                  <a:ext uri="{FF2B5EF4-FFF2-40B4-BE49-F238E27FC236}">
                    <a16:creationId xmlns:a16="http://schemas.microsoft.com/office/drawing/2014/main" id="{3550D6FB-7F93-922D-B9E6-90D19F93B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1" name="Group 210">
              <a:extLst>
                <a:ext uri="{FF2B5EF4-FFF2-40B4-BE49-F238E27FC236}">
                  <a16:creationId xmlns:a16="http://schemas.microsoft.com/office/drawing/2014/main" id="{0CC6F0D7-DBD4-1187-58B3-27163FCF2259}"/>
                </a:ext>
              </a:extLst>
            </p:cNvPr>
            <p:cNvGrpSpPr/>
            <p:nvPr/>
          </p:nvGrpSpPr>
          <p:grpSpPr>
            <a:xfrm flipH="1">
              <a:off x="8808008" y="3261571"/>
              <a:ext cx="262965" cy="262965"/>
              <a:chOff x="3208972" y="2377029"/>
              <a:chExt cx="971357" cy="971357"/>
            </a:xfrm>
            <a:noFill/>
          </p:grpSpPr>
          <p:sp>
            <p:nvSpPr>
              <p:cNvPr id="317" name="Oval 316">
                <a:extLst>
                  <a:ext uri="{FF2B5EF4-FFF2-40B4-BE49-F238E27FC236}">
                    <a16:creationId xmlns:a16="http://schemas.microsoft.com/office/drawing/2014/main" id="{871F39D6-4F80-7333-3109-52ED798ED46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8" name="Graphic 317">
                <a:extLst>
                  <a:ext uri="{FF2B5EF4-FFF2-40B4-BE49-F238E27FC236}">
                    <a16:creationId xmlns:a16="http://schemas.microsoft.com/office/drawing/2014/main" id="{DB693594-215D-70EE-6EDC-E6BD9390B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2" name="Group 211">
              <a:extLst>
                <a:ext uri="{FF2B5EF4-FFF2-40B4-BE49-F238E27FC236}">
                  <a16:creationId xmlns:a16="http://schemas.microsoft.com/office/drawing/2014/main" id="{8C475789-49DB-85E1-7708-36EEDCD56C58}"/>
                </a:ext>
              </a:extLst>
            </p:cNvPr>
            <p:cNvGrpSpPr/>
            <p:nvPr/>
          </p:nvGrpSpPr>
          <p:grpSpPr>
            <a:xfrm flipH="1">
              <a:off x="9169378" y="3261571"/>
              <a:ext cx="262965" cy="262965"/>
              <a:chOff x="3208972" y="2377029"/>
              <a:chExt cx="971357" cy="971357"/>
            </a:xfrm>
            <a:noFill/>
          </p:grpSpPr>
          <p:sp>
            <p:nvSpPr>
              <p:cNvPr id="315" name="Oval 314">
                <a:extLst>
                  <a:ext uri="{FF2B5EF4-FFF2-40B4-BE49-F238E27FC236}">
                    <a16:creationId xmlns:a16="http://schemas.microsoft.com/office/drawing/2014/main" id="{34D4A0BF-F6F5-CFB0-B6B2-6A2408ADBDE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6" name="Graphic 315">
                <a:extLst>
                  <a:ext uri="{FF2B5EF4-FFF2-40B4-BE49-F238E27FC236}">
                    <a16:creationId xmlns:a16="http://schemas.microsoft.com/office/drawing/2014/main" id="{4DF3F6A6-05FA-25E4-AD6B-CF686356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3" name="Group 212">
              <a:extLst>
                <a:ext uri="{FF2B5EF4-FFF2-40B4-BE49-F238E27FC236}">
                  <a16:creationId xmlns:a16="http://schemas.microsoft.com/office/drawing/2014/main" id="{DA0CE900-259E-060C-FBE3-0020C6237108}"/>
                </a:ext>
              </a:extLst>
            </p:cNvPr>
            <p:cNvGrpSpPr/>
            <p:nvPr/>
          </p:nvGrpSpPr>
          <p:grpSpPr>
            <a:xfrm flipH="1">
              <a:off x="9534782" y="3261571"/>
              <a:ext cx="262965" cy="262965"/>
              <a:chOff x="3208972" y="2377029"/>
              <a:chExt cx="971357" cy="971357"/>
            </a:xfrm>
            <a:noFill/>
          </p:grpSpPr>
          <p:sp>
            <p:nvSpPr>
              <p:cNvPr id="313" name="Oval 312">
                <a:extLst>
                  <a:ext uri="{FF2B5EF4-FFF2-40B4-BE49-F238E27FC236}">
                    <a16:creationId xmlns:a16="http://schemas.microsoft.com/office/drawing/2014/main" id="{2A8E7F3A-1BF9-FE4E-FB7D-7C3488E6786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4" name="Graphic 313">
                <a:extLst>
                  <a:ext uri="{FF2B5EF4-FFF2-40B4-BE49-F238E27FC236}">
                    <a16:creationId xmlns:a16="http://schemas.microsoft.com/office/drawing/2014/main" id="{84F0F8E1-7C52-AA06-3561-2775A5F9E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4" name="Group 213">
              <a:extLst>
                <a:ext uri="{FF2B5EF4-FFF2-40B4-BE49-F238E27FC236}">
                  <a16:creationId xmlns:a16="http://schemas.microsoft.com/office/drawing/2014/main" id="{C07232C9-BC00-EAEA-AFD7-26781D802D36}"/>
                </a:ext>
              </a:extLst>
            </p:cNvPr>
            <p:cNvGrpSpPr/>
            <p:nvPr/>
          </p:nvGrpSpPr>
          <p:grpSpPr>
            <a:xfrm flipH="1">
              <a:off x="9902403" y="3261571"/>
              <a:ext cx="262965" cy="262965"/>
              <a:chOff x="3208972" y="2377029"/>
              <a:chExt cx="971357" cy="971357"/>
            </a:xfrm>
            <a:noFill/>
          </p:grpSpPr>
          <p:sp>
            <p:nvSpPr>
              <p:cNvPr id="311" name="Oval 310">
                <a:extLst>
                  <a:ext uri="{FF2B5EF4-FFF2-40B4-BE49-F238E27FC236}">
                    <a16:creationId xmlns:a16="http://schemas.microsoft.com/office/drawing/2014/main" id="{B82A466A-4920-1607-419E-1A402C0804C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2" name="Graphic 311">
                <a:extLst>
                  <a:ext uri="{FF2B5EF4-FFF2-40B4-BE49-F238E27FC236}">
                    <a16:creationId xmlns:a16="http://schemas.microsoft.com/office/drawing/2014/main" id="{8BC486C0-3F5F-AD71-5090-82135ECD9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5" name="Group 214">
              <a:extLst>
                <a:ext uri="{FF2B5EF4-FFF2-40B4-BE49-F238E27FC236}">
                  <a16:creationId xmlns:a16="http://schemas.microsoft.com/office/drawing/2014/main" id="{CCE69C64-BC64-5FCE-6B9C-B4AEFF561B51}"/>
                </a:ext>
              </a:extLst>
            </p:cNvPr>
            <p:cNvGrpSpPr/>
            <p:nvPr/>
          </p:nvGrpSpPr>
          <p:grpSpPr>
            <a:xfrm flipH="1">
              <a:off x="10269466" y="3261571"/>
              <a:ext cx="262965" cy="262965"/>
              <a:chOff x="3208972" y="2377029"/>
              <a:chExt cx="971357" cy="971357"/>
            </a:xfrm>
            <a:noFill/>
          </p:grpSpPr>
          <p:sp>
            <p:nvSpPr>
              <p:cNvPr id="309" name="Oval 308">
                <a:extLst>
                  <a:ext uri="{FF2B5EF4-FFF2-40B4-BE49-F238E27FC236}">
                    <a16:creationId xmlns:a16="http://schemas.microsoft.com/office/drawing/2014/main" id="{553AF0BA-4348-A4DE-6397-DFBA40A2F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0" name="Graphic 309">
                <a:extLst>
                  <a:ext uri="{FF2B5EF4-FFF2-40B4-BE49-F238E27FC236}">
                    <a16:creationId xmlns:a16="http://schemas.microsoft.com/office/drawing/2014/main" id="{097F66D6-B998-B10B-E747-08DEA068B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6" name="Group 215">
              <a:extLst>
                <a:ext uri="{FF2B5EF4-FFF2-40B4-BE49-F238E27FC236}">
                  <a16:creationId xmlns:a16="http://schemas.microsoft.com/office/drawing/2014/main" id="{23F03C8F-1B44-91C6-9A1F-480D2773052E}"/>
                </a:ext>
              </a:extLst>
            </p:cNvPr>
            <p:cNvGrpSpPr/>
            <p:nvPr/>
          </p:nvGrpSpPr>
          <p:grpSpPr>
            <a:xfrm flipH="1">
              <a:off x="6973236" y="3680497"/>
              <a:ext cx="262965" cy="262965"/>
              <a:chOff x="3208972" y="2377029"/>
              <a:chExt cx="971357" cy="971357"/>
            </a:xfrm>
            <a:noFill/>
          </p:grpSpPr>
          <p:sp>
            <p:nvSpPr>
              <p:cNvPr id="307" name="Oval 306">
                <a:extLst>
                  <a:ext uri="{FF2B5EF4-FFF2-40B4-BE49-F238E27FC236}">
                    <a16:creationId xmlns:a16="http://schemas.microsoft.com/office/drawing/2014/main" id="{1F54CDAE-2E81-16EE-A8E2-3D11A3D041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8" name="Graphic 307">
                <a:extLst>
                  <a:ext uri="{FF2B5EF4-FFF2-40B4-BE49-F238E27FC236}">
                    <a16:creationId xmlns:a16="http://schemas.microsoft.com/office/drawing/2014/main" id="{29701508-2A56-8407-281E-52606D7B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7" name="Group 216">
              <a:extLst>
                <a:ext uri="{FF2B5EF4-FFF2-40B4-BE49-F238E27FC236}">
                  <a16:creationId xmlns:a16="http://schemas.microsoft.com/office/drawing/2014/main" id="{C63EB24A-DF13-B9CB-EED6-8CE4B429915E}"/>
                </a:ext>
              </a:extLst>
            </p:cNvPr>
            <p:cNvGrpSpPr/>
            <p:nvPr/>
          </p:nvGrpSpPr>
          <p:grpSpPr>
            <a:xfrm flipH="1">
              <a:off x="7340857" y="3680497"/>
              <a:ext cx="262965" cy="262965"/>
              <a:chOff x="3208972" y="2377029"/>
              <a:chExt cx="971357" cy="971357"/>
            </a:xfrm>
            <a:noFill/>
          </p:grpSpPr>
          <p:sp>
            <p:nvSpPr>
              <p:cNvPr id="305" name="Oval 304">
                <a:extLst>
                  <a:ext uri="{FF2B5EF4-FFF2-40B4-BE49-F238E27FC236}">
                    <a16:creationId xmlns:a16="http://schemas.microsoft.com/office/drawing/2014/main" id="{B3FD54F4-BB71-A086-9C3D-B2D44236CC7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6" name="Graphic 305">
                <a:extLst>
                  <a:ext uri="{FF2B5EF4-FFF2-40B4-BE49-F238E27FC236}">
                    <a16:creationId xmlns:a16="http://schemas.microsoft.com/office/drawing/2014/main" id="{DFF27AE7-4411-8D84-4341-16E95512C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8" name="Group 217">
              <a:extLst>
                <a:ext uri="{FF2B5EF4-FFF2-40B4-BE49-F238E27FC236}">
                  <a16:creationId xmlns:a16="http://schemas.microsoft.com/office/drawing/2014/main" id="{E7736BC2-BEB0-7283-4C36-D4FB350C49C9}"/>
                </a:ext>
              </a:extLst>
            </p:cNvPr>
            <p:cNvGrpSpPr/>
            <p:nvPr/>
          </p:nvGrpSpPr>
          <p:grpSpPr>
            <a:xfrm flipH="1">
              <a:off x="7707920" y="3680497"/>
              <a:ext cx="262965" cy="262965"/>
              <a:chOff x="3208972" y="2377029"/>
              <a:chExt cx="971357" cy="971357"/>
            </a:xfrm>
            <a:noFill/>
          </p:grpSpPr>
          <p:sp>
            <p:nvSpPr>
              <p:cNvPr id="303" name="Oval 302">
                <a:extLst>
                  <a:ext uri="{FF2B5EF4-FFF2-40B4-BE49-F238E27FC236}">
                    <a16:creationId xmlns:a16="http://schemas.microsoft.com/office/drawing/2014/main" id="{2424C9DF-836D-F4A4-FE9B-1220266C01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4" name="Graphic 303">
                <a:extLst>
                  <a:ext uri="{FF2B5EF4-FFF2-40B4-BE49-F238E27FC236}">
                    <a16:creationId xmlns:a16="http://schemas.microsoft.com/office/drawing/2014/main" id="{76A59431-B99E-03AA-7B90-1DFAA8089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9" name="Group 218">
              <a:extLst>
                <a:ext uri="{FF2B5EF4-FFF2-40B4-BE49-F238E27FC236}">
                  <a16:creationId xmlns:a16="http://schemas.microsoft.com/office/drawing/2014/main" id="{C016B30C-332C-DEAE-DF31-6D9BBF6E6D46}"/>
                </a:ext>
              </a:extLst>
            </p:cNvPr>
            <p:cNvGrpSpPr/>
            <p:nvPr/>
          </p:nvGrpSpPr>
          <p:grpSpPr>
            <a:xfrm flipH="1">
              <a:off x="8073324" y="3680497"/>
              <a:ext cx="262965" cy="262965"/>
              <a:chOff x="3208972" y="2377029"/>
              <a:chExt cx="971357" cy="971357"/>
            </a:xfrm>
            <a:noFill/>
          </p:grpSpPr>
          <p:sp>
            <p:nvSpPr>
              <p:cNvPr id="301" name="Oval 300">
                <a:extLst>
                  <a:ext uri="{FF2B5EF4-FFF2-40B4-BE49-F238E27FC236}">
                    <a16:creationId xmlns:a16="http://schemas.microsoft.com/office/drawing/2014/main" id="{34F503D0-7673-7A0A-1EBA-2EFC3FCE17D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2" name="Graphic 301">
                <a:extLst>
                  <a:ext uri="{FF2B5EF4-FFF2-40B4-BE49-F238E27FC236}">
                    <a16:creationId xmlns:a16="http://schemas.microsoft.com/office/drawing/2014/main" id="{B09BF0CB-7AA9-5EB4-2BA8-8509BE3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0" name="Group 219">
              <a:extLst>
                <a:ext uri="{FF2B5EF4-FFF2-40B4-BE49-F238E27FC236}">
                  <a16:creationId xmlns:a16="http://schemas.microsoft.com/office/drawing/2014/main" id="{2BD8244C-5698-A6D3-8D2D-27F719510EE8}"/>
                </a:ext>
              </a:extLst>
            </p:cNvPr>
            <p:cNvGrpSpPr/>
            <p:nvPr/>
          </p:nvGrpSpPr>
          <p:grpSpPr>
            <a:xfrm flipH="1">
              <a:off x="8440945" y="3680497"/>
              <a:ext cx="262965" cy="262965"/>
              <a:chOff x="3208972" y="2377029"/>
              <a:chExt cx="971357" cy="971357"/>
            </a:xfrm>
            <a:noFill/>
          </p:grpSpPr>
          <p:sp>
            <p:nvSpPr>
              <p:cNvPr id="299" name="Oval 298">
                <a:extLst>
                  <a:ext uri="{FF2B5EF4-FFF2-40B4-BE49-F238E27FC236}">
                    <a16:creationId xmlns:a16="http://schemas.microsoft.com/office/drawing/2014/main" id="{E4FEE175-C10A-F998-AC34-A4830D9F60B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0" name="Graphic 299">
                <a:extLst>
                  <a:ext uri="{FF2B5EF4-FFF2-40B4-BE49-F238E27FC236}">
                    <a16:creationId xmlns:a16="http://schemas.microsoft.com/office/drawing/2014/main" id="{495A9D5F-5277-059F-1810-DB4E4948F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1" name="Group 220">
              <a:extLst>
                <a:ext uri="{FF2B5EF4-FFF2-40B4-BE49-F238E27FC236}">
                  <a16:creationId xmlns:a16="http://schemas.microsoft.com/office/drawing/2014/main" id="{4855FD42-1158-DC7B-C770-8071D979B638}"/>
                </a:ext>
              </a:extLst>
            </p:cNvPr>
            <p:cNvGrpSpPr/>
            <p:nvPr/>
          </p:nvGrpSpPr>
          <p:grpSpPr>
            <a:xfrm flipH="1">
              <a:off x="8808008" y="3680497"/>
              <a:ext cx="262965" cy="262965"/>
              <a:chOff x="3208972" y="2377029"/>
              <a:chExt cx="971357" cy="971357"/>
            </a:xfrm>
            <a:noFill/>
          </p:grpSpPr>
          <p:sp>
            <p:nvSpPr>
              <p:cNvPr id="297" name="Oval 296">
                <a:extLst>
                  <a:ext uri="{FF2B5EF4-FFF2-40B4-BE49-F238E27FC236}">
                    <a16:creationId xmlns:a16="http://schemas.microsoft.com/office/drawing/2014/main" id="{268A7E91-2AF5-EC3E-1963-817F2E229FC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8" name="Graphic 297">
                <a:extLst>
                  <a:ext uri="{FF2B5EF4-FFF2-40B4-BE49-F238E27FC236}">
                    <a16:creationId xmlns:a16="http://schemas.microsoft.com/office/drawing/2014/main" id="{C863081D-CEAA-DB18-8D6E-9A9C3E6966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2" name="Group 221">
              <a:extLst>
                <a:ext uri="{FF2B5EF4-FFF2-40B4-BE49-F238E27FC236}">
                  <a16:creationId xmlns:a16="http://schemas.microsoft.com/office/drawing/2014/main" id="{F400E9CC-4025-AA91-596B-F49E1EE419D8}"/>
                </a:ext>
              </a:extLst>
            </p:cNvPr>
            <p:cNvGrpSpPr/>
            <p:nvPr/>
          </p:nvGrpSpPr>
          <p:grpSpPr>
            <a:xfrm flipH="1">
              <a:off x="9169378" y="3680497"/>
              <a:ext cx="262965" cy="262965"/>
              <a:chOff x="3208972" y="2377029"/>
              <a:chExt cx="971357" cy="971357"/>
            </a:xfrm>
            <a:noFill/>
          </p:grpSpPr>
          <p:sp>
            <p:nvSpPr>
              <p:cNvPr id="295" name="Oval 294">
                <a:extLst>
                  <a:ext uri="{FF2B5EF4-FFF2-40B4-BE49-F238E27FC236}">
                    <a16:creationId xmlns:a16="http://schemas.microsoft.com/office/drawing/2014/main" id="{2C5963E1-6381-839D-81F7-DB5E0815EF7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6" name="Graphic 295">
                <a:extLst>
                  <a:ext uri="{FF2B5EF4-FFF2-40B4-BE49-F238E27FC236}">
                    <a16:creationId xmlns:a16="http://schemas.microsoft.com/office/drawing/2014/main" id="{AFEC9472-0504-5E7B-3A74-15DCD00E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3" name="Group 222">
              <a:extLst>
                <a:ext uri="{FF2B5EF4-FFF2-40B4-BE49-F238E27FC236}">
                  <a16:creationId xmlns:a16="http://schemas.microsoft.com/office/drawing/2014/main" id="{77829550-AE05-AB2D-CB9F-774D8041B71D}"/>
                </a:ext>
              </a:extLst>
            </p:cNvPr>
            <p:cNvGrpSpPr/>
            <p:nvPr/>
          </p:nvGrpSpPr>
          <p:grpSpPr>
            <a:xfrm flipH="1">
              <a:off x="9534782" y="3680497"/>
              <a:ext cx="262965" cy="262965"/>
              <a:chOff x="3208972" y="2377029"/>
              <a:chExt cx="971357" cy="971357"/>
            </a:xfrm>
            <a:noFill/>
          </p:grpSpPr>
          <p:sp>
            <p:nvSpPr>
              <p:cNvPr id="293" name="Oval 292">
                <a:extLst>
                  <a:ext uri="{FF2B5EF4-FFF2-40B4-BE49-F238E27FC236}">
                    <a16:creationId xmlns:a16="http://schemas.microsoft.com/office/drawing/2014/main" id="{85825E96-A00D-74D8-A4DF-FD79FFD938D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4" name="Graphic 293">
                <a:extLst>
                  <a:ext uri="{FF2B5EF4-FFF2-40B4-BE49-F238E27FC236}">
                    <a16:creationId xmlns:a16="http://schemas.microsoft.com/office/drawing/2014/main" id="{039553D3-F7D0-4DE9-37A0-6445CB8C9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4" name="Group 223">
              <a:extLst>
                <a:ext uri="{FF2B5EF4-FFF2-40B4-BE49-F238E27FC236}">
                  <a16:creationId xmlns:a16="http://schemas.microsoft.com/office/drawing/2014/main" id="{3AAC208C-0D04-B3F6-E367-EF4AE955D9BA}"/>
                </a:ext>
              </a:extLst>
            </p:cNvPr>
            <p:cNvGrpSpPr/>
            <p:nvPr/>
          </p:nvGrpSpPr>
          <p:grpSpPr>
            <a:xfrm flipH="1">
              <a:off x="9902403" y="3680497"/>
              <a:ext cx="262965" cy="262965"/>
              <a:chOff x="3208972" y="2377029"/>
              <a:chExt cx="971357" cy="971357"/>
            </a:xfrm>
            <a:noFill/>
          </p:grpSpPr>
          <p:sp>
            <p:nvSpPr>
              <p:cNvPr id="291" name="Oval 290">
                <a:extLst>
                  <a:ext uri="{FF2B5EF4-FFF2-40B4-BE49-F238E27FC236}">
                    <a16:creationId xmlns:a16="http://schemas.microsoft.com/office/drawing/2014/main" id="{6CC9A8BB-A3C5-8348-440D-D718B973E1C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2" name="Graphic 291">
                <a:extLst>
                  <a:ext uri="{FF2B5EF4-FFF2-40B4-BE49-F238E27FC236}">
                    <a16:creationId xmlns:a16="http://schemas.microsoft.com/office/drawing/2014/main" id="{964D87AD-614F-1AE9-20F6-A7A0D62D7F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5" name="Group 224">
              <a:extLst>
                <a:ext uri="{FF2B5EF4-FFF2-40B4-BE49-F238E27FC236}">
                  <a16:creationId xmlns:a16="http://schemas.microsoft.com/office/drawing/2014/main" id="{CF19F330-9EB6-85E1-ACF4-9DC4B9068743}"/>
                </a:ext>
              </a:extLst>
            </p:cNvPr>
            <p:cNvGrpSpPr/>
            <p:nvPr/>
          </p:nvGrpSpPr>
          <p:grpSpPr>
            <a:xfrm flipH="1">
              <a:off x="10269466" y="3680497"/>
              <a:ext cx="262965" cy="262965"/>
              <a:chOff x="3208972" y="2377029"/>
              <a:chExt cx="971357" cy="971357"/>
            </a:xfrm>
            <a:noFill/>
          </p:grpSpPr>
          <p:sp>
            <p:nvSpPr>
              <p:cNvPr id="289" name="Oval 288">
                <a:extLst>
                  <a:ext uri="{FF2B5EF4-FFF2-40B4-BE49-F238E27FC236}">
                    <a16:creationId xmlns:a16="http://schemas.microsoft.com/office/drawing/2014/main" id="{43BBEF6C-A2D9-884C-D003-A445658F9E3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0" name="Graphic 289">
                <a:extLst>
                  <a:ext uri="{FF2B5EF4-FFF2-40B4-BE49-F238E27FC236}">
                    <a16:creationId xmlns:a16="http://schemas.microsoft.com/office/drawing/2014/main" id="{D4CFAA36-7151-076B-6CC5-5E468A851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6" name="Group 225">
              <a:extLst>
                <a:ext uri="{FF2B5EF4-FFF2-40B4-BE49-F238E27FC236}">
                  <a16:creationId xmlns:a16="http://schemas.microsoft.com/office/drawing/2014/main" id="{3F8E731F-6323-3224-F4DE-3EBDFFF01342}"/>
                </a:ext>
              </a:extLst>
            </p:cNvPr>
            <p:cNvGrpSpPr/>
            <p:nvPr/>
          </p:nvGrpSpPr>
          <p:grpSpPr>
            <a:xfrm flipH="1">
              <a:off x="6973236" y="4113042"/>
              <a:ext cx="262965" cy="262965"/>
              <a:chOff x="3208972" y="2377029"/>
              <a:chExt cx="971357" cy="971357"/>
            </a:xfrm>
            <a:noFill/>
          </p:grpSpPr>
          <p:sp>
            <p:nvSpPr>
              <p:cNvPr id="287" name="Oval 286">
                <a:extLst>
                  <a:ext uri="{FF2B5EF4-FFF2-40B4-BE49-F238E27FC236}">
                    <a16:creationId xmlns:a16="http://schemas.microsoft.com/office/drawing/2014/main" id="{A1BE86D1-1388-877F-E04F-F6D137855A8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8" name="Graphic 287">
                <a:extLst>
                  <a:ext uri="{FF2B5EF4-FFF2-40B4-BE49-F238E27FC236}">
                    <a16:creationId xmlns:a16="http://schemas.microsoft.com/office/drawing/2014/main" id="{C64EFCB2-2DC3-6E5C-F54E-6616209E8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7" name="Group 226">
              <a:extLst>
                <a:ext uri="{FF2B5EF4-FFF2-40B4-BE49-F238E27FC236}">
                  <a16:creationId xmlns:a16="http://schemas.microsoft.com/office/drawing/2014/main" id="{21700345-7650-7953-C4AA-7AEACE45F373}"/>
                </a:ext>
              </a:extLst>
            </p:cNvPr>
            <p:cNvGrpSpPr/>
            <p:nvPr/>
          </p:nvGrpSpPr>
          <p:grpSpPr>
            <a:xfrm flipH="1">
              <a:off x="7340857" y="4113042"/>
              <a:ext cx="262965" cy="262965"/>
              <a:chOff x="3208972" y="2377029"/>
              <a:chExt cx="971357" cy="971357"/>
            </a:xfrm>
            <a:noFill/>
          </p:grpSpPr>
          <p:sp>
            <p:nvSpPr>
              <p:cNvPr id="285" name="Oval 284">
                <a:extLst>
                  <a:ext uri="{FF2B5EF4-FFF2-40B4-BE49-F238E27FC236}">
                    <a16:creationId xmlns:a16="http://schemas.microsoft.com/office/drawing/2014/main" id="{CFD27B97-C36F-13AA-DAB8-F50D9DE3DDA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6" name="Graphic 285">
                <a:extLst>
                  <a:ext uri="{FF2B5EF4-FFF2-40B4-BE49-F238E27FC236}">
                    <a16:creationId xmlns:a16="http://schemas.microsoft.com/office/drawing/2014/main" id="{0E89C79B-0A0D-6F9E-CF9C-CD95A47B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8" name="Group 227">
              <a:extLst>
                <a:ext uri="{FF2B5EF4-FFF2-40B4-BE49-F238E27FC236}">
                  <a16:creationId xmlns:a16="http://schemas.microsoft.com/office/drawing/2014/main" id="{F6413647-B96B-026E-BD74-8EB4FF36870E}"/>
                </a:ext>
              </a:extLst>
            </p:cNvPr>
            <p:cNvGrpSpPr/>
            <p:nvPr/>
          </p:nvGrpSpPr>
          <p:grpSpPr>
            <a:xfrm flipH="1">
              <a:off x="7707920" y="4113042"/>
              <a:ext cx="262965" cy="262965"/>
              <a:chOff x="3208972" y="2377029"/>
              <a:chExt cx="971357" cy="971357"/>
            </a:xfrm>
            <a:noFill/>
          </p:grpSpPr>
          <p:sp>
            <p:nvSpPr>
              <p:cNvPr id="283" name="Oval 282">
                <a:extLst>
                  <a:ext uri="{FF2B5EF4-FFF2-40B4-BE49-F238E27FC236}">
                    <a16:creationId xmlns:a16="http://schemas.microsoft.com/office/drawing/2014/main" id="{1B86E5B5-4AB1-B169-8209-B378FD4B4D2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4" name="Graphic 283">
                <a:extLst>
                  <a:ext uri="{FF2B5EF4-FFF2-40B4-BE49-F238E27FC236}">
                    <a16:creationId xmlns:a16="http://schemas.microsoft.com/office/drawing/2014/main" id="{9A70956B-D4BB-B30B-F012-BA2FC672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9" name="Group 228">
              <a:extLst>
                <a:ext uri="{FF2B5EF4-FFF2-40B4-BE49-F238E27FC236}">
                  <a16:creationId xmlns:a16="http://schemas.microsoft.com/office/drawing/2014/main" id="{6BBE2001-E987-6530-7E12-DD34C6D717FE}"/>
                </a:ext>
              </a:extLst>
            </p:cNvPr>
            <p:cNvGrpSpPr/>
            <p:nvPr/>
          </p:nvGrpSpPr>
          <p:grpSpPr>
            <a:xfrm flipH="1">
              <a:off x="8073324" y="4113042"/>
              <a:ext cx="262965" cy="262965"/>
              <a:chOff x="3208972" y="2377029"/>
              <a:chExt cx="971357" cy="971357"/>
            </a:xfrm>
            <a:noFill/>
          </p:grpSpPr>
          <p:sp>
            <p:nvSpPr>
              <p:cNvPr id="281" name="Oval 280">
                <a:extLst>
                  <a:ext uri="{FF2B5EF4-FFF2-40B4-BE49-F238E27FC236}">
                    <a16:creationId xmlns:a16="http://schemas.microsoft.com/office/drawing/2014/main" id="{9273012E-6C31-E84F-E704-78912AAD4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2" name="Graphic 281">
                <a:extLst>
                  <a:ext uri="{FF2B5EF4-FFF2-40B4-BE49-F238E27FC236}">
                    <a16:creationId xmlns:a16="http://schemas.microsoft.com/office/drawing/2014/main" id="{9FDEAB6C-EAA6-C9B8-239D-3720CE402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0" name="Group 229">
              <a:extLst>
                <a:ext uri="{FF2B5EF4-FFF2-40B4-BE49-F238E27FC236}">
                  <a16:creationId xmlns:a16="http://schemas.microsoft.com/office/drawing/2014/main" id="{27CB914E-DE6F-413D-D41D-AE2A17490CCE}"/>
                </a:ext>
              </a:extLst>
            </p:cNvPr>
            <p:cNvGrpSpPr/>
            <p:nvPr/>
          </p:nvGrpSpPr>
          <p:grpSpPr>
            <a:xfrm flipH="1">
              <a:off x="8440945" y="4113042"/>
              <a:ext cx="262965" cy="262965"/>
              <a:chOff x="3208972" y="2377029"/>
              <a:chExt cx="971357" cy="971357"/>
            </a:xfrm>
            <a:noFill/>
          </p:grpSpPr>
          <p:sp>
            <p:nvSpPr>
              <p:cNvPr id="279" name="Oval 278">
                <a:extLst>
                  <a:ext uri="{FF2B5EF4-FFF2-40B4-BE49-F238E27FC236}">
                    <a16:creationId xmlns:a16="http://schemas.microsoft.com/office/drawing/2014/main" id="{F6344A7A-FB61-26EF-01F1-F51925C74E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0" name="Graphic 279">
                <a:extLst>
                  <a:ext uri="{FF2B5EF4-FFF2-40B4-BE49-F238E27FC236}">
                    <a16:creationId xmlns:a16="http://schemas.microsoft.com/office/drawing/2014/main" id="{9BBFC3D1-ABEE-4F8D-972F-BED76769D7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1" name="Group 230">
              <a:extLst>
                <a:ext uri="{FF2B5EF4-FFF2-40B4-BE49-F238E27FC236}">
                  <a16:creationId xmlns:a16="http://schemas.microsoft.com/office/drawing/2014/main" id="{D6E1E22E-D867-7759-F52C-F2A207F14BCA}"/>
                </a:ext>
              </a:extLst>
            </p:cNvPr>
            <p:cNvGrpSpPr/>
            <p:nvPr/>
          </p:nvGrpSpPr>
          <p:grpSpPr>
            <a:xfrm flipH="1">
              <a:off x="8808008" y="4113042"/>
              <a:ext cx="262965" cy="262965"/>
              <a:chOff x="3208972" y="2377029"/>
              <a:chExt cx="971357" cy="971357"/>
            </a:xfrm>
            <a:noFill/>
          </p:grpSpPr>
          <p:sp>
            <p:nvSpPr>
              <p:cNvPr id="277" name="Oval 276">
                <a:extLst>
                  <a:ext uri="{FF2B5EF4-FFF2-40B4-BE49-F238E27FC236}">
                    <a16:creationId xmlns:a16="http://schemas.microsoft.com/office/drawing/2014/main" id="{05C5593D-14DF-F6D9-8F84-ECFEF955030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8" name="Graphic 277">
                <a:extLst>
                  <a:ext uri="{FF2B5EF4-FFF2-40B4-BE49-F238E27FC236}">
                    <a16:creationId xmlns:a16="http://schemas.microsoft.com/office/drawing/2014/main" id="{AF299E52-E358-B8F6-9D1A-A683F4829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2" name="Group 231">
              <a:extLst>
                <a:ext uri="{FF2B5EF4-FFF2-40B4-BE49-F238E27FC236}">
                  <a16:creationId xmlns:a16="http://schemas.microsoft.com/office/drawing/2014/main" id="{06E6E0D5-F740-1B3B-4F23-D3880DDD1897}"/>
                </a:ext>
              </a:extLst>
            </p:cNvPr>
            <p:cNvGrpSpPr/>
            <p:nvPr/>
          </p:nvGrpSpPr>
          <p:grpSpPr>
            <a:xfrm flipH="1">
              <a:off x="9169378" y="4113042"/>
              <a:ext cx="262965" cy="262965"/>
              <a:chOff x="3208972" y="2377029"/>
              <a:chExt cx="971357" cy="971357"/>
            </a:xfrm>
            <a:noFill/>
          </p:grpSpPr>
          <p:sp>
            <p:nvSpPr>
              <p:cNvPr id="275" name="Oval 274">
                <a:extLst>
                  <a:ext uri="{FF2B5EF4-FFF2-40B4-BE49-F238E27FC236}">
                    <a16:creationId xmlns:a16="http://schemas.microsoft.com/office/drawing/2014/main" id="{1F53E947-B885-1C2E-AFF6-4F67B64F00E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6" name="Graphic 275">
                <a:extLst>
                  <a:ext uri="{FF2B5EF4-FFF2-40B4-BE49-F238E27FC236}">
                    <a16:creationId xmlns:a16="http://schemas.microsoft.com/office/drawing/2014/main" id="{432FE09D-BA43-67EA-C5CD-6BC89F86A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3" name="Group 232">
              <a:extLst>
                <a:ext uri="{FF2B5EF4-FFF2-40B4-BE49-F238E27FC236}">
                  <a16:creationId xmlns:a16="http://schemas.microsoft.com/office/drawing/2014/main" id="{A00B8321-95FF-1E36-9A90-53813866C70D}"/>
                </a:ext>
              </a:extLst>
            </p:cNvPr>
            <p:cNvGrpSpPr/>
            <p:nvPr/>
          </p:nvGrpSpPr>
          <p:grpSpPr>
            <a:xfrm flipH="1">
              <a:off x="9534782" y="4113042"/>
              <a:ext cx="262965" cy="262965"/>
              <a:chOff x="3208972" y="2377029"/>
              <a:chExt cx="971357" cy="971357"/>
            </a:xfrm>
            <a:noFill/>
          </p:grpSpPr>
          <p:sp>
            <p:nvSpPr>
              <p:cNvPr id="273" name="Oval 272">
                <a:extLst>
                  <a:ext uri="{FF2B5EF4-FFF2-40B4-BE49-F238E27FC236}">
                    <a16:creationId xmlns:a16="http://schemas.microsoft.com/office/drawing/2014/main" id="{5DA4B670-0D9C-BAAC-E8D2-5F7BE7CD6E8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4" name="Graphic 273">
                <a:extLst>
                  <a:ext uri="{FF2B5EF4-FFF2-40B4-BE49-F238E27FC236}">
                    <a16:creationId xmlns:a16="http://schemas.microsoft.com/office/drawing/2014/main" id="{C5009E38-D674-917E-6296-1BB82945E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4" name="Group 233">
              <a:extLst>
                <a:ext uri="{FF2B5EF4-FFF2-40B4-BE49-F238E27FC236}">
                  <a16:creationId xmlns:a16="http://schemas.microsoft.com/office/drawing/2014/main" id="{D52110A8-F980-E876-C27A-28D4C8DBE05D}"/>
                </a:ext>
              </a:extLst>
            </p:cNvPr>
            <p:cNvGrpSpPr/>
            <p:nvPr/>
          </p:nvGrpSpPr>
          <p:grpSpPr>
            <a:xfrm flipH="1">
              <a:off x="9902403" y="4113042"/>
              <a:ext cx="262965" cy="262965"/>
              <a:chOff x="3208972" y="2377029"/>
              <a:chExt cx="971357" cy="971357"/>
            </a:xfrm>
            <a:noFill/>
          </p:grpSpPr>
          <p:sp>
            <p:nvSpPr>
              <p:cNvPr id="271" name="Oval 270">
                <a:extLst>
                  <a:ext uri="{FF2B5EF4-FFF2-40B4-BE49-F238E27FC236}">
                    <a16:creationId xmlns:a16="http://schemas.microsoft.com/office/drawing/2014/main" id="{8A47B396-E3EB-8364-6A8A-577C7B93527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2" name="Graphic 271">
                <a:extLst>
                  <a:ext uri="{FF2B5EF4-FFF2-40B4-BE49-F238E27FC236}">
                    <a16:creationId xmlns:a16="http://schemas.microsoft.com/office/drawing/2014/main" id="{B718C0A8-BA21-144D-4A6A-D9244B547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5" name="Group 234">
              <a:extLst>
                <a:ext uri="{FF2B5EF4-FFF2-40B4-BE49-F238E27FC236}">
                  <a16:creationId xmlns:a16="http://schemas.microsoft.com/office/drawing/2014/main" id="{4CD7B163-AE3C-7900-A0D7-290B03A08A5E}"/>
                </a:ext>
              </a:extLst>
            </p:cNvPr>
            <p:cNvGrpSpPr/>
            <p:nvPr/>
          </p:nvGrpSpPr>
          <p:grpSpPr>
            <a:xfrm flipH="1">
              <a:off x="10269466" y="4113042"/>
              <a:ext cx="262965" cy="262965"/>
              <a:chOff x="3208972" y="2377029"/>
              <a:chExt cx="971357" cy="971357"/>
            </a:xfrm>
            <a:noFill/>
          </p:grpSpPr>
          <p:sp>
            <p:nvSpPr>
              <p:cNvPr id="269" name="Oval 268">
                <a:extLst>
                  <a:ext uri="{FF2B5EF4-FFF2-40B4-BE49-F238E27FC236}">
                    <a16:creationId xmlns:a16="http://schemas.microsoft.com/office/drawing/2014/main" id="{92E6819D-A25B-87D3-D10F-E4FAB5558CE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0" name="Graphic 269">
                <a:extLst>
                  <a:ext uri="{FF2B5EF4-FFF2-40B4-BE49-F238E27FC236}">
                    <a16:creationId xmlns:a16="http://schemas.microsoft.com/office/drawing/2014/main" id="{CFD96706-4CE5-E217-CC0B-DEE8F11C3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6" name="Group 235">
              <a:extLst>
                <a:ext uri="{FF2B5EF4-FFF2-40B4-BE49-F238E27FC236}">
                  <a16:creationId xmlns:a16="http://schemas.microsoft.com/office/drawing/2014/main" id="{51667BFC-4F7D-6A58-D3F4-BD2C7920F030}"/>
                </a:ext>
              </a:extLst>
            </p:cNvPr>
            <p:cNvGrpSpPr/>
            <p:nvPr/>
          </p:nvGrpSpPr>
          <p:grpSpPr>
            <a:xfrm flipH="1">
              <a:off x="6973236" y="4500138"/>
              <a:ext cx="262965" cy="262965"/>
              <a:chOff x="3208972" y="2377029"/>
              <a:chExt cx="971357" cy="971357"/>
            </a:xfrm>
            <a:noFill/>
          </p:grpSpPr>
          <p:sp>
            <p:nvSpPr>
              <p:cNvPr id="267" name="Oval 266">
                <a:extLst>
                  <a:ext uri="{FF2B5EF4-FFF2-40B4-BE49-F238E27FC236}">
                    <a16:creationId xmlns:a16="http://schemas.microsoft.com/office/drawing/2014/main" id="{8375B2C7-A559-F841-076D-B49E9616624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8" name="Graphic 267">
                <a:extLst>
                  <a:ext uri="{FF2B5EF4-FFF2-40B4-BE49-F238E27FC236}">
                    <a16:creationId xmlns:a16="http://schemas.microsoft.com/office/drawing/2014/main" id="{4460CC14-5EEB-D785-84EE-7BD6B5FA2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7" name="Group 236">
              <a:extLst>
                <a:ext uri="{FF2B5EF4-FFF2-40B4-BE49-F238E27FC236}">
                  <a16:creationId xmlns:a16="http://schemas.microsoft.com/office/drawing/2014/main" id="{C24EBA5A-F01E-42A5-6C98-8447D0EF037A}"/>
                </a:ext>
              </a:extLst>
            </p:cNvPr>
            <p:cNvGrpSpPr/>
            <p:nvPr/>
          </p:nvGrpSpPr>
          <p:grpSpPr>
            <a:xfrm flipH="1">
              <a:off x="7340857" y="4500138"/>
              <a:ext cx="262965" cy="262965"/>
              <a:chOff x="3208972" y="2377029"/>
              <a:chExt cx="971357" cy="971357"/>
            </a:xfrm>
            <a:noFill/>
          </p:grpSpPr>
          <p:sp>
            <p:nvSpPr>
              <p:cNvPr id="265" name="Oval 264">
                <a:extLst>
                  <a:ext uri="{FF2B5EF4-FFF2-40B4-BE49-F238E27FC236}">
                    <a16:creationId xmlns:a16="http://schemas.microsoft.com/office/drawing/2014/main" id="{22B536BE-DD13-1931-8653-A696B155E54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6" name="Graphic 265">
                <a:extLst>
                  <a:ext uri="{FF2B5EF4-FFF2-40B4-BE49-F238E27FC236}">
                    <a16:creationId xmlns:a16="http://schemas.microsoft.com/office/drawing/2014/main" id="{1D22D79F-ED6A-B5E1-33C8-CFB17E93A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8" name="Group 237">
              <a:extLst>
                <a:ext uri="{FF2B5EF4-FFF2-40B4-BE49-F238E27FC236}">
                  <a16:creationId xmlns:a16="http://schemas.microsoft.com/office/drawing/2014/main" id="{5B23F627-FC64-2B7E-301C-487967CE0142}"/>
                </a:ext>
              </a:extLst>
            </p:cNvPr>
            <p:cNvGrpSpPr/>
            <p:nvPr/>
          </p:nvGrpSpPr>
          <p:grpSpPr>
            <a:xfrm flipH="1">
              <a:off x="7707920" y="4500138"/>
              <a:ext cx="262965" cy="262965"/>
              <a:chOff x="3208972" y="2377029"/>
              <a:chExt cx="971357" cy="971357"/>
            </a:xfrm>
            <a:noFill/>
          </p:grpSpPr>
          <p:sp>
            <p:nvSpPr>
              <p:cNvPr id="263" name="Oval 262">
                <a:extLst>
                  <a:ext uri="{FF2B5EF4-FFF2-40B4-BE49-F238E27FC236}">
                    <a16:creationId xmlns:a16="http://schemas.microsoft.com/office/drawing/2014/main" id="{84CC8F69-A6AB-3669-B4A1-CA58610E28B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4" name="Graphic 263">
                <a:extLst>
                  <a:ext uri="{FF2B5EF4-FFF2-40B4-BE49-F238E27FC236}">
                    <a16:creationId xmlns:a16="http://schemas.microsoft.com/office/drawing/2014/main" id="{010655F5-BFED-6E68-98D9-041AE7502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9" name="Group 238">
              <a:extLst>
                <a:ext uri="{FF2B5EF4-FFF2-40B4-BE49-F238E27FC236}">
                  <a16:creationId xmlns:a16="http://schemas.microsoft.com/office/drawing/2014/main" id="{7BDF8898-907D-BE49-DBEB-1B9B20C9B84D}"/>
                </a:ext>
              </a:extLst>
            </p:cNvPr>
            <p:cNvGrpSpPr/>
            <p:nvPr/>
          </p:nvGrpSpPr>
          <p:grpSpPr>
            <a:xfrm flipH="1">
              <a:off x="8073324" y="4500138"/>
              <a:ext cx="262965" cy="262965"/>
              <a:chOff x="3208972" y="2377029"/>
              <a:chExt cx="971357" cy="971357"/>
            </a:xfrm>
            <a:noFill/>
          </p:grpSpPr>
          <p:sp>
            <p:nvSpPr>
              <p:cNvPr id="261" name="Oval 260">
                <a:extLst>
                  <a:ext uri="{FF2B5EF4-FFF2-40B4-BE49-F238E27FC236}">
                    <a16:creationId xmlns:a16="http://schemas.microsoft.com/office/drawing/2014/main" id="{49C851ED-A326-C20A-F8CB-24FCBB99ED5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2" name="Graphic 261">
                <a:extLst>
                  <a:ext uri="{FF2B5EF4-FFF2-40B4-BE49-F238E27FC236}">
                    <a16:creationId xmlns:a16="http://schemas.microsoft.com/office/drawing/2014/main" id="{F4B17B7F-98D4-D66B-F880-43F6157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0" name="Group 239">
              <a:extLst>
                <a:ext uri="{FF2B5EF4-FFF2-40B4-BE49-F238E27FC236}">
                  <a16:creationId xmlns:a16="http://schemas.microsoft.com/office/drawing/2014/main" id="{96CFEEA7-71EB-5E17-DC5B-A58152477977}"/>
                </a:ext>
              </a:extLst>
            </p:cNvPr>
            <p:cNvGrpSpPr/>
            <p:nvPr/>
          </p:nvGrpSpPr>
          <p:grpSpPr>
            <a:xfrm flipH="1">
              <a:off x="8440945" y="4500138"/>
              <a:ext cx="262965" cy="262965"/>
              <a:chOff x="3208972" y="2377029"/>
              <a:chExt cx="971357" cy="971357"/>
            </a:xfrm>
            <a:noFill/>
          </p:grpSpPr>
          <p:sp>
            <p:nvSpPr>
              <p:cNvPr id="259" name="Oval 258">
                <a:extLst>
                  <a:ext uri="{FF2B5EF4-FFF2-40B4-BE49-F238E27FC236}">
                    <a16:creationId xmlns:a16="http://schemas.microsoft.com/office/drawing/2014/main" id="{9F54865A-75A3-E40F-B5A3-9E551569D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0" name="Graphic 259">
                <a:extLst>
                  <a:ext uri="{FF2B5EF4-FFF2-40B4-BE49-F238E27FC236}">
                    <a16:creationId xmlns:a16="http://schemas.microsoft.com/office/drawing/2014/main" id="{FF987B52-2650-2D5D-8DE3-0D8F47EFF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1" name="Group 240">
              <a:extLst>
                <a:ext uri="{FF2B5EF4-FFF2-40B4-BE49-F238E27FC236}">
                  <a16:creationId xmlns:a16="http://schemas.microsoft.com/office/drawing/2014/main" id="{EEF1EAFE-01F0-F455-78EA-9E009FDAA7BB}"/>
                </a:ext>
              </a:extLst>
            </p:cNvPr>
            <p:cNvGrpSpPr/>
            <p:nvPr/>
          </p:nvGrpSpPr>
          <p:grpSpPr>
            <a:xfrm flipH="1">
              <a:off x="8808008" y="4500138"/>
              <a:ext cx="262965" cy="262965"/>
              <a:chOff x="3208972" y="2377029"/>
              <a:chExt cx="971357" cy="971357"/>
            </a:xfrm>
            <a:noFill/>
          </p:grpSpPr>
          <p:sp>
            <p:nvSpPr>
              <p:cNvPr id="257" name="Oval 256">
                <a:extLst>
                  <a:ext uri="{FF2B5EF4-FFF2-40B4-BE49-F238E27FC236}">
                    <a16:creationId xmlns:a16="http://schemas.microsoft.com/office/drawing/2014/main" id="{3523C461-88AE-48F3-7F38-C074B7EBB4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8" name="Graphic 257">
                <a:extLst>
                  <a:ext uri="{FF2B5EF4-FFF2-40B4-BE49-F238E27FC236}">
                    <a16:creationId xmlns:a16="http://schemas.microsoft.com/office/drawing/2014/main" id="{F3B1D23B-68FE-9626-98D0-660BBD3DC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2" name="Group 241">
              <a:extLst>
                <a:ext uri="{FF2B5EF4-FFF2-40B4-BE49-F238E27FC236}">
                  <a16:creationId xmlns:a16="http://schemas.microsoft.com/office/drawing/2014/main" id="{9E1A7876-7FD6-7A3D-19A1-316D3A9E9A29}"/>
                </a:ext>
              </a:extLst>
            </p:cNvPr>
            <p:cNvGrpSpPr/>
            <p:nvPr/>
          </p:nvGrpSpPr>
          <p:grpSpPr>
            <a:xfrm flipH="1">
              <a:off x="9169378" y="4500138"/>
              <a:ext cx="262965" cy="262965"/>
              <a:chOff x="3208972" y="2377029"/>
              <a:chExt cx="971357" cy="971357"/>
            </a:xfrm>
            <a:noFill/>
          </p:grpSpPr>
          <p:sp>
            <p:nvSpPr>
              <p:cNvPr id="255" name="Oval 254">
                <a:extLst>
                  <a:ext uri="{FF2B5EF4-FFF2-40B4-BE49-F238E27FC236}">
                    <a16:creationId xmlns:a16="http://schemas.microsoft.com/office/drawing/2014/main" id="{4917CB95-909A-64A6-6179-F5BF5099D5F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6" name="Graphic 255">
                <a:extLst>
                  <a:ext uri="{FF2B5EF4-FFF2-40B4-BE49-F238E27FC236}">
                    <a16:creationId xmlns:a16="http://schemas.microsoft.com/office/drawing/2014/main" id="{D3F8170C-2E2F-DCA4-C705-EE1764014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3" name="Group 242">
              <a:extLst>
                <a:ext uri="{FF2B5EF4-FFF2-40B4-BE49-F238E27FC236}">
                  <a16:creationId xmlns:a16="http://schemas.microsoft.com/office/drawing/2014/main" id="{A029EAF3-824A-8F39-8517-287D23FB95DE}"/>
                </a:ext>
              </a:extLst>
            </p:cNvPr>
            <p:cNvGrpSpPr/>
            <p:nvPr/>
          </p:nvGrpSpPr>
          <p:grpSpPr>
            <a:xfrm flipH="1">
              <a:off x="9534782" y="4500138"/>
              <a:ext cx="262965" cy="262965"/>
              <a:chOff x="3208972" y="2377029"/>
              <a:chExt cx="971357" cy="971357"/>
            </a:xfrm>
            <a:noFill/>
          </p:grpSpPr>
          <p:sp>
            <p:nvSpPr>
              <p:cNvPr id="253" name="Oval 252">
                <a:extLst>
                  <a:ext uri="{FF2B5EF4-FFF2-40B4-BE49-F238E27FC236}">
                    <a16:creationId xmlns:a16="http://schemas.microsoft.com/office/drawing/2014/main" id="{850E3CB2-12C9-C494-BD69-965096DA70A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4" name="Graphic 253">
                <a:extLst>
                  <a:ext uri="{FF2B5EF4-FFF2-40B4-BE49-F238E27FC236}">
                    <a16:creationId xmlns:a16="http://schemas.microsoft.com/office/drawing/2014/main" id="{BAE87E2D-5987-9AC0-02A0-02F94441C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4" name="Group 243">
              <a:extLst>
                <a:ext uri="{FF2B5EF4-FFF2-40B4-BE49-F238E27FC236}">
                  <a16:creationId xmlns:a16="http://schemas.microsoft.com/office/drawing/2014/main" id="{F8BDCB3A-B68A-264E-1707-8371B77CCAAF}"/>
                </a:ext>
              </a:extLst>
            </p:cNvPr>
            <p:cNvGrpSpPr/>
            <p:nvPr/>
          </p:nvGrpSpPr>
          <p:grpSpPr>
            <a:xfrm flipH="1">
              <a:off x="9902403" y="4500138"/>
              <a:ext cx="262965" cy="262965"/>
              <a:chOff x="3208972" y="2377029"/>
              <a:chExt cx="971357" cy="971357"/>
            </a:xfrm>
            <a:noFill/>
          </p:grpSpPr>
          <p:sp>
            <p:nvSpPr>
              <p:cNvPr id="251" name="Oval 250">
                <a:extLst>
                  <a:ext uri="{FF2B5EF4-FFF2-40B4-BE49-F238E27FC236}">
                    <a16:creationId xmlns:a16="http://schemas.microsoft.com/office/drawing/2014/main" id="{A93B8FA1-4F50-EB52-AC54-3F11CB4AB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a:extLst>
                  <a:ext uri="{FF2B5EF4-FFF2-40B4-BE49-F238E27FC236}">
                    <a16:creationId xmlns:a16="http://schemas.microsoft.com/office/drawing/2014/main" id="{DF7AD156-B6D3-E55A-7075-5C1DA4EAAB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5" name="Group 244">
              <a:extLst>
                <a:ext uri="{FF2B5EF4-FFF2-40B4-BE49-F238E27FC236}">
                  <a16:creationId xmlns:a16="http://schemas.microsoft.com/office/drawing/2014/main" id="{698E24F8-58C6-E60A-C0CD-A4BA4B02F0CC}"/>
                </a:ext>
              </a:extLst>
            </p:cNvPr>
            <p:cNvGrpSpPr/>
            <p:nvPr/>
          </p:nvGrpSpPr>
          <p:grpSpPr>
            <a:xfrm flipH="1">
              <a:off x="10269466" y="4500138"/>
              <a:ext cx="262965" cy="262965"/>
              <a:chOff x="3208972" y="2377029"/>
              <a:chExt cx="971357" cy="971357"/>
            </a:xfrm>
            <a:noFill/>
          </p:grpSpPr>
          <p:sp>
            <p:nvSpPr>
              <p:cNvPr id="249" name="Oval 248">
                <a:extLst>
                  <a:ext uri="{FF2B5EF4-FFF2-40B4-BE49-F238E27FC236}">
                    <a16:creationId xmlns:a16="http://schemas.microsoft.com/office/drawing/2014/main" id="{6E9D753F-AE6B-A11D-0454-566000061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0" name="Graphic 249">
                <a:extLst>
                  <a:ext uri="{FF2B5EF4-FFF2-40B4-BE49-F238E27FC236}">
                    <a16:creationId xmlns:a16="http://schemas.microsoft.com/office/drawing/2014/main" id="{EDCAF691-9F40-6BE3-73FC-770A5433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6" name="Group 245">
              <a:extLst>
                <a:ext uri="{FF2B5EF4-FFF2-40B4-BE49-F238E27FC236}">
                  <a16:creationId xmlns:a16="http://schemas.microsoft.com/office/drawing/2014/main" id="{306FABD5-43F3-9DD9-3EC4-2F93DA79E403}"/>
                </a:ext>
              </a:extLst>
            </p:cNvPr>
            <p:cNvGrpSpPr/>
            <p:nvPr/>
          </p:nvGrpSpPr>
          <p:grpSpPr>
            <a:xfrm>
              <a:off x="6945866" y="2795742"/>
              <a:ext cx="328780" cy="328780"/>
              <a:chOff x="3208972" y="2377029"/>
              <a:chExt cx="971357" cy="971357"/>
            </a:xfrm>
          </p:grpSpPr>
          <p:sp>
            <p:nvSpPr>
              <p:cNvPr id="247" name="Oval 246">
                <a:extLst>
                  <a:ext uri="{FF2B5EF4-FFF2-40B4-BE49-F238E27FC236}">
                    <a16:creationId xmlns:a16="http://schemas.microsoft.com/office/drawing/2014/main" id="{A943BE50-8F48-42A6-2599-9704D9F4F4EE}"/>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8" name="Graphic 247">
                <a:extLst>
                  <a:ext uri="{FF2B5EF4-FFF2-40B4-BE49-F238E27FC236}">
                    <a16:creationId xmlns:a16="http://schemas.microsoft.com/office/drawing/2014/main" id="{67344DAE-23F2-690C-7B27-0806A0EC0C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377" name="Group 376">
            <a:extLst>
              <a:ext uri="{FF2B5EF4-FFF2-40B4-BE49-F238E27FC236}">
                <a16:creationId xmlns:a16="http://schemas.microsoft.com/office/drawing/2014/main" id="{904F3373-7ED5-264B-28CA-4D88145BD4BE}"/>
              </a:ext>
            </a:extLst>
          </p:cNvPr>
          <p:cNvGrpSpPr/>
          <p:nvPr/>
        </p:nvGrpSpPr>
        <p:grpSpPr>
          <a:xfrm>
            <a:off x="7116153" y="2434048"/>
            <a:ext cx="2954293" cy="1224697"/>
            <a:chOff x="6578245" y="513511"/>
            <a:chExt cx="1758044" cy="728794"/>
          </a:xfrm>
        </p:grpSpPr>
        <p:grpSp>
          <p:nvGrpSpPr>
            <p:cNvPr id="347" name="Group 346">
              <a:extLst>
                <a:ext uri="{FF2B5EF4-FFF2-40B4-BE49-F238E27FC236}">
                  <a16:creationId xmlns:a16="http://schemas.microsoft.com/office/drawing/2014/main" id="{B198409C-529F-1140-A70D-A8FD5FDBFA9C}"/>
                </a:ext>
              </a:extLst>
            </p:cNvPr>
            <p:cNvGrpSpPr/>
            <p:nvPr/>
          </p:nvGrpSpPr>
          <p:grpSpPr>
            <a:xfrm flipH="1">
              <a:off x="6973236" y="546795"/>
              <a:ext cx="262965" cy="262965"/>
              <a:chOff x="3208972" y="2377029"/>
              <a:chExt cx="971357" cy="971357"/>
            </a:xfrm>
            <a:noFill/>
          </p:grpSpPr>
          <p:sp>
            <p:nvSpPr>
              <p:cNvPr id="348" name="Oval 347">
                <a:extLst>
                  <a:ext uri="{FF2B5EF4-FFF2-40B4-BE49-F238E27FC236}">
                    <a16:creationId xmlns:a16="http://schemas.microsoft.com/office/drawing/2014/main" id="{173209C8-79C3-5A0A-42F1-0A9A42CBDAF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9" name="Graphic 348">
                <a:extLst>
                  <a:ext uri="{FF2B5EF4-FFF2-40B4-BE49-F238E27FC236}">
                    <a16:creationId xmlns:a16="http://schemas.microsoft.com/office/drawing/2014/main" id="{316DA2CB-7D08-AC7E-EF9F-EA1156636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0" name="Group 349">
              <a:extLst>
                <a:ext uri="{FF2B5EF4-FFF2-40B4-BE49-F238E27FC236}">
                  <a16:creationId xmlns:a16="http://schemas.microsoft.com/office/drawing/2014/main" id="{DE630FD1-F28B-D46D-2D69-DCB3F1DC372F}"/>
                </a:ext>
              </a:extLst>
            </p:cNvPr>
            <p:cNvGrpSpPr/>
            <p:nvPr/>
          </p:nvGrpSpPr>
          <p:grpSpPr>
            <a:xfrm flipH="1">
              <a:off x="7340299" y="546795"/>
              <a:ext cx="262965" cy="262965"/>
              <a:chOff x="3208972" y="2377029"/>
              <a:chExt cx="971357" cy="971357"/>
            </a:xfrm>
            <a:noFill/>
          </p:grpSpPr>
          <p:sp>
            <p:nvSpPr>
              <p:cNvPr id="351" name="Oval 350">
                <a:extLst>
                  <a:ext uri="{FF2B5EF4-FFF2-40B4-BE49-F238E27FC236}">
                    <a16:creationId xmlns:a16="http://schemas.microsoft.com/office/drawing/2014/main" id="{D98AA280-7B8C-8F37-693D-CCDADDF4F1A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2" name="Graphic 351">
                <a:extLst>
                  <a:ext uri="{FF2B5EF4-FFF2-40B4-BE49-F238E27FC236}">
                    <a16:creationId xmlns:a16="http://schemas.microsoft.com/office/drawing/2014/main" id="{5E3CDC4C-B432-5374-8C96-249BECB74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3" name="Group 352">
              <a:extLst>
                <a:ext uri="{FF2B5EF4-FFF2-40B4-BE49-F238E27FC236}">
                  <a16:creationId xmlns:a16="http://schemas.microsoft.com/office/drawing/2014/main" id="{0742A78B-92D2-F768-3C1F-AB70E059CC22}"/>
                </a:ext>
              </a:extLst>
            </p:cNvPr>
            <p:cNvGrpSpPr/>
            <p:nvPr/>
          </p:nvGrpSpPr>
          <p:grpSpPr>
            <a:xfrm flipH="1">
              <a:off x="7705703" y="546795"/>
              <a:ext cx="262965" cy="262965"/>
              <a:chOff x="3208972" y="2377029"/>
              <a:chExt cx="971357" cy="971357"/>
            </a:xfrm>
            <a:noFill/>
          </p:grpSpPr>
          <p:sp>
            <p:nvSpPr>
              <p:cNvPr id="354" name="Oval 353">
                <a:extLst>
                  <a:ext uri="{FF2B5EF4-FFF2-40B4-BE49-F238E27FC236}">
                    <a16:creationId xmlns:a16="http://schemas.microsoft.com/office/drawing/2014/main" id="{9CBEFBE4-684F-C756-7FF0-8C0F5E34BD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5" name="Graphic 354">
                <a:extLst>
                  <a:ext uri="{FF2B5EF4-FFF2-40B4-BE49-F238E27FC236}">
                    <a16:creationId xmlns:a16="http://schemas.microsoft.com/office/drawing/2014/main" id="{8C2896BD-0F8C-862A-ACF4-B42E0FC50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6" name="Group 355">
              <a:extLst>
                <a:ext uri="{FF2B5EF4-FFF2-40B4-BE49-F238E27FC236}">
                  <a16:creationId xmlns:a16="http://schemas.microsoft.com/office/drawing/2014/main" id="{0AA846D6-9ED1-ABA1-F757-1EA4E8EF85E1}"/>
                </a:ext>
              </a:extLst>
            </p:cNvPr>
            <p:cNvGrpSpPr/>
            <p:nvPr/>
          </p:nvGrpSpPr>
          <p:grpSpPr>
            <a:xfrm flipH="1">
              <a:off x="8073324" y="546795"/>
              <a:ext cx="262965" cy="262965"/>
              <a:chOff x="3208972" y="2377029"/>
              <a:chExt cx="971357" cy="971357"/>
            </a:xfrm>
            <a:noFill/>
          </p:grpSpPr>
          <p:sp>
            <p:nvSpPr>
              <p:cNvPr id="357" name="Oval 356">
                <a:extLst>
                  <a:ext uri="{FF2B5EF4-FFF2-40B4-BE49-F238E27FC236}">
                    <a16:creationId xmlns:a16="http://schemas.microsoft.com/office/drawing/2014/main" id="{03521437-46D3-CCFF-F0AD-AEC56D551F5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8" name="Graphic 357">
                <a:extLst>
                  <a:ext uri="{FF2B5EF4-FFF2-40B4-BE49-F238E27FC236}">
                    <a16:creationId xmlns:a16="http://schemas.microsoft.com/office/drawing/2014/main" id="{A96E33C7-E9E4-6688-34A4-D71AC2191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9" name="Group 358">
              <a:extLst>
                <a:ext uri="{FF2B5EF4-FFF2-40B4-BE49-F238E27FC236}">
                  <a16:creationId xmlns:a16="http://schemas.microsoft.com/office/drawing/2014/main" id="{2D7B1DBC-D78E-14E5-D0E4-E9829C859EB8}"/>
                </a:ext>
              </a:extLst>
            </p:cNvPr>
            <p:cNvGrpSpPr/>
            <p:nvPr/>
          </p:nvGrpSpPr>
          <p:grpSpPr>
            <a:xfrm flipH="1">
              <a:off x="6605615" y="979340"/>
              <a:ext cx="262965" cy="262965"/>
              <a:chOff x="3208972" y="2377029"/>
              <a:chExt cx="971357" cy="971357"/>
            </a:xfrm>
            <a:noFill/>
          </p:grpSpPr>
          <p:sp>
            <p:nvSpPr>
              <p:cNvPr id="360" name="Oval 359">
                <a:extLst>
                  <a:ext uri="{FF2B5EF4-FFF2-40B4-BE49-F238E27FC236}">
                    <a16:creationId xmlns:a16="http://schemas.microsoft.com/office/drawing/2014/main" id="{FB198677-7509-4276-402B-2F5B21B7FC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1" name="Graphic 360">
                <a:extLst>
                  <a:ext uri="{FF2B5EF4-FFF2-40B4-BE49-F238E27FC236}">
                    <a16:creationId xmlns:a16="http://schemas.microsoft.com/office/drawing/2014/main" id="{0C59880E-342B-D826-07C9-33ACA3CC80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2" name="Group 361">
              <a:extLst>
                <a:ext uri="{FF2B5EF4-FFF2-40B4-BE49-F238E27FC236}">
                  <a16:creationId xmlns:a16="http://schemas.microsoft.com/office/drawing/2014/main" id="{71D6A998-3486-ADF9-1DC4-F09BD8A07864}"/>
                </a:ext>
              </a:extLst>
            </p:cNvPr>
            <p:cNvGrpSpPr/>
            <p:nvPr/>
          </p:nvGrpSpPr>
          <p:grpSpPr>
            <a:xfrm flipH="1">
              <a:off x="6973236" y="979340"/>
              <a:ext cx="262965" cy="262965"/>
              <a:chOff x="3208972" y="2377029"/>
              <a:chExt cx="971357" cy="971357"/>
            </a:xfrm>
            <a:noFill/>
          </p:grpSpPr>
          <p:sp>
            <p:nvSpPr>
              <p:cNvPr id="363" name="Oval 362">
                <a:extLst>
                  <a:ext uri="{FF2B5EF4-FFF2-40B4-BE49-F238E27FC236}">
                    <a16:creationId xmlns:a16="http://schemas.microsoft.com/office/drawing/2014/main" id="{CB51B162-6A9E-6933-5C94-75D7D5AF069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4" name="Graphic 363">
                <a:extLst>
                  <a:ext uri="{FF2B5EF4-FFF2-40B4-BE49-F238E27FC236}">
                    <a16:creationId xmlns:a16="http://schemas.microsoft.com/office/drawing/2014/main" id="{E05DE8C6-A979-417C-8AC1-47127CEF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5" name="Group 364">
              <a:extLst>
                <a:ext uri="{FF2B5EF4-FFF2-40B4-BE49-F238E27FC236}">
                  <a16:creationId xmlns:a16="http://schemas.microsoft.com/office/drawing/2014/main" id="{80CE2AEC-C2BA-C166-F8B7-029A1F6125AF}"/>
                </a:ext>
              </a:extLst>
            </p:cNvPr>
            <p:cNvGrpSpPr/>
            <p:nvPr/>
          </p:nvGrpSpPr>
          <p:grpSpPr>
            <a:xfrm flipH="1">
              <a:off x="7340299" y="979340"/>
              <a:ext cx="262965" cy="262965"/>
              <a:chOff x="3208972" y="2377029"/>
              <a:chExt cx="971357" cy="971357"/>
            </a:xfrm>
            <a:noFill/>
          </p:grpSpPr>
          <p:sp>
            <p:nvSpPr>
              <p:cNvPr id="366" name="Oval 365">
                <a:extLst>
                  <a:ext uri="{FF2B5EF4-FFF2-40B4-BE49-F238E27FC236}">
                    <a16:creationId xmlns:a16="http://schemas.microsoft.com/office/drawing/2014/main" id="{7DEFF3A0-17E4-FBAA-59F4-77A01263C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7" name="Graphic 366">
                <a:extLst>
                  <a:ext uri="{FF2B5EF4-FFF2-40B4-BE49-F238E27FC236}">
                    <a16:creationId xmlns:a16="http://schemas.microsoft.com/office/drawing/2014/main" id="{B640C726-AE85-A72D-27C4-1E3D81D57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8" name="Group 367">
              <a:extLst>
                <a:ext uri="{FF2B5EF4-FFF2-40B4-BE49-F238E27FC236}">
                  <a16:creationId xmlns:a16="http://schemas.microsoft.com/office/drawing/2014/main" id="{CF277682-5E9B-26C5-9236-11462C8E6414}"/>
                </a:ext>
              </a:extLst>
            </p:cNvPr>
            <p:cNvGrpSpPr/>
            <p:nvPr/>
          </p:nvGrpSpPr>
          <p:grpSpPr>
            <a:xfrm flipH="1">
              <a:off x="7705703" y="979340"/>
              <a:ext cx="262965" cy="262965"/>
              <a:chOff x="3208972" y="2377029"/>
              <a:chExt cx="971357" cy="971357"/>
            </a:xfrm>
            <a:noFill/>
          </p:grpSpPr>
          <p:sp>
            <p:nvSpPr>
              <p:cNvPr id="369" name="Oval 368">
                <a:extLst>
                  <a:ext uri="{FF2B5EF4-FFF2-40B4-BE49-F238E27FC236}">
                    <a16:creationId xmlns:a16="http://schemas.microsoft.com/office/drawing/2014/main" id="{5DAC33EB-BFE3-B7ED-EABD-CB0A060379D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0" name="Graphic 369">
                <a:extLst>
                  <a:ext uri="{FF2B5EF4-FFF2-40B4-BE49-F238E27FC236}">
                    <a16:creationId xmlns:a16="http://schemas.microsoft.com/office/drawing/2014/main" id="{A9D545B7-E2DC-3DA4-79E0-23EF1FAC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1" name="Group 370">
              <a:extLst>
                <a:ext uri="{FF2B5EF4-FFF2-40B4-BE49-F238E27FC236}">
                  <a16:creationId xmlns:a16="http://schemas.microsoft.com/office/drawing/2014/main" id="{8C378231-989A-AA71-72C2-F5D263474D31}"/>
                </a:ext>
              </a:extLst>
            </p:cNvPr>
            <p:cNvGrpSpPr/>
            <p:nvPr/>
          </p:nvGrpSpPr>
          <p:grpSpPr>
            <a:xfrm flipH="1">
              <a:off x="8073324" y="979340"/>
              <a:ext cx="262965" cy="262965"/>
              <a:chOff x="3208972" y="2377029"/>
              <a:chExt cx="971357" cy="971357"/>
            </a:xfrm>
            <a:noFill/>
          </p:grpSpPr>
          <p:sp>
            <p:nvSpPr>
              <p:cNvPr id="372" name="Oval 371">
                <a:extLst>
                  <a:ext uri="{FF2B5EF4-FFF2-40B4-BE49-F238E27FC236}">
                    <a16:creationId xmlns:a16="http://schemas.microsoft.com/office/drawing/2014/main" id="{F0E6B796-C733-6A54-B3E5-A1BC77842A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3" name="Graphic 372">
                <a:extLst>
                  <a:ext uri="{FF2B5EF4-FFF2-40B4-BE49-F238E27FC236}">
                    <a16:creationId xmlns:a16="http://schemas.microsoft.com/office/drawing/2014/main" id="{D9FFBC42-3E8A-F0DA-7D0F-519EFE323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4" name="Group 373">
              <a:extLst>
                <a:ext uri="{FF2B5EF4-FFF2-40B4-BE49-F238E27FC236}">
                  <a16:creationId xmlns:a16="http://schemas.microsoft.com/office/drawing/2014/main" id="{388DD727-CC67-763D-2F8E-D11C41974EDC}"/>
                </a:ext>
              </a:extLst>
            </p:cNvPr>
            <p:cNvGrpSpPr/>
            <p:nvPr/>
          </p:nvGrpSpPr>
          <p:grpSpPr>
            <a:xfrm>
              <a:off x="6578245" y="513511"/>
              <a:ext cx="328780" cy="328780"/>
              <a:chOff x="3208972" y="2377029"/>
              <a:chExt cx="971357" cy="971357"/>
            </a:xfrm>
          </p:grpSpPr>
          <p:sp>
            <p:nvSpPr>
              <p:cNvPr id="375" name="Oval 374">
                <a:extLst>
                  <a:ext uri="{FF2B5EF4-FFF2-40B4-BE49-F238E27FC236}">
                    <a16:creationId xmlns:a16="http://schemas.microsoft.com/office/drawing/2014/main" id="{472D416B-0F6C-D87E-F565-0A5C9E87E602}"/>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6" name="Graphic 375">
                <a:extLst>
                  <a:ext uri="{FF2B5EF4-FFF2-40B4-BE49-F238E27FC236}">
                    <a16:creationId xmlns:a16="http://schemas.microsoft.com/office/drawing/2014/main" id="{4D69DDAA-899D-CD0D-AE5C-C47C5D9E799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187" t="-16396" r="1" b="-1"/>
              <a:stretch/>
            </p:blipFill>
            <p:spPr>
              <a:xfrm>
                <a:off x="3401583" y="2465434"/>
                <a:ext cx="532553" cy="766574"/>
              </a:xfrm>
              <a:prstGeom prst="rect">
                <a:avLst/>
              </a:prstGeom>
            </p:spPr>
          </p:pic>
        </p:grpSp>
      </p:grpSp>
      <p:grpSp>
        <p:nvGrpSpPr>
          <p:cNvPr id="415" name="Group 414">
            <a:extLst>
              <a:ext uri="{FF2B5EF4-FFF2-40B4-BE49-F238E27FC236}">
                <a16:creationId xmlns:a16="http://schemas.microsoft.com/office/drawing/2014/main" id="{4073949B-42D5-CC58-D461-72B1D47E8135}"/>
              </a:ext>
            </a:extLst>
          </p:cNvPr>
          <p:cNvGrpSpPr/>
          <p:nvPr/>
        </p:nvGrpSpPr>
        <p:grpSpPr>
          <a:xfrm>
            <a:off x="7052583" y="2140743"/>
            <a:ext cx="3650136" cy="1814701"/>
            <a:chOff x="7011060" y="1970609"/>
            <a:chExt cx="3521371" cy="1814701"/>
          </a:xfrm>
        </p:grpSpPr>
        <p:cxnSp>
          <p:nvCxnSpPr>
            <p:cNvPr id="195" name="Straight Connector 194">
              <a:extLst>
                <a:ext uri="{FF2B5EF4-FFF2-40B4-BE49-F238E27FC236}">
                  <a16:creationId xmlns:a16="http://schemas.microsoft.com/office/drawing/2014/main" id="{B2993244-D04E-AA77-0147-E63905280AA4}"/>
                </a:ext>
              </a:extLst>
            </p:cNvPr>
            <p:cNvCxnSpPr>
              <a:cxnSpLocks/>
            </p:cNvCxnSpPr>
            <p:nvPr/>
          </p:nvCxnSpPr>
          <p:spPr>
            <a:xfrm>
              <a:off x="7011060" y="1970609"/>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F9FBDA1-4B57-23D2-50AA-7DF5E0BF59B9}"/>
                </a:ext>
              </a:extLst>
            </p:cNvPr>
            <p:cNvCxnSpPr>
              <a:cxnSpLocks/>
            </p:cNvCxnSpPr>
            <p:nvPr/>
          </p:nvCxnSpPr>
          <p:spPr>
            <a:xfrm>
              <a:off x="7011060" y="3785310"/>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543BB231-7B8F-971D-CAFF-682B3D1B3A21}"/>
              </a:ext>
            </a:extLst>
          </p:cNvPr>
          <p:cNvGrpSpPr/>
          <p:nvPr/>
        </p:nvGrpSpPr>
        <p:grpSpPr>
          <a:xfrm>
            <a:off x="7052582" y="1331169"/>
            <a:ext cx="2954293" cy="552496"/>
            <a:chOff x="7340857" y="649617"/>
            <a:chExt cx="2954293" cy="552496"/>
          </a:xfrm>
        </p:grpSpPr>
        <p:grpSp>
          <p:nvGrpSpPr>
            <p:cNvPr id="381" name="Group 380">
              <a:extLst>
                <a:ext uri="{FF2B5EF4-FFF2-40B4-BE49-F238E27FC236}">
                  <a16:creationId xmlns:a16="http://schemas.microsoft.com/office/drawing/2014/main" id="{809FE9D9-29AB-EE27-69C0-053808B00888}"/>
                </a:ext>
              </a:extLst>
            </p:cNvPr>
            <p:cNvGrpSpPr/>
            <p:nvPr/>
          </p:nvGrpSpPr>
          <p:grpSpPr>
            <a:xfrm flipH="1">
              <a:off x="8004617" y="705549"/>
              <a:ext cx="441898" cy="441898"/>
              <a:chOff x="3208972" y="2377029"/>
              <a:chExt cx="971357" cy="971357"/>
            </a:xfrm>
            <a:noFill/>
          </p:grpSpPr>
          <p:sp>
            <p:nvSpPr>
              <p:cNvPr id="409" name="Oval 408">
                <a:extLst>
                  <a:ext uri="{FF2B5EF4-FFF2-40B4-BE49-F238E27FC236}">
                    <a16:creationId xmlns:a16="http://schemas.microsoft.com/office/drawing/2014/main" id="{46A67FF3-2059-FED5-616F-9F6539631FC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0" name="Graphic 409">
                <a:extLst>
                  <a:ext uri="{FF2B5EF4-FFF2-40B4-BE49-F238E27FC236}">
                    <a16:creationId xmlns:a16="http://schemas.microsoft.com/office/drawing/2014/main" id="{747D4775-7E25-6490-90A2-1411CBE38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2" name="Group 381">
              <a:extLst>
                <a:ext uri="{FF2B5EF4-FFF2-40B4-BE49-F238E27FC236}">
                  <a16:creationId xmlns:a16="http://schemas.microsoft.com/office/drawing/2014/main" id="{CC0D4569-470B-3F26-42B3-1AD0C32CF3DC}"/>
                </a:ext>
              </a:extLst>
            </p:cNvPr>
            <p:cNvGrpSpPr/>
            <p:nvPr/>
          </p:nvGrpSpPr>
          <p:grpSpPr>
            <a:xfrm flipH="1">
              <a:off x="8621445" y="705549"/>
              <a:ext cx="441898" cy="441898"/>
              <a:chOff x="3208972" y="2377029"/>
              <a:chExt cx="971357" cy="971357"/>
            </a:xfrm>
            <a:noFill/>
          </p:grpSpPr>
          <p:sp>
            <p:nvSpPr>
              <p:cNvPr id="407" name="Oval 406">
                <a:extLst>
                  <a:ext uri="{FF2B5EF4-FFF2-40B4-BE49-F238E27FC236}">
                    <a16:creationId xmlns:a16="http://schemas.microsoft.com/office/drawing/2014/main" id="{1BA2EEAE-488B-C92D-778E-838F45668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8" name="Graphic 407">
                <a:extLst>
                  <a:ext uri="{FF2B5EF4-FFF2-40B4-BE49-F238E27FC236}">
                    <a16:creationId xmlns:a16="http://schemas.microsoft.com/office/drawing/2014/main" id="{EA74A2A1-0352-31A6-00CF-979FA6D7A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3" name="Group 382">
              <a:extLst>
                <a:ext uri="{FF2B5EF4-FFF2-40B4-BE49-F238E27FC236}">
                  <a16:creationId xmlns:a16="http://schemas.microsoft.com/office/drawing/2014/main" id="{6D49ADF2-A241-867C-B981-612DD3CBA67D}"/>
                </a:ext>
              </a:extLst>
            </p:cNvPr>
            <p:cNvGrpSpPr/>
            <p:nvPr/>
          </p:nvGrpSpPr>
          <p:grpSpPr>
            <a:xfrm flipH="1">
              <a:off x="9235486" y="705549"/>
              <a:ext cx="441898" cy="441898"/>
              <a:chOff x="3208972" y="2377029"/>
              <a:chExt cx="971357" cy="971357"/>
            </a:xfrm>
            <a:noFill/>
          </p:grpSpPr>
          <p:sp>
            <p:nvSpPr>
              <p:cNvPr id="405" name="Oval 404">
                <a:extLst>
                  <a:ext uri="{FF2B5EF4-FFF2-40B4-BE49-F238E27FC236}">
                    <a16:creationId xmlns:a16="http://schemas.microsoft.com/office/drawing/2014/main" id="{4D2BAA0C-8158-91B7-22A6-07F5CAF8DEB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6" name="Graphic 405">
                <a:extLst>
                  <a:ext uri="{FF2B5EF4-FFF2-40B4-BE49-F238E27FC236}">
                    <a16:creationId xmlns:a16="http://schemas.microsoft.com/office/drawing/2014/main" id="{24225C91-04CD-7D73-891B-EA3026A2C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4" name="Group 383">
              <a:extLst>
                <a:ext uri="{FF2B5EF4-FFF2-40B4-BE49-F238E27FC236}">
                  <a16:creationId xmlns:a16="http://schemas.microsoft.com/office/drawing/2014/main" id="{B8244F3C-13A5-4CE7-305C-12023C94E54C}"/>
                </a:ext>
              </a:extLst>
            </p:cNvPr>
            <p:cNvGrpSpPr/>
            <p:nvPr/>
          </p:nvGrpSpPr>
          <p:grpSpPr>
            <a:xfrm flipH="1">
              <a:off x="9853252" y="705549"/>
              <a:ext cx="441898" cy="441898"/>
              <a:chOff x="3208972" y="2377029"/>
              <a:chExt cx="971357" cy="971357"/>
            </a:xfrm>
            <a:noFill/>
          </p:grpSpPr>
          <p:sp>
            <p:nvSpPr>
              <p:cNvPr id="403" name="Oval 402">
                <a:extLst>
                  <a:ext uri="{FF2B5EF4-FFF2-40B4-BE49-F238E27FC236}">
                    <a16:creationId xmlns:a16="http://schemas.microsoft.com/office/drawing/2014/main" id="{15582DD6-5C86-7655-675A-51C7FB535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4" name="Graphic 403">
                <a:extLst>
                  <a:ext uri="{FF2B5EF4-FFF2-40B4-BE49-F238E27FC236}">
                    <a16:creationId xmlns:a16="http://schemas.microsoft.com/office/drawing/2014/main" id="{2033CE6D-C806-6F3C-2F60-631FFAAD8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90" name="Group 389">
              <a:extLst>
                <a:ext uri="{FF2B5EF4-FFF2-40B4-BE49-F238E27FC236}">
                  <a16:creationId xmlns:a16="http://schemas.microsoft.com/office/drawing/2014/main" id="{6BD281B7-C6B7-CAD7-AF6B-FC9EA28B78EC}"/>
                </a:ext>
              </a:extLst>
            </p:cNvPr>
            <p:cNvGrpSpPr/>
            <p:nvPr/>
          </p:nvGrpSpPr>
          <p:grpSpPr>
            <a:xfrm>
              <a:off x="7340857" y="649617"/>
              <a:ext cx="552496" cy="552496"/>
              <a:chOff x="3208972" y="2377029"/>
              <a:chExt cx="971357" cy="971357"/>
            </a:xfrm>
          </p:grpSpPr>
          <p:sp>
            <p:nvSpPr>
              <p:cNvPr id="391" name="Oval 390">
                <a:extLst>
                  <a:ext uri="{FF2B5EF4-FFF2-40B4-BE49-F238E27FC236}">
                    <a16:creationId xmlns:a16="http://schemas.microsoft.com/office/drawing/2014/main" id="{FC62172B-14C5-6937-B7A0-F5DE2E7F28B6}"/>
                  </a:ext>
                </a:extLst>
              </p:cNvPr>
              <p:cNvSpPr/>
              <p:nvPr/>
            </p:nvSpPr>
            <p:spPr>
              <a:xfrm>
                <a:off x="3208972" y="2377029"/>
                <a:ext cx="971357" cy="971357"/>
              </a:xfrm>
              <a:prstGeom prst="ellipse">
                <a:avLst/>
              </a:prstGeom>
              <a:solidFill>
                <a:schemeClr val="accent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2" name="Graphic 391">
                <a:extLst>
                  <a:ext uri="{FF2B5EF4-FFF2-40B4-BE49-F238E27FC236}">
                    <a16:creationId xmlns:a16="http://schemas.microsoft.com/office/drawing/2014/main" id="{66640591-9CD5-0BB3-BFDC-295892A335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187" t="-16396" r="1" b="-1"/>
              <a:stretch/>
            </p:blipFill>
            <p:spPr>
              <a:xfrm>
                <a:off x="3401583" y="2465434"/>
                <a:ext cx="532553" cy="766574"/>
              </a:xfrm>
              <a:prstGeom prst="rect">
                <a:avLst/>
              </a:prstGeom>
            </p:spPr>
          </p:pic>
        </p:grpSp>
      </p:grpSp>
      <p:sp>
        <p:nvSpPr>
          <p:cNvPr id="412" name="Text Placeholder 2">
            <a:extLst>
              <a:ext uri="{FF2B5EF4-FFF2-40B4-BE49-F238E27FC236}">
                <a16:creationId xmlns:a16="http://schemas.microsoft.com/office/drawing/2014/main" id="{446C56FD-5BCA-D392-EBBF-435B33C5C6E1}"/>
              </a:ext>
            </a:extLst>
          </p:cNvPr>
          <p:cNvSpPr txBox="1">
            <a:spLocks/>
          </p:cNvSpPr>
          <p:nvPr/>
        </p:nvSpPr>
        <p:spPr>
          <a:xfrm>
            <a:off x="5444538" y="137873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 Validity – 1 person in </a:t>
            </a:r>
            <a:r>
              <a:rPr kumimoji="0" lang="en-GB" sz="1200" b="1" i="0" u="none" strike="noStrike" kern="1200" cap="none" spc="0" normalizeH="0" baseline="0" noProof="0">
                <a:ln>
                  <a:noFill/>
                </a:ln>
                <a:solidFill>
                  <a:schemeClr val="accent2"/>
                </a:solidFill>
                <a:effectLst/>
                <a:uLnTx/>
                <a:uFillTx/>
                <a:latin typeface="Arial" panose="020B0604020202020204"/>
                <a:ea typeface="Roboto" panose="02000000000000000000" pitchFamily="2" charset="0"/>
                <a:cs typeface="Times New Roman" panose="02020603050405020304" pitchFamily="18" charset="0"/>
              </a:rPr>
              <a:t>5</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
        <p:nvSpPr>
          <p:cNvPr id="413" name="Text Placeholder 2">
            <a:extLst>
              <a:ext uri="{FF2B5EF4-FFF2-40B4-BE49-F238E27FC236}">
                <a16:creationId xmlns:a16="http://schemas.microsoft.com/office/drawing/2014/main" id="{6DB19432-2653-A15E-8776-402E06C4CF8E}"/>
              </a:ext>
            </a:extLst>
          </p:cNvPr>
          <p:cNvSpPr txBox="1">
            <a:spLocks/>
          </p:cNvSpPr>
          <p:nvPr/>
        </p:nvSpPr>
        <p:spPr>
          <a:xfrm>
            <a:off x="5444538" y="2750932"/>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0.3 Validity – 1 person in </a:t>
            </a:r>
            <a:r>
              <a:rPr kumimoji="0" lang="en-GB" sz="1200" b="1" i="0" u="none" strike="noStrike" kern="1200" cap="none" spc="0" normalizeH="0" baseline="0" noProof="0">
                <a:ln>
                  <a:noFill/>
                </a:ln>
                <a:solidFill>
                  <a:schemeClr val="accent2"/>
                </a:solidFill>
                <a:effectLst/>
                <a:uLnTx/>
                <a:uFillTx/>
                <a:latin typeface="Arial" panose="020B0604020202020204"/>
                <a:ea typeface="Roboto" panose="02000000000000000000" pitchFamily="2" charset="0"/>
                <a:cs typeface="Times New Roman" panose="02020603050405020304" pitchFamily="18" charset="0"/>
              </a:rPr>
              <a:t>10</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 </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will be a poor performer</a:t>
            </a:r>
          </a:p>
        </p:txBody>
      </p:sp>
      <p:sp>
        <p:nvSpPr>
          <p:cNvPr id="414" name="Text Placeholder 2">
            <a:extLst>
              <a:ext uri="{FF2B5EF4-FFF2-40B4-BE49-F238E27FC236}">
                <a16:creationId xmlns:a16="http://schemas.microsoft.com/office/drawing/2014/main" id="{63BED803-014E-31B4-E1EE-BBB89DAA95BB}"/>
              </a:ext>
            </a:extLst>
          </p:cNvPr>
          <p:cNvSpPr txBox="1">
            <a:spLocks/>
          </p:cNvSpPr>
          <p:nvPr/>
        </p:nvSpPr>
        <p:spPr>
          <a:xfrm>
            <a:off x="5444538" y="4928613"/>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0.6 Validity – 1 person in </a:t>
            </a:r>
            <a:r>
              <a:rPr kumimoji="0" lang="en-GB" sz="1200" b="1" i="0" u="none" strike="noStrike" kern="1200" cap="none" spc="0" normalizeH="0" baseline="0" noProof="0">
                <a:ln>
                  <a:noFill/>
                </a:ln>
                <a:solidFill>
                  <a:schemeClr val="accent2"/>
                </a:solidFill>
                <a:effectLst/>
                <a:uLnTx/>
                <a:uFillTx/>
                <a:latin typeface="Arial" panose="020B0604020202020204"/>
                <a:ea typeface="Roboto" panose="02000000000000000000" pitchFamily="2" charset="0"/>
                <a:cs typeface="Times New Roman" panose="02020603050405020304" pitchFamily="18" charset="0"/>
              </a:rPr>
              <a:t>50</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Tree>
    <p:extLst>
      <p:ext uri="{BB962C8B-B14F-4D97-AF65-F5344CB8AC3E}">
        <p14:creationId xmlns:p14="http://schemas.microsoft.com/office/powerpoint/2010/main" val="1396969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74B72-4897-72EE-A989-A7022F9C85CC}"/>
              </a:ext>
            </a:extLst>
          </p:cNvPr>
          <p:cNvSpPr>
            <a:spLocks noGrp="1"/>
          </p:cNvSpPr>
          <p:nvPr>
            <p:ph type="title"/>
          </p:nvPr>
        </p:nvSpPr>
        <p:spPr>
          <a:xfrm>
            <a:off x="408263" y="2708709"/>
            <a:ext cx="5687737" cy="720291"/>
          </a:xfrm>
        </p:spPr>
        <p:txBody>
          <a:bodyPr/>
          <a:lstStyle/>
          <a:p>
            <a:r>
              <a:rPr lang="en-GB"/>
              <a:t>Return on Investment</a:t>
            </a:r>
          </a:p>
        </p:txBody>
      </p:sp>
      <p:sp>
        <p:nvSpPr>
          <p:cNvPr id="4" name="Content Placeholder 3">
            <a:extLst>
              <a:ext uri="{FF2B5EF4-FFF2-40B4-BE49-F238E27FC236}">
                <a16:creationId xmlns:a16="http://schemas.microsoft.com/office/drawing/2014/main" id="{46E3F917-09E7-E7A4-CCB2-1417749F236A}"/>
              </a:ext>
            </a:extLst>
          </p:cNvPr>
          <p:cNvSpPr>
            <a:spLocks noGrp="1"/>
          </p:cNvSpPr>
          <p:nvPr>
            <p:ph sz="quarter" idx="13"/>
          </p:nvPr>
        </p:nvSpPr>
        <p:spPr>
          <a:xfrm>
            <a:off x="408551" y="3429000"/>
            <a:ext cx="5687449" cy="456190"/>
          </a:xfrm>
        </p:spPr>
        <p:txBody>
          <a:bodyPr/>
          <a:lstStyle/>
          <a:p>
            <a:r>
              <a:rPr lang="en-GB"/>
              <a:t>Saville Assessment ROI Model</a:t>
            </a:r>
          </a:p>
        </p:txBody>
      </p:sp>
      <p:pic>
        <p:nvPicPr>
          <p:cNvPr id="6" name="Picture 5" descr="A circular diagram with text and icons&#10;&#10;Description automatically generated">
            <a:extLst>
              <a:ext uri="{FF2B5EF4-FFF2-40B4-BE49-F238E27FC236}">
                <a16:creationId xmlns:a16="http://schemas.microsoft.com/office/drawing/2014/main" id="{B69F8798-6E80-839C-FADB-44C478CCB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081" y="1120878"/>
            <a:ext cx="4870995" cy="4891548"/>
          </a:xfrm>
          <a:prstGeom prst="rect">
            <a:avLst/>
          </a:prstGeom>
        </p:spPr>
      </p:pic>
    </p:spTree>
    <p:extLst>
      <p:ext uri="{BB962C8B-B14F-4D97-AF65-F5344CB8AC3E}">
        <p14:creationId xmlns:p14="http://schemas.microsoft.com/office/powerpoint/2010/main" val="29981308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F154145-3385-C7B7-D661-FD48BBB6B15C}"/>
              </a:ext>
            </a:extLst>
          </p:cNvPr>
          <p:cNvSpPr>
            <a:spLocks noGrp="1"/>
          </p:cNvSpPr>
          <p:nvPr>
            <p:ph type="pic" sz="quarter" idx="11"/>
          </p:nvPr>
        </p:nvSpPr>
        <p:spPr/>
        <p:txBody>
          <a:bodyPr/>
          <a:lstStyle/>
          <a:p>
            <a:endParaRPr lang="en-GB"/>
          </a:p>
        </p:txBody>
      </p:sp>
      <p:sp>
        <p:nvSpPr>
          <p:cNvPr id="4" name="Text Placeholder 4">
            <a:extLst>
              <a:ext uri="{FF2B5EF4-FFF2-40B4-BE49-F238E27FC236}">
                <a16:creationId xmlns:a16="http://schemas.microsoft.com/office/drawing/2014/main" id="{B796DAF7-82DC-75E5-1879-B27DA3AAED8D}"/>
              </a:ext>
            </a:extLst>
          </p:cNvPr>
          <p:cNvSpPr txBox="1">
            <a:spLocks/>
          </p:cNvSpPr>
          <p:nvPr/>
        </p:nvSpPr>
        <p:spPr>
          <a:xfrm>
            <a:off x="1037247" y="1678566"/>
            <a:ext cx="5447289" cy="8535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4000" b="1" kern="1200" dirty="0" smtClean="0">
                <a:solidFill>
                  <a:schemeClr val="accent1"/>
                </a:solidFill>
                <a:latin typeface="Segoe UI" panose="020B0502040204020203" pitchFamily="34" charset="0"/>
                <a:ea typeface="Calibri" panose="020F0502020204030204" pitchFamily="34" charset="0"/>
                <a:cs typeface="Segoe UI" panose="020B0502040204020203" pitchFamily="34" charset="0"/>
              </a:defRPr>
            </a:lvl1pPr>
            <a:lvl2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2pPr>
            <a:lvl3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3pPr>
            <a:lvl4pPr marL="0" indent="0" algn="l" defTabSz="914400" rtl="0" eaLnBrk="1" latinLnBrk="0" hangingPunct="1">
              <a:lnSpc>
                <a:spcPct val="90000"/>
              </a:lnSpc>
              <a:spcBef>
                <a:spcPts val="500"/>
              </a:spcBef>
              <a:buClr>
                <a:schemeClr val="accent2"/>
              </a:buClr>
              <a:buFont typeface="Arial" panose="020B0604020202020204" pitchFamily="34" charset="0"/>
              <a:buNone/>
              <a:defRPr lang="en-US" sz="4000" b="1" kern="1200" dirty="0" smtClean="0">
                <a:solidFill>
                  <a:schemeClr val="bg1"/>
                </a:solidFill>
                <a:latin typeface="Segoe UI" panose="020B0502040204020203" pitchFamily="34" charset="0"/>
                <a:ea typeface="Calibri" panose="020F0502020204030204" pitchFamily="34" charset="0"/>
                <a:cs typeface="Segoe UI" panose="020B0502040204020203" pitchFamily="34" charset="0"/>
              </a:defRPr>
            </a:lvl4pPr>
            <a:lvl5pPr marL="0" indent="0" algn="l" defTabSz="914400" rtl="0" eaLnBrk="1" latinLnBrk="0" hangingPunct="1">
              <a:lnSpc>
                <a:spcPct val="90000"/>
              </a:lnSpc>
              <a:spcBef>
                <a:spcPts val="500"/>
              </a:spcBef>
              <a:buClr>
                <a:schemeClr val="accent2"/>
              </a:buClr>
              <a:buFont typeface="Arial" panose="020B0604020202020204" pitchFamily="34" charset="0"/>
              <a:buNone/>
              <a:defRPr lang="en-GB" sz="4000" b="1" kern="1200" dirty="0">
                <a:solidFill>
                  <a:schemeClr val="bg1"/>
                </a:solidFill>
                <a:latin typeface="Segoe UI" panose="020B0502040204020203" pitchFamily="34" charset="0"/>
                <a:ea typeface="Calibri" panose="020F050202020403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09E85"/>
              </a:buClr>
              <a:buSzTx/>
              <a:buFont typeface="Arial" panose="020B0604020202020204" pitchFamily="34" charset="0"/>
              <a:buNone/>
              <a:tabLst/>
              <a:defRPr/>
            </a:pPr>
            <a:r>
              <a:rPr kumimoji="0" lang="en-GB" sz="4000" b="1" i="0" u="none" strike="noStrike" kern="1200" cap="none" spc="0" normalizeH="0" baseline="0" noProof="0">
                <a:ln>
                  <a:noFill/>
                </a:ln>
                <a:solidFill>
                  <a:srgbClr val="55D2B1"/>
                </a:solidFill>
                <a:effectLst/>
                <a:uLnTx/>
                <a:uFillTx/>
                <a:latin typeface="Segoe UI" panose="020B0502040204020203" pitchFamily="34" charset="0"/>
                <a:ea typeface="Calibri" panose="020F0502020204030204" pitchFamily="34" charset="0"/>
                <a:cs typeface="Segoe UI" panose="020B0502040204020203" pitchFamily="34" charset="0"/>
              </a:rPr>
              <a:t>Next Steps</a:t>
            </a:r>
          </a:p>
        </p:txBody>
      </p:sp>
    </p:spTree>
    <p:extLst>
      <p:ext uri="{BB962C8B-B14F-4D97-AF65-F5344CB8AC3E}">
        <p14:creationId xmlns:p14="http://schemas.microsoft.com/office/powerpoint/2010/main" val="12083371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FB7A2C-A456-FE92-AD8D-F6272EE2BBFE}"/>
              </a:ext>
            </a:extLst>
          </p:cNvPr>
          <p:cNvSpPr>
            <a:spLocks noGrp="1"/>
          </p:cNvSpPr>
          <p:nvPr>
            <p:ph type="title"/>
          </p:nvPr>
        </p:nvSpPr>
        <p:spPr/>
        <p:txBody>
          <a:bodyPr/>
          <a:lstStyle/>
          <a:p>
            <a:r>
              <a:rPr lang="en-GB"/>
              <a:t>Next steps</a:t>
            </a:r>
          </a:p>
        </p:txBody>
      </p:sp>
      <p:sp>
        <p:nvSpPr>
          <p:cNvPr id="9" name="Text Placeholder 3">
            <a:extLst>
              <a:ext uri="{FF2B5EF4-FFF2-40B4-BE49-F238E27FC236}">
                <a16:creationId xmlns:a16="http://schemas.microsoft.com/office/drawing/2014/main" id="{BB8E834C-DE20-A7A3-FB1D-BC3A2F1EE89E}"/>
              </a:ext>
            </a:extLst>
          </p:cNvPr>
          <p:cNvSpPr txBox="1">
            <a:spLocks/>
          </p:cNvSpPr>
          <p:nvPr/>
        </p:nvSpPr>
        <p:spPr>
          <a:xfrm>
            <a:off x="3282801" y="5671859"/>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0" name="TextBox 9">
            <a:extLst>
              <a:ext uri="{FF2B5EF4-FFF2-40B4-BE49-F238E27FC236}">
                <a16:creationId xmlns:a16="http://schemas.microsoft.com/office/drawing/2014/main" id="{9B39636F-DF5F-7DAE-D62A-D2B2582C36C1}"/>
              </a:ext>
            </a:extLst>
          </p:cNvPr>
          <p:cNvSpPr txBox="1"/>
          <p:nvPr/>
        </p:nvSpPr>
        <p:spPr>
          <a:xfrm>
            <a:off x="3214474" y="6115970"/>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09E85"/>
                </a:solidFill>
                <a:effectLst/>
                <a:uLnTx/>
                <a:uFillTx/>
                <a:latin typeface="Arial"/>
                <a:ea typeface="+mn-ea"/>
                <a:cs typeface="Arial" pitchFamily="34" charset="0"/>
              </a:rPr>
              <a:t>Call: +44 (0)208 619 9000	Email: </a:t>
            </a:r>
            <a:r>
              <a:rPr lang="en-GB" sz="1400" dirty="0">
                <a:solidFill>
                  <a:srgbClr val="409E85"/>
                </a:solidFill>
                <a:latin typeface="Arial"/>
                <a:cs typeface="Arial" pitchFamily="34" charset="0"/>
              </a:rPr>
              <a:t>expert</a:t>
            </a:r>
            <a:r>
              <a:rPr kumimoji="0" lang="en-GB" sz="1400" b="0" i="0" u="none" strike="noStrike" kern="1200" cap="none" spc="0" normalizeH="0" baseline="0" noProof="0" dirty="0">
                <a:ln>
                  <a:noFill/>
                </a:ln>
                <a:solidFill>
                  <a:srgbClr val="409E85"/>
                </a:solidFill>
                <a:effectLst/>
                <a:uLnTx/>
                <a:uFillTx/>
                <a:latin typeface="Arial"/>
                <a:ea typeface="+mn-ea"/>
                <a:cs typeface="Arial" pitchFamily="34" charset="0"/>
              </a:rPr>
              <a:t>@savilleassessment.com</a:t>
            </a:r>
          </a:p>
        </p:txBody>
      </p:sp>
      <p:pic>
        <p:nvPicPr>
          <p:cNvPr id="2" name="Picture 1">
            <a:extLst>
              <a:ext uri="{FF2B5EF4-FFF2-40B4-BE49-F238E27FC236}">
                <a16:creationId xmlns:a16="http://schemas.microsoft.com/office/drawing/2014/main" id="{1E700EAB-6989-472F-342A-C3F57238DE57}"/>
              </a:ext>
            </a:extLst>
          </p:cNvPr>
          <p:cNvPicPr>
            <a:picLocks noChangeAspect="1"/>
          </p:cNvPicPr>
          <p:nvPr/>
        </p:nvPicPr>
        <p:blipFill>
          <a:blip r:embed="rId3"/>
          <a:stretch>
            <a:fillRect/>
          </a:stretch>
        </p:blipFill>
        <p:spPr>
          <a:xfrm>
            <a:off x="2140430" y="1088136"/>
            <a:ext cx="7946582" cy="4583723"/>
          </a:xfrm>
          <a:prstGeom prst="rect">
            <a:avLst/>
          </a:prstGeom>
        </p:spPr>
      </p:pic>
    </p:spTree>
    <p:extLst>
      <p:ext uri="{BB962C8B-B14F-4D97-AF65-F5344CB8AC3E}">
        <p14:creationId xmlns:p14="http://schemas.microsoft.com/office/powerpoint/2010/main" val="3507050749"/>
      </p:ext>
    </p:extLst>
  </p:cSld>
  <p:clrMapOvr>
    <a:masterClrMapping/>
  </p:clrMapOvr>
  <p:extLst>
    <p:ext uri="{6950BFC3-D8DA-4A85-94F7-54DA5524770B}">
      <p188:commentRel xmlns:p188="http://schemas.microsoft.com/office/powerpoint/2018/8/main" r:id="rId2"/>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00F0F-FEF6-BB13-D3F6-EDD29DFC4D8D}"/>
              </a:ext>
            </a:extLst>
          </p:cNvPr>
          <p:cNvSpPr>
            <a:spLocks noGrp="1"/>
          </p:cNvSpPr>
          <p:nvPr>
            <p:ph type="title"/>
          </p:nvPr>
        </p:nvSpPr>
        <p:spPr/>
        <p:txBody>
          <a:bodyPr/>
          <a:lstStyle/>
          <a:p>
            <a:r>
              <a:rPr lang="en-GB"/>
              <a:t>Administering Tests: A Recap</a:t>
            </a:r>
          </a:p>
        </p:txBody>
      </p:sp>
      <p:grpSp>
        <p:nvGrpSpPr>
          <p:cNvPr id="18" name="Group 17">
            <a:extLst>
              <a:ext uri="{FF2B5EF4-FFF2-40B4-BE49-F238E27FC236}">
                <a16:creationId xmlns:a16="http://schemas.microsoft.com/office/drawing/2014/main" id="{A0004D6E-D7D0-97DB-3D6D-C612AAC1D412}"/>
              </a:ext>
            </a:extLst>
          </p:cNvPr>
          <p:cNvGrpSpPr/>
          <p:nvPr/>
        </p:nvGrpSpPr>
        <p:grpSpPr>
          <a:xfrm>
            <a:off x="6080408" y="1610734"/>
            <a:ext cx="4774629" cy="4336921"/>
            <a:chOff x="6520490" y="1610734"/>
            <a:chExt cx="4774629" cy="4336921"/>
          </a:xfrm>
        </p:grpSpPr>
        <p:pic>
          <p:nvPicPr>
            <p:cNvPr id="7" name="Picture 6" descr="A screenshot of a cell phone&#10;&#10;Description automatically generated">
              <a:extLst>
                <a:ext uri="{FF2B5EF4-FFF2-40B4-BE49-F238E27FC236}">
                  <a16:creationId xmlns:a16="http://schemas.microsoft.com/office/drawing/2014/main" id="{0E59643D-D07D-2848-F2B2-22C5AD7A9F48}"/>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20490" y="2694075"/>
              <a:ext cx="4351020" cy="2446333"/>
            </a:xfrm>
            <a:prstGeom prst="rect">
              <a:avLst/>
            </a:prstGeom>
            <a:noFill/>
            <a:ln>
              <a:solidFill>
                <a:schemeClr val="tx1"/>
              </a:solidFill>
            </a:ln>
          </p:spPr>
        </p:pic>
        <p:sp>
          <p:nvSpPr>
            <p:cNvPr id="9" name="Rectangle: Rounded Corners 8">
              <a:extLst>
                <a:ext uri="{FF2B5EF4-FFF2-40B4-BE49-F238E27FC236}">
                  <a16:creationId xmlns:a16="http://schemas.microsoft.com/office/drawing/2014/main" id="{3A2F2726-B2AC-517F-2B01-EC81E0BD949B}"/>
                </a:ext>
              </a:extLst>
            </p:cNvPr>
            <p:cNvSpPr/>
            <p:nvPr/>
          </p:nvSpPr>
          <p:spPr>
            <a:xfrm>
              <a:off x="9206674" y="1738489"/>
              <a:ext cx="1975556" cy="4109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C5459793-903A-1492-3EBE-BB7074F22ED2}"/>
                </a:ext>
              </a:extLst>
            </p:cNvPr>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35909" y="1610734"/>
              <a:ext cx="2259210" cy="4336921"/>
            </a:xfrm>
            <a:prstGeom prst="rect">
              <a:avLst/>
            </a:prstGeom>
            <a:ln>
              <a:noFill/>
            </a:ln>
          </p:spPr>
        </p:pic>
        <p:sp>
          <p:nvSpPr>
            <p:cNvPr id="10" name="Rectangle: Rounded Corners 9">
              <a:extLst>
                <a:ext uri="{FF2B5EF4-FFF2-40B4-BE49-F238E27FC236}">
                  <a16:creationId xmlns:a16="http://schemas.microsoft.com/office/drawing/2014/main" id="{B7F66D57-57F0-7F81-5969-D8BB7A2A83E8}"/>
                </a:ext>
              </a:extLst>
            </p:cNvPr>
            <p:cNvSpPr/>
            <p:nvPr/>
          </p:nvSpPr>
          <p:spPr>
            <a:xfrm>
              <a:off x="9285697" y="5644444"/>
              <a:ext cx="1580444" cy="136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FBFFCED8-D4D1-72D9-3C86-16D624325BEC}"/>
                </a:ext>
              </a:extLst>
            </p:cNvPr>
            <p:cNvSpPr/>
            <p:nvPr/>
          </p:nvSpPr>
          <p:spPr>
            <a:xfrm>
              <a:off x="6614631" y="5052059"/>
              <a:ext cx="1580444" cy="88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1902A8FC-F12F-3209-2AFD-EDA6F3D7AAC8}"/>
              </a:ext>
            </a:extLst>
          </p:cNvPr>
          <p:cNvSpPr txBox="1"/>
          <p:nvPr/>
        </p:nvSpPr>
        <p:spPr>
          <a:xfrm>
            <a:off x="339437" y="1649152"/>
            <a:ext cx="6096000" cy="6001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annual subscription fees to use tests</a:t>
            </a:r>
          </a:p>
          <a:p>
            <a:pPr marL="285750" marR="0" lvl="0" indent="-285750" algn="l" defTabSz="914400" rtl="0" eaLnBrk="1" fontAlgn="auto" latinLnBrk="0" hangingPunct="1">
              <a:lnSpc>
                <a:spcPct val="10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charset="0"/>
                <a:ea typeface="+mn-ea"/>
                <a:cs typeface="+mn-cs"/>
              </a:rPr>
              <a:t>No separate administration, scoring or profiling fees</a:t>
            </a:r>
            <a:endParaRPr kumimoji="0" lang="en-US" sz="1400" b="0" i="0" u="none" strike="noStrike" kern="1200" cap="none" spc="0" normalizeH="0" baseline="0" noProof="0">
              <a:ln>
                <a:noFill/>
              </a:ln>
              <a:solidFill>
                <a:srgbClr val="242424"/>
              </a:solidFill>
              <a:effectLst/>
              <a:uLnTx/>
              <a:uFillTx/>
              <a:latin typeface="Arial"/>
              <a:ea typeface="+mn-ea"/>
              <a:cs typeface="+mn-cs"/>
            </a:endParaRPr>
          </a:p>
        </p:txBody>
      </p:sp>
      <p:sp>
        <p:nvSpPr>
          <p:cNvPr id="14" name="Content Placeholder 5">
            <a:extLst>
              <a:ext uri="{FF2B5EF4-FFF2-40B4-BE49-F238E27FC236}">
                <a16:creationId xmlns:a16="http://schemas.microsoft.com/office/drawing/2014/main" id="{7A862906-719E-08BE-37D6-6BF5A3D7DD00}"/>
              </a:ext>
            </a:extLst>
          </p:cNvPr>
          <p:cNvSpPr>
            <a:spLocks noGrp="1"/>
          </p:cNvSpPr>
          <p:nvPr>
            <p:ph idx="1"/>
          </p:nvPr>
        </p:nvSpPr>
        <p:spPr>
          <a:xfrm>
            <a:off x="338898" y="2990603"/>
            <a:ext cx="5327584" cy="1034858"/>
          </a:xfrm>
        </p:spPr>
        <p:txBody>
          <a:bodyPr>
            <a:normAutofit lnSpcReduction="10000"/>
          </a:bodyPr>
          <a:lstStyle/>
          <a:p>
            <a:pPr>
              <a:spcBef>
                <a:spcPts val="0"/>
              </a:spcBef>
              <a:spcAft>
                <a:spcPts val="600"/>
              </a:spcAft>
            </a:pPr>
            <a:r>
              <a:rPr lang="en-GB"/>
              <a:t>Complete a form – our Bureau team do the rest </a:t>
            </a:r>
          </a:p>
          <a:p>
            <a:pPr>
              <a:spcBef>
                <a:spcPts val="0"/>
              </a:spcBef>
              <a:spcAft>
                <a:spcPts val="600"/>
              </a:spcAft>
            </a:pPr>
            <a:r>
              <a:rPr lang="en-GB"/>
              <a:t>Cost-effective for small numbers </a:t>
            </a:r>
          </a:p>
          <a:p>
            <a:pPr>
              <a:spcBef>
                <a:spcPts val="0"/>
              </a:spcBef>
              <a:spcAft>
                <a:spcPts val="600"/>
              </a:spcAft>
            </a:pPr>
            <a:r>
              <a:rPr lang="en-GB"/>
              <a:t>Fast turnaround within two hours </a:t>
            </a:r>
          </a:p>
          <a:p>
            <a:pPr>
              <a:spcBef>
                <a:spcPts val="0"/>
              </a:spcBef>
              <a:spcAft>
                <a:spcPts val="600"/>
              </a:spcAft>
            </a:pPr>
            <a:r>
              <a:rPr lang="en-GB"/>
              <a:t>Open 8am – 6pm UK time</a:t>
            </a:r>
          </a:p>
        </p:txBody>
      </p:sp>
      <p:sp>
        <p:nvSpPr>
          <p:cNvPr id="15" name="TextBox 14">
            <a:extLst>
              <a:ext uri="{FF2B5EF4-FFF2-40B4-BE49-F238E27FC236}">
                <a16:creationId xmlns:a16="http://schemas.microsoft.com/office/drawing/2014/main" id="{0652FFE8-BA2F-874F-D87C-381E0CBFC2A3}"/>
              </a:ext>
            </a:extLst>
          </p:cNvPr>
          <p:cNvSpPr txBox="1"/>
          <p:nvPr/>
        </p:nvSpPr>
        <p:spPr>
          <a:xfrm>
            <a:off x="338897" y="25344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via the Bureau</a:t>
            </a:r>
          </a:p>
        </p:txBody>
      </p:sp>
      <p:sp>
        <p:nvSpPr>
          <p:cNvPr id="16" name="Content Placeholder 5">
            <a:extLst>
              <a:ext uri="{FF2B5EF4-FFF2-40B4-BE49-F238E27FC236}">
                <a16:creationId xmlns:a16="http://schemas.microsoft.com/office/drawing/2014/main" id="{1558D4AB-F3C8-3012-E6B0-0708D45D980E}"/>
              </a:ext>
            </a:extLst>
          </p:cNvPr>
          <p:cNvSpPr txBox="1">
            <a:spLocks/>
          </p:cNvSpPr>
          <p:nvPr/>
        </p:nvSpPr>
        <p:spPr>
          <a:xfrm>
            <a:off x="338898" y="4739803"/>
            <a:ext cx="5327584" cy="1747800"/>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Clr>
                <a:schemeClr val="accent2"/>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One-off investment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Free training to use Oasys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Better value for larger numbers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You are in control of your own projects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Can be branded or non-branded </a:t>
            </a:r>
          </a:p>
          <a:p>
            <a:pPr marL="285750" marR="0" lvl="0" indent="-285750" algn="l" defTabSz="914400" rtl="0" eaLnBrk="1" fontAlgn="auto" latinLnBrk="0" hangingPunct="1">
              <a:lnSpc>
                <a:spcPct val="90000"/>
              </a:lnSpc>
              <a:spcBef>
                <a:spcPts val="0"/>
              </a:spcBef>
              <a:spcAft>
                <a:spcPts val="600"/>
              </a:spcAft>
              <a:buClr>
                <a:srgbClr val="409E85"/>
              </a:buClr>
              <a:buSzTx/>
              <a:buFont typeface="Arial" panose="020B0604020202020204" pitchFamily="34" charset="0"/>
              <a:buChar char="•"/>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99.9% uptime</a:t>
            </a:r>
          </a:p>
        </p:txBody>
      </p:sp>
      <p:sp>
        <p:nvSpPr>
          <p:cNvPr id="17" name="TextBox 16">
            <a:extLst>
              <a:ext uri="{FF2B5EF4-FFF2-40B4-BE49-F238E27FC236}">
                <a16:creationId xmlns:a16="http://schemas.microsoft.com/office/drawing/2014/main" id="{BF1CFE1C-B0B7-3C88-AFA2-DB7AA3939B02}"/>
              </a:ext>
            </a:extLst>
          </p:cNvPr>
          <p:cNvSpPr txBox="1"/>
          <p:nvPr/>
        </p:nvSpPr>
        <p:spPr>
          <a:xfrm>
            <a:off x="338897" y="4283612"/>
            <a:ext cx="365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A244A"/>
                </a:solidFill>
                <a:effectLst/>
                <a:uLnTx/>
                <a:uFillTx/>
                <a:latin typeface="Segoe UI"/>
                <a:ea typeface="+mn-ea"/>
                <a:cs typeface="+mn-cs"/>
              </a:rPr>
              <a:t>Administering Using Oasys</a:t>
            </a:r>
          </a:p>
        </p:txBody>
      </p:sp>
    </p:spTree>
    <p:extLst>
      <p:ext uri="{BB962C8B-B14F-4D97-AF65-F5344CB8AC3E}">
        <p14:creationId xmlns:p14="http://schemas.microsoft.com/office/powerpoint/2010/main" val="22962036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125B1EA-252C-11E1-11F6-15AEEDE91F9F}"/>
              </a:ext>
            </a:extLst>
          </p:cNvPr>
          <p:cNvSpPr/>
          <p:nvPr/>
        </p:nvSpPr>
        <p:spPr>
          <a:xfrm>
            <a:off x="6560848" y="1610734"/>
            <a:ext cx="4294189" cy="4749485"/>
          </a:xfrm>
          <a:custGeom>
            <a:avLst/>
            <a:gdLst>
              <a:gd name="connsiteX0" fmla="*/ 0 w 2857500"/>
              <a:gd name="connsiteY0" fmla="*/ 0 h 4095686"/>
              <a:gd name="connsiteX1" fmla="*/ 133360 w 2857500"/>
              <a:gd name="connsiteY1" fmla="*/ 0 h 4095686"/>
              <a:gd name="connsiteX2" fmla="*/ 2717800 w 2857500"/>
              <a:gd name="connsiteY2" fmla="*/ 0 h 4095686"/>
              <a:gd name="connsiteX3" fmla="*/ 2724140 w 2857500"/>
              <a:gd name="connsiteY3" fmla="*/ 0 h 4095686"/>
              <a:gd name="connsiteX4" fmla="*/ 2857500 w 2857500"/>
              <a:gd name="connsiteY4" fmla="*/ 133360 h 4095686"/>
              <a:gd name="connsiteX5" fmla="*/ 2857500 w 2857500"/>
              <a:gd name="connsiteY5" fmla="*/ 3708401 h 4095686"/>
              <a:gd name="connsiteX6" fmla="*/ 2857500 w 2857500"/>
              <a:gd name="connsiteY6" fmla="*/ 3959362 h 4095686"/>
              <a:gd name="connsiteX7" fmla="*/ 2857500 w 2857500"/>
              <a:gd name="connsiteY7" fmla="*/ 4095686 h 4095686"/>
              <a:gd name="connsiteX8" fmla="*/ 139700 w 2857500"/>
              <a:gd name="connsiteY8" fmla="*/ 4095686 h 4095686"/>
              <a:gd name="connsiteX9" fmla="*/ 139700 w 2857500"/>
              <a:gd name="connsiteY9" fmla="*/ 4092722 h 4095686"/>
              <a:gd name="connsiteX10" fmla="*/ 133360 w 2857500"/>
              <a:gd name="connsiteY10" fmla="*/ 4092722 h 4095686"/>
              <a:gd name="connsiteX11" fmla="*/ 0 w 2857500"/>
              <a:gd name="connsiteY11" fmla="*/ 3959362 h 4095686"/>
              <a:gd name="connsiteX12" fmla="*/ 0 w 2857500"/>
              <a:gd name="connsiteY12" fmla="*/ 133360 h 4095686"/>
              <a:gd name="connsiteX13" fmla="*/ 0 w 2857500"/>
              <a:gd name="connsiteY13" fmla="*/ 133360 h 409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0" h="4095686">
                <a:moveTo>
                  <a:pt x="0" y="0"/>
                </a:moveTo>
                <a:lnTo>
                  <a:pt x="133360" y="0"/>
                </a:lnTo>
                <a:lnTo>
                  <a:pt x="2717800" y="0"/>
                </a:lnTo>
                <a:lnTo>
                  <a:pt x="2724140" y="0"/>
                </a:lnTo>
                <a:cubicBezTo>
                  <a:pt x="2797793" y="0"/>
                  <a:pt x="2857500" y="59707"/>
                  <a:pt x="2857500" y="133360"/>
                </a:cubicBezTo>
                <a:lnTo>
                  <a:pt x="2857500" y="3708401"/>
                </a:lnTo>
                <a:lnTo>
                  <a:pt x="2857500" y="3959362"/>
                </a:lnTo>
                <a:lnTo>
                  <a:pt x="2857500" y="4095686"/>
                </a:lnTo>
                <a:lnTo>
                  <a:pt x="139700" y="4095686"/>
                </a:lnTo>
                <a:lnTo>
                  <a:pt x="139700" y="4092722"/>
                </a:lnTo>
                <a:lnTo>
                  <a:pt x="133360" y="4092722"/>
                </a:lnTo>
                <a:cubicBezTo>
                  <a:pt x="59707" y="4092722"/>
                  <a:pt x="0" y="4033015"/>
                  <a:pt x="0" y="3959362"/>
                </a:cubicBezTo>
                <a:lnTo>
                  <a:pt x="0" y="133360"/>
                </a:lnTo>
                <a:lnTo>
                  <a:pt x="0" y="13336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C999E116-4279-4C05-9B5C-B53945B75443}"/>
              </a:ext>
            </a:extLst>
          </p:cNvPr>
          <p:cNvSpPr>
            <a:spLocks noGrp="1"/>
          </p:cNvSpPr>
          <p:nvPr>
            <p:ph type="title"/>
          </p:nvPr>
        </p:nvSpPr>
        <p:spPr/>
        <p:txBody>
          <a:bodyPr/>
          <a:lstStyle/>
          <a:p>
            <a:r>
              <a:rPr lang="en-US"/>
              <a:t>The Saville Assessment Community</a:t>
            </a:r>
            <a:endParaRPr lang="en-GB"/>
          </a:p>
        </p:txBody>
      </p:sp>
      <p:sp>
        <p:nvSpPr>
          <p:cNvPr id="4" name="Content Placeholder 3">
            <a:extLst>
              <a:ext uri="{FF2B5EF4-FFF2-40B4-BE49-F238E27FC236}">
                <a16:creationId xmlns:a16="http://schemas.microsoft.com/office/drawing/2014/main" id="{F869790D-1352-4F09-80CC-52FD10203C4A}"/>
              </a:ext>
            </a:extLst>
          </p:cNvPr>
          <p:cNvSpPr>
            <a:spLocks noGrp="1"/>
          </p:cNvSpPr>
          <p:nvPr>
            <p:ph idx="1"/>
          </p:nvPr>
        </p:nvSpPr>
        <p:spPr>
          <a:xfrm>
            <a:off x="339437" y="1995055"/>
            <a:ext cx="5579582" cy="3895580"/>
          </a:xfrm>
        </p:spPr>
        <p:txBody>
          <a:bodyPr vert="horz" lIns="0" tIns="0" rIns="0" bIns="0" rtlCol="0" anchor="t">
            <a:noAutofit/>
          </a:bodyPr>
          <a:lstStyle/>
          <a:p>
            <a:pPr>
              <a:spcAft>
                <a:spcPts val="1200"/>
              </a:spcAft>
            </a:pPr>
            <a:r>
              <a:rPr lang="en-GB" sz="1600" b="0">
                <a:ea typeface="+mn-lt"/>
                <a:cs typeface="+mn-lt"/>
              </a:rPr>
              <a:t>Support from our duty consultant, bureau team and account managers</a:t>
            </a:r>
            <a:endParaRPr lang="en-US" sz="1600">
              <a:cs typeface="Arial"/>
            </a:endParaRPr>
          </a:p>
          <a:p>
            <a:pPr>
              <a:spcAft>
                <a:spcPts val="1200"/>
              </a:spcAft>
            </a:pPr>
            <a:r>
              <a:rPr lang="en-GB" sz="1600" b="0">
                <a:ea typeface="+mn-lt"/>
                <a:cs typeface="+mn-lt"/>
              </a:rPr>
              <a:t>Opportunities for continued professional development</a:t>
            </a:r>
            <a:endParaRPr lang="en-GB" sz="1600">
              <a:cs typeface="Arial"/>
            </a:endParaRPr>
          </a:p>
          <a:p>
            <a:pPr>
              <a:spcAft>
                <a:spcPts val="1200"/>
              </a:spcAft>
            </a:pPr>
            <a:r>
              <a:rPr lang="en-GB" sz="1600" b="0">
                <a:ea typeface="+mn-lt"/>
                <a:cs typeface="+mn-lt"/>
              </a:rPr>
              <a:t>Invitations to webinars and practitioner masterclasses </a:t>
            </a:r>
            <a:endParaRPr lang="en-GB" sz="1600">
              <a:ea typeface="+mn-lt"/>
              <a:cs typeface="+mn-lt"/>
            </a:endParaRPr>
          </a:p>
          <a:p>
            <a:pPr>
              <a:spcAft>
                <a:spcPts val="1200"/>
              </a:spcAft>
            </a:pPr>
            <a:r>
              <a:rPr lang="en-GB" sz="1600" b="0">
                <a:ea typeface="+mn-lt"/>
                <a:cs typeface="+mn-lt"/>
              </a:rPr>
              <a:t>Discussion on industry-specific news and topics </a:t>
            </a:r>
            <a:endParaRPr lang="en-GB" sz="1600">
              <a:cs typeface="Arial"/>
            </a:endParaRPr>
          </a:p>
          <a:p>
            <a:pPr>
              <a:spcAft>
                <a:spcPts val="1200"/>
              </a:spcAft>
            </a:pPr>
            <a:r>
              <a:rPr lang="en-GB" sz="1600" b="0">
                <a:ea typeface="+mn-lt"/>
                <a:cs typeface="+mn-lt"/>
              </a:rPr>
              <a:t>Networking opportunities with other professionals, including our series of Wave User Groups </a:t>
            </a:r>
            <a:endParaRPr lang="en-GB" sz="1600">
              <a:cs typeface="Arial"/>
            </a:endParaRPr>
          </a:p>
          <a:p>
            <a:pPr>
              <a:spcAft>
                <a:spcPts val="1200"/>
              </a:spcAft>
            </a:pPr>
            <a:r>
              <a:rPr lang="en-GB" sz="1600" b="0">
                <a:ea typeface="+mn-lt"/>
                <a:cs typeface="+mn-lt"/>
              </a:rPr>
              <a:t>Privileged offers</a:t>
            </a:r>
            <a:endParaRPr lang="en-GB" sz="1600">
              <a:ea typeface="+mn-lt"/>
              <a:cs typeface="+mn-lt"/>
            </a:endParaRPr>
          </a:p>
          <a:p>
            <a:pPr>
              <a:spcAft>
                <a:spcPts val="1200"/>
              </a:spcAft>
            </a:pPr>
            <a:r>
              <a:rPr lang="en-GB" sz="1600" b="0">
                <a:ea typeface="+mn-lt"/>
                <a:cs typeface="+mn-lt"/>
              </a:rPr>
              <a:t>Access to our Client Resource Area</a:t>
            </a:r>
            <a:endParaRPr lang="en-GB" sz="1600">
              <a:cs typeface="Arial"/>
            </a:endParaRPr>
          </a:p>
        </p:txBody>
      </p:sp>
      <p:sp>
        <p:nvSpPr>
          <p:cNvPr id="3" name="Text Placeholder 2">
            <a:extLst>
              <a:ext uri="{FF2B5EF4-FFF2-40B4-BE49-F238E27FC236}">
                <a16:creationId xmlns:a16="http://schemas.microsoft.com/office/drawing/2014/main" id="{CCF52894-5BB7-4AF2-9900-618D0F914B6D}"/>
              </a:ext>
            </a:extLst>
          </p:cNvPr>
          <p:cNvSpPr>
            <a:spLocks noGrp="1"/>
          </p:cNvSpPr>
          <p:nvPr>
            <p:ph sz="quarter" idx="13"/>
          </p:nvPr>
        </p:nvSpPr>
        <p:spPr/>
        <p:txBody>
          <a:bodyPr>
            <a:normAutofit/>
          </a:bodyPr>
          <a:lstStyle/>
          <a:p>
            <a:r>
              <a:rPr lang="en-US"/>
              <a:t>What you can expect:</a:t>
            </a:r>
            <a:endParaRPr lang="en-GB"/>
          </a:p>
        </p:txBody>
      </p:sp>
      <p:pic>
        <p:nvPicPr>
          <p:cNvPr id="6" name="Picture 5">
            <a:extLst>
              <a:ext uri="{FF2B5EF4-FFF2-40B4-BE49-F238E27FC236}">
                <a16:creationId xmlns:a16="http://schemas.microsoft.com/office/drawing/2014/main" id="{EE6CE41D-48DC-47C6-899C-18491E666BD4}"/>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921262" y="4196011"/>
            <a:ext cx="677331" cy="646450"/>
          </a:xfrm>
          <a:prstGeom prst="rect">
            <a:avLst/>
          </a:prstGeom>
        </p:spPr>
      </p:pic>
      <p:sp>
        <p:nvSpPr>
          <p:cNvPr id="7" name="Content Placeholder 3">
            <a:extLst>
              <a:ext uri="{FF2B5EF4-FFF2-40B4-BE49-F238E27FC236}">
                <a16:creationId xmlns:a16="http://schemas.microsoft.com/office/drawing/2014/main" id="{4FC9AF94-F8D5-4651-9140-CD71ED6785F9}"/>
              </a:ext>
            </a:extLst>
          </p:cNvPr>
          <p:cNvSpPr txBox="1">
            <a:spLocks/>
          </p:cNvSpPr>
          <p:nvPr/>
        </p:nvSpPr>
        <p:spPr>
          <a:xfrm>
            <a:off x="7712385" y="217810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8" name="Content Placeholder 3">
            <a:extLst>
              <a:ext uri="{FF2B5EF4-FFF2-40B4-BE49-F238E27FC236}">
                <a16:creationId xmlns:a16="http://schemas.microsoft.com/office/drawing/2014/main" id="{DA636F3E-A7AF-46D0-9DC7-E2F61396371D}"/>
              </a:ext>
            </a:extLst>
          </p:cNvPr>
          <p:cNvSpPr txBox="1">
            <a:spLocks/>
          </p:cNvSpPr>
          <p:nvPr/>
        </p:nvSpPr>
        <p:spPr>
          <a:xfrm>
            <a:off x="7712385" y="4363825"/>
            <a:ext cx="3142652"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https://www.linkedin.com/company</a:t>
            </a:r>
            <a:endParaRPr kumimoji="0" lang="en-GB" sz="1400" b="0" i="0" u="none" strike="noStrike" kern="1200" cap="none" spc="0" normalizeH="0" baseline="0" noProof="0">
              <a:ln>
                <a:noFill/>
              </a:ln>
              <a:solidFill>
                <a:srgbClr val="24242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srgbClr val="242424"/>
                </a:solidFill>
                <a:effectLst/>
                <a:uLnTx/>
                <a:uFillTx/>
                <a:latin typeface="Arial"/>
                <a:ea typeface="+mn-ea"/>
                <a:cs typeface="+mn-cs"/>
              </a:rPr>
              <a:t>/saville-assessment</a:t>
            </a:r>
          </a:p>
        </p:txBody>
      </p:sp>
      <p:pic>
        <p:nvPicPr>
          <p:cNvPr id="9" name="Picture 8">
            <a:extLst>
              <a:ext uri="{FF2B5EF4-FFF2-40B4-BE49-F238E27FC236}">
                <a16:creationId xmlns:a16="http://schemas.microsoft.com/office/drawing/2014/main" id="{6EF09303-6F20-4A58-AFED-42D2765C865B}"/>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4224" r="9028" b="5390"/>
          <a:stretch/>
        </p:blipFill>
        <p:spPr>
          <a:xfrm>
            <a:off x="6918651" y="5282536"/>
            <a:ext cx="632794" cy="646450"/>
          </a:xfrm>
          <a:prstGeom prst="rect">
            <a:avLst/>
          </a:prstGeom>
        </p:spPr>
      </p:pic>
      <p:sp>
        <p:nvSpPr>
          <p:cNvPr id="10" name="Content Placeholder 3">
            <a:extLst>
              <a:ext uri="{FF2B5EF4-FFF2-40B4-BE49-F238E27FC236}">
                <a16:creationId xmlns:a16="http://schemas.microsoft.com/office/drawing/2014/main" id="{45CBC7DE-391D-4597-8D81-3C272DEC416A}"/>
              </a:ext>
            </a:extLst>
          </p:cNvPr>
          <p:cNvSpPr txBox="1">
            <a:spLocks/>
          </p:cNvSpPr>
          <p:nvPr/>
        </p:nvSpPr>
        <p:spPr>
          <a:xfrm>
            <a:off x="7712385" y="5473576"/>
            <a:ext cx="3379246"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D9532BA-A148-4640-BF9F-C4A5A4717037}"/>
              </a:ext>
            </a:extLst>
          </p:cNvPr>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12527" t="7569" r="9624"/>
          <a:stretch/>
        </p:blipFill>
        <p:spPr>
          <a:xfrm>
            <a:off x="6904655" y="3076281"/>
            <a:ext cx="663399" cy="679654"/>
          </a:xfrm>
          <a:prstGeom prst="rect">
            <a:avLst/>
          </a:prstGeom>
        </p:spPr>
      </p:pic>
      <p:sp>
        <p:nvSpPr>
          <p:cNvPr id="12" name="Content Placeholder 3">
            <a:extLst>
              <a:ext uri="{FF2B5EF4-FFF2-40B4-BE49-F238E27FC236}">
                <a16:creationId xmlns:a16="http://schemas.microsoft.com/office/drawing/2014/main" id="{B36CF6A8-9E11-4BA8-ADE5-B5C12E7B8319}"/>
              </a:ext>
            </a:extLst>
          </p:cNvPr>
          <p:cNvSpPr txBox="1">
            <a:spLocks/>
          </p:cNvSpPr>
          <p:nvPr/>
        </p:nvSpPr>
        <p:spPr>
          <a:xfrm>
            <a:off x="7712385" y="3270965"/>
            <a:ext cx="1499160" cy="350224"/>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16" name="Oval 15">
            <a:extLst>
              <a:ext uri="{FF2B5EF4-FFF2-40B4-BE49-F238E27FC236}">
                <a16:creationId xmlns:a16="http://schemas.microsoft.com/office/drawing/2014/main" id="{0F8D60DD-CCA3-90C1-14CB-731134538B15}"/>
              </a:ext>
            </a:extLst>
          </p:cNvPr>
          <p:cNvSpPr/>
          <p:nvPr/>
        </p:nvSpPr>
        <p:spPr>
          <a:xfrm>
            <a:off x="6935260" y="1987297"/>
            <a:ext cx="632794" cy="632794"/>
          </a:xfrm>
          <a:prstGeom prst="ellipse">
            <a:avLst/>
          </a:prstGeom>
          <a:solidFill>
            <a:srgbClr val="5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791F1883-0AB3-2BFA-896A-09AF0AFB6C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0354" y="2128917"/>
            <a:ext cx="339146" cy="339144"/>
          </a:xfrm>
          <a:prstGeom prst="rect">
            <a:avLst/>
          </a:prstGeom>
        </p:spPr>
      </p:pic>
    </p:spTree>
    <p:extLst>
      <p:ext uri="{BB962C8B-B14F-4D97-AF65-F5344CB8AC3E}">
        <p14:creationId xmlns:p14="http://schemas.microsoft.com/office/powerpoint/2010/main" val="2839360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08299"/>
      </p:ext>
    </p:extLst>
  </p:cSld>
  <p:clrMapOvr>
    <a:masterClrMapping/>
  </p:clrMapOvr>
</p:sld>
</file>

<file path=ppt/theme/theme1.xml><?xml version="1.0" encoding="utf-8"?>
<a:theme xmlns:a="http://schemas.openxmlformats.org/drawingml/2006/main" name="1_Office Theme">
  <a:themeElements>
    <a:clrScheme name="Saville Assessment Colours">
      <a:dk1>
        <a:srgbClr val="242424"/>
      </a:dk1>
      <a:lt1>
        <a:sysClr val="window" lastClr="FFFFFF"/>
      </a:lt1>
      <a:dk2>
        <a:srgbClr val="1A244A"/>
      </a:dk2>
      <a:lt2>
        <a:srgbClr val="D1D3DB"/>
      </a:lt2>
      <a:accent1>
        <a:srgbClr val="55D2B1"/>
      </a:accent1>
      <a:accent2>
        <a:srgbClr val="409E85"/>
      </a:accent2>
      <a:accent3>
        <a:srgbClr val="4F9CC9"/>
      </a:accent3>
      <a:accent4>
        <a:srgbClr val="FC5B54"/>
      </a:accent4>
      <a:accent5>
        <a:srgbClr val="AF78B3"/>
      </a:accent5>
      <a:accent6>
        <a:srgbClr val="FEFCC4"/>
      </a:accent6>
      <a:hlink>
        <a:srgbClr val="409E85"/>
      </a:hlink>
      <a:folHlink>
        <a:srgbClr val="AF78B3"/>
      </a:folHlink>
    </a:clrScheme>
    <a:fontScheme name="Saville Typography">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ville template 2023.potx" id="{15D6E5C9-E727-47E8-AE2C-A3518A4652FF}" vid="{DCF2FB4F-B0D2-417B-A894-53FC1A8483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8" ma:contentTypeDescription="Create a new document." ma:contentTypeScope="" ma:versionID="28df455d15a1a46f5d57389c94e3eda5">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d35c8a5ca58f37e3cb3f006b85b4e72b"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lcf76f155ced4ddcb4097134ff3c332f xmlns="00401346-b7dc-4b98-aaf2-d28fa0e258df">
      <Terms xmlns="http://schemas.microsoft.com/office/infopath/2007/PartnerControls"/>
    </lcf76f155ced4ddcb4097134ff3c332f>
    <SharedWithUsers xmlns="969f6bf6-6c9e-4f84-9064-7089f79a8fa8">
      <UserInfo>
        <DisplayName>Lucy Costello</DisplayName>
        <AccountId>493</AccountId>
        <AccountType/>
      </UserInfo>
    </SharedWithUsers>
  </documentManagement>
</p:properties>
</file>

<file path=customXml/itemProps1.xml><?xml version="1.0" encoding="utf-8"?>
<ds:datastoreItem xmlns:ds="http://schemas.openxmlformats.org/officeDocument/2006/customXml" ds:itemID="{323EBA85-96F8-40D3-8A7E-210E3DB9E9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401346-b7dc-4b98-aaf2-d28fa0e258df"/>
    <ds:schemaRef ds:uri="969f6bf6-6c9e-4f84-9064-7089f79a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8F2C8F-3CE3-4872-8D14-BC5E2191E3CF}">
  <ds:schemaRefs>
    <ds:schemaRef ds:uri="http://schemas.microsoft.com/sharepoint/v3/contenttype/forms"/>
  </ds:schemaRefs>
</ds:datastoreItem>
</file>

<file path=customXml/itemProps3.xml><?xml version="1.0" encoding="utf-8"?>
<ds:datastoreItem xmlns:ds="http://schemas.openxmlformats.org/officeDocument/2006/customXml" ds:itemID="{D459B943-A90C-4114-845A-E922B7CFCDD3}">
  <ds:schemaRefs>
    <ds:schemaRef ds:uri="http://purl.org/dc/terms/"/>
    <ds:schemaRef ds:uri="969f6bf6-6c9e-4f84-9064-7089f79a8fa8"/>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00401346-b7dc-4b98-aaf2-d28fa0e258df"/>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INPROG~1</Template>
  <TotalTime>0</TotalTime>
  <Words>7323</Words>
  <Application>Microsoft Office PowerPoint</Application>
  <PresentationFormat>Widescreen</PresentationFormat>
  <Paragraphs>1054</Paragraphs>
  <Slides>99</Slides>
  <Notes>71</Notes>
  <HiddenSlides>4</HiddenSlides>
  <MMClips>1</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1_Office Theme</vt:lpstr>
      <vt:lpstr>PowerPoint Presentation</vt:lpstr>
      <vt:lpstr>Housekeeping</vt:lpstr>
      <vt:lpstr>House Keeping</vt:lpstr>
      <vt:lpstr>Introductions</vt:lpstr>
      <vt:lpstr>About Saville Assessment</vt:lpstr>
      <vt:lpstr>Talent assessment solutions</vt:lpstr>
      <vt:lpstr>PowerPoint Presentation</vt:lpstr>
      <vt:lpstr>PowerPoint Presentation</vt:lpstr>
      <vt:lpstr>Talent Trends and Challenges</vt:lpstr>
      <vt:lpstr>Projective Tests </vt:lpstr>
      <vt:lpstr>Projective Tests </vt:lpstr>
      <vt:lpstr>Psychometrics</vt:lpstr>
      <vt:lpstr>‘Will Do’ Assessments of Typical Performance</vt:lpstr>
      <vt:lpstr>‘Can Do’ Ability Tests of Maximum Performance</vt:lpstr>
      <vt:lpstr>Key Points of Aptitude Testing</vt:lpstr>
      <vt:lpstr>PowerPoint Presentation</vt:lpstr>
      <vt:lpstr>Job Analysis</vt:lpstr>
      <vt:lpstr>Job Analysis</vt:lpstr>
      <vt:lpstr>Common Methods of Job Analysis</vt:lpstr>
      <vt:lpstr>Wave Job Profiler</vt:lpstr>
      <vt:lpstr>Wave Card Deck</vt:lpstr>
      <vt:lpstr>Case Study: Job Analysis</vt:lpstr>
      <vt:lpstr>Case Study: Job Analysis</vt:lpstr>
      <vt:lpstr>Case Study: Job Analysis</vt:lpstr>
      <vt:lpstr>PowerPoint Presentation</vt:lpstr>
      <vt:lpstr>PowerPoint Presentation</vt:lpstr>
      <vt:lpstr>Considerations for Choosing Assessments</vt:lpstr>
      <vt:lpstr>Screen Out, Select In</vt:lpstr>
      <vt:lpstr>Saville Assessment Aptitude tests​</vt:lpstr>
      <vt:lpstr>Analysis Aptitudes</vt:lpstr>
      <vt:lpstr>Abstract Reasoning Aptitude</vt:lpstr>
      <vt:lpstr>Swift Global Aptitude</vt:lpstr>
      <vt:lpstr>Saville Assessment Aptitude tests​</vt:lpstr>
      <vt:lpstr>Comprehension Aptitudes</vt:lpstr>
      <vt:lpstr>Saville Assessment Aptitude tests​</vt:lpstr>
      <vt:lpstr>Technical Aptitudes</vt:lpstr>
      <vt:lpstr>Swift Apprentice Aptitude</vt:lpstr>
      <vt:lpstr>Why use Cognitive Ability tests?</vt:lpstr>
      <vt:lpstr>Behavioral Questionnaires</vt:lpstr>
      <vt:lpstr>Job Levels</vt:lpstr>
      <vt:lpstr>Workplace English</vt:lpstr>
      <vt:lpstr>Customer Check</vt:lpstr>
      <vt:lpstr>Situational Judgment tests</vt:lpstr>
      <vt:lpstr>Assessment choice</vt:lpstr>
      <vt:lpstr>Assessment choice</vt:lpstr>
      <vt:lpstr>Example Selection Process</vt:lpstr>
      <vt:lpstr>Combined Assessment Approach</vt:lpstr>
      <vt:lpstr>PowerPoint Presentation</vt:lpstr>
      <vt:lpstr>Options for later stage interview</vt:lpstr>
      <vt:lpstr>Assessment Choice – Key Points</vt:lpstr>
      <vt:lpstr>Administration Format</vt:lpstr>
      <vt:lpstr>Overview of Assessment Administration</vt:lpstr>
      <vt:lpstr>PowerPoint Presentation</vt:lpstr>
      <vt:lpstr>PowerPoint Presentation</vt:lpstr>
      <vt:lpstr>The Normal Distribution</vt:lpstr>
      <vt:lpstr>Percentiles</vt:lpstr>
      <vt:lpstr>Describing Percentiles</vt:lpstr>
      <vt:lpstr>The Normal Distribution Performance Bandings</vt:lpstr>
      <vt:lpstr>Ways of describing scores</vt:lpstr>
      <vt:lpstr>Selecting Test Norms </vt:lpstr>
      <vt:lpstr>Saville Assessment Norms</vt:lpstr>
      <vt:lpstr>Case Study Norm Choice</vt:lpstr>
      <vt:lpstr>PowerPoint Presentation</vt:lpstr>
      <vt:lpstr>Giving feedback </vt:lpstr>
      <vt:lpstr>Feedback of Saville Aptitude Tests</vt:lpstr>
      <vt:lpstr>Unproctored Item-banked Profile Example</vt:lpstr>
      <vt:lpstr>Unproctored Item-banked Profile Example</vt:lpstr>
      <vt:lpstr>Feedback process</vt:lpstr>
      <vt:lpstr>Sample Report</vt:lpstr>
      <vt:lpstr>PowerPoint Presentation</vt:lpstr>
      <vt:lpstr>PowerPoint Presentation</vt:lpstr>
      <vt:lpstr>Feedback tips</vt:lpstr>
      <vt:lpstr>Practical Session: Feedback</vt:lpstr>
      <vt:lpstr>Practical Session: Feedback</vt:lpstr>
      <vt:lpstr>PowerPoint Presentation</vt:lpstr>
      <vt:lpstr>Best Practice: Key Points</vt:lpstr>
      <vt:lpstr>Data Implications for Testing</vt:lpstr>
      <vt:lpstr>Adverse Impact in Testing</vt:lpstr>
      <vt:lpstr>The Four-Fifths Rule</vt:lpstr>
      <vt:lpstr>Setting Cut-Offs</vt:lpstr>
      <vt:lpstr>Best Practice: </vt:lpstr>
      <vt:lpstr>Testing Candidates with Additional Requirements</vt:lpstr>
      <vt:lpstr>PowerPoint Presentation</vt:lpstr>
      <vt:lpstr>Reliability and Validity </vt:lpstr>
      <vt:lpstr>Reliability</vt:lpstr>
      <vt:lpstr>Potential Sources of Error in Self-Report </vt:lpstr>
      <vt:lpstr>Methods of Assessing Reliability</vt:lpstr>
      <vt:lpstr>Wave Professional Styles Reliability</vt:lpstr>
      <vt:lpstr>Aspects of Validity in Self-Report </vt:lpstr>
      <vt:lpstr>The Wave Model: Validity</vt:lpstr>
      <vt:lpstr>Validity of Different Selection Techniques</vt:lpstr>
      <vt:lpstr>The Wave Model</vt:lpstr>
      <vt:lpstr>Validity? So What?</vt:lpstr>
      <vt:lpstr>Return on Investment</vt:lpstr>
      <vt:lpstr>PowerPoint Presentation</vt:lpstr>
      <vt:lpstr>Next steps</vt:lpstr>
      <vt:lpstr>Administering Tests: A Recap</vt:lpstr>
      <vt:lpstr>The Saville Assessment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Costello</dc:creator>
  <cp:lastModifiedBy>Mahamed Abdi Muhamed</cp:lastModifiedBy>
  <cp:revision>5</cp:revision>
  <dcterms:created xsi:type="dcterms:W3CDTF">2024-02-14T13:51:11Z</dcterms:created>
  <dcterms:modified xsi:type="dcterms:W3CDTF">2024-09-04T10:39:15Z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2bfb09-0f6a-4518-a647-7fa9d6d66816_Enabled">
    <vt:lpwstr>true</vt:lpwstr>
  </property>
  <property fmtid="{D5CDD505-2E9C-101B-9397-08002B2CF9AE}" pid="3" name="MSIP_Label_112bfb09-0f6a-4518-a647-7fa9d6d66816_SetDate">
    <vt:lpwstr>2024-02-14T13:51:44Z</vt:lpwstr>
  </property>
  <property fmtid="{D5CDD505-2E9C-101B-9397-08002B2CF9AE}" pid="4" name="MSIP_Label_112bfb09-0f6a-4518-a647-7fa9d6d66816_Method">
    <vt:lpwstr>Standard</vt:lpwstr>
  </property>
  <property fmtid="{D5CDD505-2E9C-101B-9397-08002B2CF9AE}" pid="5" name="MSIP_Label_112bfb09-0f6a-4518-a647-7fa9d6d66816_Name">
    <vt:lpwstr>Confidential</vt:lpwstr>
  </property>
  <property fmtid="{D5CDD505-2E9C-101B-9397-08002B2CF9AE}" pid="6" name="MSIP_Label_112bfb09-0f6a-4518-a647-7fa9d6d66816_SiteId">
    <vt:lpwstr>0622322b-70eb-4067-8631-3f9eab57e22d</vt:lpwstr>
  </property>
  <property fmtid="{D5CDD505-2E9C-101B-9397-08002B2CF9AE}" pid="7" name="MSIP_Label_112bfb09-0f6a-4518-a647-7fa9d6d66816_ActionId">
    <vt:lpwstr>49d4c4f3-2aab-4d16-a68d-00f9618c3c12</vt:lpwstr>
  </property>
  <property fmtid="{D5CDD505-2E9C-101B-9397-08002B2CF9AE}" pid="8" name="MSIP_Label_112bfb09-0f6a-4518-a647-7fa9d6d66816_ContentBits">
    <vt:lpwstr>0</vt:lpwstr>
  </property>
  <property fmtid="{D5CDD505-2E9C-101B-9397-08002B2CF9AE}" pid="9" name="ContentTypeId">
    <vt:lpwstr>0x010100EAD8AFBFFD30C146935A831673242DED</vt:lpwstr>
  </property>
  <property fmtid="{D5CDD505-2E9C-101B-9397-08002B2CF9AE}" pid="10" name="MediaServiceImageTags">
    <vt:lpwstr/>
  </property>
</Properties>
</file>